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handoutMasterIdLst>
    <p:handoutMasterId r:id="rId38"/>
  </p:handoutMasterIdLst>
  <p:sldIdLst>
    <p:sldId id="354" r:id="rId2"/>
    <p:sldId id="473" r:id="rId3"/>
    <p:sldId id="258" r:id="rId4"/>
    <p:sldId id="525" r:id="rId5"/>
    <p:sldId id="572" r:id="rId6"/>
    <p:sldId id="512" r:id="rId7"/>
    <p:sldId id="557" r:id="rId8"/>
    <p:sldId id="483" r:id="rId9"/>
    <p:sldId id="514" r:id="rId10"/>
    <p:sldId id="515" r:id="rId11"/>
    <p:sldId id="527" r:id="rId12"/>
    <p:sldId id="389" r:id="rId13"/>
    <p:sldId id="558" r:id="rId14"/>
    <p:sldId id="569" r:id="rId15"/>
    <p:sldId id="546" r:id="rId16"/>
    <p:sldId id="547" r:id="rId17"/>
    <p:sldId id="548" r:id="rId18"/>
    <p:sldId id="549" r:id="rId19"/>
    <p:sldId id="550" r:id="rId20"/>
    <p:sldId id="551" r:id="rId21"/>
    <p:sldId id="552" r:id="rId22"/>
    <p:sldId id="553" r:id="rId23"/>
    <p:sldId id="554" r:id="rId24"/>
    <p:sldId id="555" r:id="rId25"/>
    <p:sldId id="556" r:id="rId26"/>
    <p:sldId id="559" r:id="rId27"/>
    <p:sldId id="561" r:id="rId28"/>
    <p:sldId id="562" r:id="rId29"/>
    <p:sldId id="563" r:id="rId30"/>
    <p:sldId id="567" r:id="rId31"/>
    <p:sldId id="570" r:id="rId32"/>
    <p:sldId id="571" r:id="rId33"/>
    <p:sldId id="545" r:id="rId34"/>
    <p:sldId id="484" r:id="rId35"/>
    <p:sldId id="574" r:id="rId36"/>
  </p:sldIdLst>
  <p:sldSz cx="12188825"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46575E"/>
    <a:srgbClr val="B0C3C8"/>
    <a:srgbClr val="8DA6B1"/>
    <a:srgbClr val="41555E"/>
    <a:srgbClr val="61808E"/>
    <a:srgbClr val="BBCAD0"/>
    <a:srgbClr val="D1DBE0"/>
    <a:srgbClr val="E8EDEF"/>
    <a:srgbClr val="232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4420" autoAdjust="0"/>
  </p:normalViewPr>
  <p:slideViewPr>
    <p:cSldViewPr snapToGrid="0">
      <p:cViewPr>
        <p:scale>
          <a:sx n="66" d="100"/>
          <a:sy n="66" d="100"/>
        </p:scale>
        <p:origin x="38" y="120"/>
      </p:cViewPr>
      <p:guideLst>
        <p:guide orient="horz" pos="2160"/>
        <p:guide orient="horz" pos="3744"/>
        <p:guide orient="horz" pos="960"/>
        <p:guide orient="horz" pos="1248"/>
        <p:guide pos="3839"/>
        <p:guide pos="7343"/>
        <p:guide pos="33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650"/>
    </p:cViewPr>
  </p:sorterViewPr>
  <p:notesViewPr>
    <p:cSldViewPr snapToGrid="0">
      <p:cViewPr varScale="1">
        <p:scale>
          <a:sx n="68" d="100"/>
          <a:sy n="68" d="100"/>
        </p:scale>
        <p:origin x="-2995"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8/13/2015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oracle.com/mobileplatfor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a:buFont typeface="Arial" charset="0"/>
              <a:buChar char="•"/>
            </a:pPr>
            <a:r>
              <a:rPr lang="en-US" sz="1100" kern="1200" baseline="0" dirty="0" smtClean="0">
                <a:solidFill>
                  <a:schemeClr val="tx1"/>
                </a:solidFill>
                <a:latin typeface="+mn-lt"/>
                <a:ea typeface="+mn-ea"/>
                <a:cs typeface="+mn-cs"/>
              </a:rPr>
              <a:t>ORACLE’S MOBILE STRATEGY is to simplify enterprise mobility. Our complete offering includes a mobile platform that can be used to develop, connect and secure your own mobile apps. In addition, mobile security is integrated with the Oracle Mobile Platform and can be leveraged separately as part of your overall enterprise security architecture. Finally, Oracle and partners continue to deliver new, custom and or out-of-the-box mobile apps every day.</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7765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Oracle’s platform strategy has</a:t>
            </a:r>
            <a:r>
              <a:rPr lang="en-US" baseline="0" dirty="0" smtClean="0"/>
              <a:t> 3 main components. All of these components are integrated but de-coupled. You can mix and match any of these components. Mobile Cloud Service is our key offering for providing all the enterprise backend services that mobile client developers will need to deliver mobile applications.</a:t>
            </a:r>
          </a:p>
          <a:p>
            <a:endParaRPr lang="en-US" baseline="0" dirty="0" smtClean="0"/>
          </a:p>
          <a:p>
            <a:r>
              <a:rPr lang="en-US" baseline="0" dirty="0" smtClean="0"/>
              <a:t>MAF provides all the tools for mobile client tool developers to build cross platform mobile applications</a:t>
            </a:r>
          </a:p>
          <a:p>
            <a:endParaRPr lang="en-US" baseline="0" dirty="0" smtClean="0"/>
          </a:p>
          <a:p>
            <a:r>
              <a:rPr lang="en-US" baseline="0" dirty="0" smtClean="0"/>
              <a:t>Oracle Mobile Security provides the complete enterprise mobile management components including MDM, MAM, MIM, MCM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13</a:t>
            </a:fld>
            <a:endParaRPr lang="en-US" dirty="0"/>
          </a:p>
        </p:txBody>
      </p:sp>
    </p:spTree>
    <p:extLst>
      <p:ext uri="{BB962C8B-B14F-4D97-AF65-F5344CB8AC3E}">
        <p14:creationId xmlns:p14="http://schemas.microsoft.com/office/powerpoint/2010/main" val="255524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15</a:t>
            </a:fld>
            <a:endParaRPr lang="en-US" dirty="0"/>
          </a:p>
        </p:txBody>
      </p:sp>
    </p:spTree>
    <p:extLst>
      <p:ext uri="{BB962C8B-B14F-4D97-AF65-F5344CB8AC3E}">
        <p14:creationId xmlns:p14="http://schemas.microsoft.com/office/powerpoint/2010/main" val="2548725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a simple app to build.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3953686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However, when you now start to decompose</a:t>
            </a:r>
            <a:r>
              <a:rPr lang="en-US" baseline="0" dirty="0" smtClean="0"/>
              <a:t> the app and start highlight the different areas you are mashing up the data for this app, you will realize that (go to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60852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That in fact</a:t>
            </a:r>
            <a:r>
              <a:rPr lang="en-US" baseline="0" dirty="0" smtClean="0"/>
              <a:t> this simple app is quite complex in that you need to integrate data from multiple systems of record. For e.g. let’s say the HR systems were different based by geo – on premise (SAP in Europe and Oracle PeopleSoft in US), the talent information came from </a:t>
            </a:r>
            <a:r>
              <a:rPr lang="en-US" baseline="0" dirty="0" err="1" smtClean="0"/>
              <a:t>Taelo</a:t>
            </a:r>
            <a:r>
              <a:rPr lang="en-US" baseline="0" dirty="0" smtClean="0"/>
              <a:t> – a </a:t>
            </a:r>
            <a:r>
              <a:rPr lang="en-US" baseline="0" dirty="0" err="1" smtClean="0"/>
              <a:t>SaaS</a:t>
            </a:r>
            <a:r>
              <a:rPr lang="en-US" baseline="0" dirty="0" smtClean="0"/>
              <a:t> app Social networking came from LinkedIn, FB and Twitter. Mapping service from Google. This enterprise wants to store employee photo but the </a:t>
            </a:r>
            <a:r>
              <a:rPr lang="en-US" baseline="0" dirty="0" err="1" smtClean="0"/>
              <a:t>backends</a:t>
            </a:r>
            <a:r>
              <a:rPr lang="en-US" baseline="0" dirty="0" smtClean="0"/>
              <a:t>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733521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3710544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Why is mobile</a:t>
            </a:r>
            <a:r>
              <a:rPr lang="en-US" baseline="0" dirty="0" smtClean="0"/>
              <a:t> integration different and hard than traditional enterprise integration. Traditional enterprise integration usually has been about app to app integration or creating a common service bus for web based applications. Mobile applications are different. </a:t>
            </a:r>
          </a:p>
          <a:p>
            <a:endParaRPr lang="en-US" baseline="0" dirty="0" smtClean="0"/>
          </a:p>
          <a:p>
            <a:pPr marL="228600" indent="-228600">
              <a:buAutoNum type="arabicParenR"/>
            </a:pPr>
            <a:r>
              <a:rPr lang="en-US" baseline="0" dirty="0" smtClean="0"/>
              <a:t>They need to deal with poor or no connection. So apps needs to operate in a disconnected mode</a:t>
            </a:r>
          </a:p>
          <a:p>
            <a:pPr marL="228600" indent="-228600">
              <a:buAutoNum type="arabicParenR"/>
            </a:pPr>
            <a:r>
              <a:rPr lang="en-US" baseline="0" dirty="0" smtClean="0"/>
              <a:t>Even 4G networks cannot handle all the load. So you need optimized packets in lighter protocols like REST</a:t>
            </a:r>
          </a:p>
          <a:p>
            <a:pPr marL="228600" indent="-228600">
              <a:buAutoNum type="arabicParenR"/>
            </a:pPr>
            <a:r>
              <a:rPr lang="en-US" baseline="0" dirty="0" smtClean="0"/>
              <a:t>Mobile apps are purpose built. Backend interfaces may have additional fields that are not required. </a:t>
            </a:r>
          </a:p>
          <a:p>
            <a:pPr marL="228600" indent="-228600">
              <a:buAutoNum type="arabicParenR"/>
            </a:pPr>
            <a:r>
              <a:rPr lang="en-US" baseline="0" dirty="0" smtClean="0"/>
              <a:t>Mobile users are unpredictable in their use – you have to architect for an always on, real time flow with high transaction volumes</a:t>
            </a:r>
          </a:p>
          <a:p>
            <a:pPr marL="228600" indent="-228600">
              <a:buAutoNum type="arabicParenR"/>
            </a:pPr>
            <a:r>
              <a:rPr lang="en-US" baseline="0" dirty="0" smtClean="0"/>
              <a:t>Legacy backend (on premise) and even the new </a:t>
            </a:r>
            <a:r>
              <a:rPr lang="en-US" baseline="0" dirty="0" err="1" smtClean="0"/>
              <a:t>SaaS</a:t>
            </a:r>
            <a:r>
              <a:rPr lang="en-US" baseline="0" dirty="0" smtClean="0"/>
              <a:t> application interfaces were not designed for mobile. One issue with the sheer volume of traffic generated with fields that are not needed. The other is with orchestrating 2 or more APIs in one payload to get maximum user experience. Imagine a UI that has data coming from multiple APIs that were dependent on the results of one API e.g. based on “my customers” to get my opportunities, their status and be able to change it. This could result in multiple API calls in the background instead of one</a:t>
            </a:r>
          </a:p>
          <a:p>
            <a:pPr marL="228600" indent="-228600">
              <a:buAutoNum type="arabicParenR"/>
            </a:pPr>
            <a:r>
              <a:rPr lang="en-US" baseline="0" dirty="0" smtClean="0"/>
              <a:t>The back and forth of this data impacts wireless data plan cost and device power.</a:t>
            </a:r>
          </a:p>
          <a:p>
            <a:pPr marL="228600" indent="-228600">
              <a:buAutoNum type="arabicParenR"/>
            </a:pPr>
            <a:r>
              <a:rPr lang="en-US" baseline="0" dirty="0" smtClean="0"/>
              <a:t>Mobile integration needs to understand complete end to end </a:t>
            </a:r>
            <a:r>
              <a:rPr lang="en-US" baseline="0" dirty="0" err="1" smtClean="0"/>
              <a:t>secuity</a:t>
            </a:r>
            <a:r>
              <a:rPr lang="en-US" baseline="0" dirty="0" smtClean="0"/>
              <a:t>. There is device security, mobile app credentials, mapping to multiple backend credentials.</a:t>
            </a:r>
          </a:p>
          <a:p>
            <a:pPr marL="228600" indent="-228600">
              <a:buAutoNum type="arabicParenR"/>
            </a:pPr>
            <a:r>
              <a:rPr lang="en-US" baseline="0" dirty="0" smtClean="0"/>
              <a:t>And of course the need to build apps to multiple device sizes and in some case headless </a:t>
            </a:r>
            <a:r>
              <a:rPr lang="en-US" baseline="0" dirty="0" err="1" smtClean="0"/>
              <a:t>IoT</a:t>
            </a:r>
            <a:r>
              <a:rPr lang="en-US" baseline="0" smtClean="0"/>
              <a:t> devices.</a:t>
            </a: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31955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smtClean="0"/>
              <a:t>Many enterprises</a:t>
            </a:r>
            <a:r>
              <a:rPr lang="en-US" baseline="0" dirty="0" smtClean="0"/>
              <a:t> feel that they have not getting the intended ROI from mobile applications. Many enterprises have jumped into mobile apps with a ready fire and aim strategy without thinking through the business case and ways to drive user adoption. This is true for both B2C apps and B2E apps. B2C apps for most part have app store metrics that provide download numbers or ratings but that is not enough to drive user engagement.</a:t>
            </a:r>
          </a:p>
          <a:p>
            <a:endParaRPr lang="en-US" baseline="0" dirty="0" smtClean="0"/>
          </a:p>
          <a:p>
            <a:r>
              <a:rPr lang="en-US" baseline="0" dirty="0" smtClean="0"/>
              <a:t>Mobile analytics is a very important area to consider during the mobile development process. This is not quite the same as web analytics where instrumentation is done at the web server end and can be done retroactively. Mobile apps needs to be instrumented during development time to really understand the real extent of application performance and usage. Use one of the stats from the Harris poll to highlight the challenges of not having mobile analytics – you cannot analyze what you cannot measure.</a:t>
            </a:r>
          </a:p>
          <a:p>
            <a:endParaRPr lang="en-US" baseline="0" dirty="0" smtClean="0"/>
          </a:p>
          <a:p>
            <a:r>
              <a:rPr lang="en-US" baseline="0" dirty="0" smtClean="0"/>
              <a:t>For the CIO :</a:t>
            </a:r>
          </a:p>
          <a:p>
            <a:r>
              <a:rPr lang="en-US" baseline="0" dirty="0" smtClean="0"/>
              <a:t>- The CIO is under pressure to deliver a portfolio of mobile apps by the LOB. However with limited resources, the CIO needs a dashboard on adoption of the apps and the ROI associated with their investment. They have no dashboards that helps them determine which apps should continue to get investment, which apps needs higher user adoption and which apps perhaps do not need any additional investment.</a:t>
            </a:r>
          </a:p>
          <a:p>
            <a:endParaRPr lang="en-US" baseline="0" dirty="0" smtClean="0"/>
          </a:p>
          <a:p>
            <a:r>
              <a:rPr lang="en-US" baseline="0" dirty="0" smtClean="0"/>
              <a:t>For the LOB:</a:t>
            </a:r>
          </a:p>
          <a:p>
            <a:pPr marL="171450" indent="-171450">
              <a:buFontTx/>
              <a:buChar char="-"/>
            </a:pPr>
            <a:r>
              <a:rPr lang="en-US" baseline="0" dirty="0" smtClean="0"/>
              <a:t>Very limited insights into usage, retention, identifying who to engage to drive either higher adoption or higher revenue. Ensure for B2C the right campaigns or ads sent at the right time and location.</a:t>
            </a:r>
          </a:p>
          <a:p>
            <a:pPr marL="0" indent="0">
              <a:buFontTx/>
              <a:buNone/>
            </a:pPr>
            <a:endParaRPr lang="en-US" baseline="0" dirty="0" smtClean="0"/>
          </a:p>
          <a:p>
            <a:pPr marL="0" indent="0">
              <a:buFontTx/>
              <a:buNone/>
            </a:pPr>
            <a:r>
              <a:rPr lang="en-US" baseline="0" dirty="0" smtClean="0"/>
              <a:t>For the developer / architect</a:t>
            </a:r>
          </a:p>
          <a:p>
            <a:pPr marL="171450" indent="-171450">
              <a:buFontTx/>
              <a:buChar char="-"/>
            </a:pPr>
            <a:r>
              <a:rPr lang="en-US" baseline="0" dirty="0" smtClean="0"/>
              <a:t>No visibility into app performance, app crashes, what was the overall environment when the app crashed (device, network, other aps </a:t>
            </a:r>
            <a:r>
              <a:rPr lang="en-US" baseline="0" dirty="0" err="1" smtClean="0"/>
              <a:t>etc</a:t>
            </a:r>
            <a:r>
              <a:rPr lang="en-US" baseline="0" dirty="0" smtClean="0"/>
              <a:t>)</a:t>
            </a:r>
          </a:p>
          <a:p>
            <a:pPr marL="171450" indent="-171450">
              <a:buFontTx/>
              <a:buChar char="-"/>
            </a:pPr>
            <a:endParaRPr lang="en-US" baseline="0" dirty="0" smtClean="0"/>
          </a:p>
          <a:p>
            <a:pPr marL="0" indent="0">
              <a:buFontTx/>
              <a:buNone/>
            </a:pPr>
            <a:r>
              <a:rPr lang="en-US" baseline="0" dirty="0" smtClean="0"/>
              <a:t>Highlight the impact that Mobile Analytics can bring to the business with the examples on the slide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2437346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what</a:t>
            </a:r>
            <a:r>
              <a:rPr lang="en-US" baseline="0" dirty="0" smtClean="0"/>
              <a:t> is the answer to solving these problems – Mobile Cloud Service</a:t>
            </a:r>
          </a:p>
          <a:p>
            <a:endParaRPr lang="en-US" baseline="0" dirty="0" smtClean="0"/>
          </a:p>
          <a:p>
            <a:r>
              <a:rPr lang="en-US" baseline="0" dirty="0" smtClean="0"/>
              <a:t>Whether it is consumers or employees, they expect superior front end experience, tying to a secure enterprise grade backend service that connects and integrates to multiple systems of record and services.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650158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381000"/>
            <a:ext cx="4573588" cy="2573338"/>
          </a:xfrm>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solidFill>
                  <a:schemeClr val="accent1"/>
                </a:solidFill>
              </a:rPr>
              <a:t>MC benefits:</a:t>
            </a:r>
          </a:p>
          <a:p>
            <a:r>
              <a:rPr lang="en-US" dirty="0" smtClean="0">
                <a:solidFill>
                  <a:schemeClr val="accent1"/>
                </a:solidFill>
              </a:rPr>
              <a:t>Speed innovation and agility </a:t>
            </a:r>
            <a:r>
              <a:rPr lang="en-US" dirty="0" smtClean="0"/>
              <a:t>– </a:t>
            </a:r>
          </a:p>
          <a:p>
            <a:pPr lvl="1"/>
            <a:r>
              <a:rPr lang="en-US" dirty="0" smtClean="0"/>
              <a:t>keep pace with business needs and mobile app client development, </a:t>
            </a:r>
          </a:p>
          <a:p>
            <a:pPr lvl="1"/>
            <a:r>
              <a:rPr lang="en-US" dirty="0" smtClean="0"/>
              <a:t>Add mobile centric features – push, sync, storage, diagnostics, analytics,</a:t>
            </a:r>
          </a:p>
          <a:p>
            <a:pPr marL="224851" lvl="1" indent="-112425" defTabSz="899404">
              <a:spcBef>
                <a:spcPts val="590"/>
              </a:spcBef>
            </a:pPr>
            <a:r>
              <a:rPr lang="en-US" dirty="0" smtClean="0"/>
              <a:t>Get insights into Mobile Portfolio ROI</a:t>
            </a:r>
          </a:p>
          <a:p>
            <a:pPr lvl="1"/>
            <a:endParaRPr lang="en-US" dirty="0" smtClean="0"/>
          </a:p>
          <a:p>
            <a:r>
              <a:rPr lang="en-US" dirty="0" smtClean="0"/>
              <a:t>Reduce cost – </a:t>
            </a:r>
          </a:p>
          <a:p>
            <a:pPr lvl="1"/>
            <a:r>
              <a:rPr lang="en-US" dirty="0" smtClean="0"/>
              <a:t>Reduce risk of mobile connectivity into enterprise data centers</a:t>
            </a:r>
          </a:p>
          <a:p>
            <a:pPr lvl="1"/>
            <a:r>
              <a:rPr lang="en-US" dirty="0" smtClean="0"/>
              <a:t>Get insights into Mobile Portfolio ROI</a:t>
            </a:r>
          </a:p>
          <a:p>
            <a:pPr>
              <a:buNone/>
            </a:pPr>
            <a:endParaRPr lang="en-US" dirty="0" smtClean="0"/>
          </a:p>
          <a:p>
            <a:r>
              <a:rPr lang="en-US" dirty="0" smtClean="0"/>
              <a:t>Simplify Enterprise Mobility:</a:t>
            </a:r>
          </a:p>
          <a:p>
            <a:pPr lvl="1"/>
            <a:r>
              <a:rPr lang="en-US" dirty="0" smtClean="0"/>
              <a:t> easily connect mobile app to enterprise backend services &amp; security</a:t>
            </a:r>
          </a:p>
          <a:p>
            <a:pPr lvl="1"/>
            <a:r>
              <a:rPr lang="en-US" dirty="0" smtClean="0"/>
              <a:t>Hire less experienced mobile developers and enable them with enterprise grade services</a:t>
            </a:r>
          </a:p>
          <a:p>
            <a:pPr lvl="1"/>
            <a:r>
              <a:rPr lang="en-US" dirty="0" smtClean="0"/>
              <a:t>Increase mobile adoption and personalize engagement</a:t>
            </a:r>
          </a:p>
          <a:p>
            <a:pPr lvl="1"/>
            <a:endParaRPr lang="en-US" dirty="0" smtClean="0"/>
          </a:p>
          <a:p>
            <a:pPr eaLnBrk="1" hangingPunct="1"/>
            <a:endParaRPr lang="en-US" dirty="0" smtClean="0"/>
          </a:p>
        </p:txBody>
      </p:sp>
      <p:sp>
        <p:nvSpPr>
          <p:cNvPr id="83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2F8B08-72A2-4DDE-BA9C-00DF4AA8C9AB}" type="slidenum">
              <a:rPr lang="en-US" smtClean="0"/>
              <a:pPr fontAlgn="base">
                <a:spcBef>
                  <a:spcPct val="0"/>
                </a:spcBef>
                <a:spcAft>
                  <a:spcPct val="0"/>
                </a:spcAft>
                <a:defRPr/>
              </a:pPr>
              <a:t>23</a:t>
            </a:fld>
            <a:endParaRPr lang="en-US" smtClean="0"/>
          </a:p>
        </p:txBody>
      </p:sp>
    </p:spTree>
    <p:extLst>
      <p:ext uri="{BB962C8B-B14F-4D97-AF65-F5344CB8AC3E}">
        <p14:creationId xmlns:p14="http://schemas.microsoft.com/office/powerpoint/2010/main" val="2843633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ladsholder til diasbillede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9459" name="Pladsholder til noter 2"/>
          <p:cNvSpPr>
            <a:spLocks noGrp="1"/>
          </p:cNvSpPr>
          <p:nvPr>
            <p:ph type="body" idx="1"/>
          </p:nvPr>
        </p:nvSpPr>
        <p:spPr bwMode="auto">
          <a:noFill/>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ny successful mobile application is a collaboration among multiple groups within the enterprise. Gartner recommends </a:t>
            </a:r>
            <a:r>
              <a:rPr lang="en-US" dirty="0" smtClean="0"/>
              <a:t>a </a:t>
            </a:r>
            <a:r>
              <a:rPr lang="en-US" u="sng" dirty="0" smtClean="0"/>
              <a:t>bimodal approach </a:t>
            </a:r>
            <a:r>
              <a:rPr lang="en-US" dirty="0" smtClean="0"/>
              <a:t>to unite IT teams and combine agility with stability to address digital opportunities. MCS was designed with a</a:t>
            </a:r>
            <a:r>
              <a:rPr lang="en-US" baseline="0" dirty="0" smtClean="0"/>
              <a:t> persona based approach with a deep understanding on the roles and needs of these personas and the tools required to make it easy for these personas to deliver on their roles and functions and to collaborate with the other personas. A quick look at the personas, focal with Mobile Cloud Service.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All starts with the LOB Stake holder that has the business requirement – they are responsible for the overall success of the mobile app.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Mobile client developer – responsible for building the client side engaging experiences and consuming services provided from the mobile backend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Service developers – developing or shaping services for mobile client developers to consume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IT Architect – ensuring IT security and architecture compliance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MCS admin – managing the operational maintenance of MCS</a:t>
            </a:r>
            <a:endParaRPr lang="en-US" sz="1200" kern="1200" dirty="0" smtClean="0">
              <a:solidFill>
                <a:schemeClr val="tx1"/>
              </a:solidFill>
              <a:latin typeface="+mn-lt"/>
              <a:ea typeface="+mn-ea"/>
              <a:cs typeface="+mn-cs"/>
            </a:endParaRPr>
          </a:p>
        </p:txBody>
      </p:sp>
      <p:sp>
        <p:nvSpPr>
          <p:cNvPr id="19460" name="Pladsholder til diasnummer 3"/>
          <p:cNvSpPr>
            <a:spLocks noGrp="1"/>
          </p:cNvSpPr>
          <p:nvPr>
            <p:ph type="sldNum" sz="quarter" idx="5"/>
          </p:nvPr>
        </p:nvSpPr>
        <p:spPr bwMode="auto">
          <a:noFill/>
          <a:ln>
            <a:miter lim="800000"/>
            <a:headEnd/>
            <a:tailEnd/>
          </a:ln>
        </p:spPr>
        <p:txBody>
          <a:bodyPr/>
          <a:lstStyle/>
          <a:p>
            <a:fld id="{58653C56-DC0D-1341-A2A3-0723E869C49B}" type="slidenum">
              <a:rPr lang="da-DK"/>
              <a:pPr/>
              <a:t>24</a:t>
            </a:fld>
            <a:endParaRPr lang="da-DK"/>
          </a:p>
        </p:txBody>
      </p:sp>
    </p:spTree>
    <p:extLst>
      <p:ext uri="{BB962C8B-B14F-4D97-AF65-F5344CB8AC3E}">
        <p14:creationId xmlns:p14="http://schemas.microsoft.com/office/powerpoint/2010/main" val="3755014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925147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Mobile</a:t>
            </a:r>
            <a:r>
              <a:rPr lang="en-US" baseline="0" dirty="0" smtClean="0"/>
              <a:t> Application Accelerator is a tool targeted at non developers to easily compose mobile applications without writing any line of code</a:t>
            </a:r>
          </a:p>
          <a:p>
            <a:endParaRPr lang="en-US" baseline="0" dirty="0" smtClean="0"/>
          </a:p>
          <a:p>
            <a:r>
              <a:rPr lang="en-US" baseline="0" dirty="0" smtClean="0"/>
              <a:t>MAX is a browser based tool to easily select screens from a pre set template and connect multiple screens together to create a business flow for a mobile application. This is done with no coding. MAX is integrated with MCS to consume the business services exposed in the MCS catalog. MAX enables the business user to preview the app in the browser without requiring emulators. The business users can perform all the functions of composing the app, editing it, testing and publishing from a browser. Once done they can download the app via a QR code.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26</a:t>
            </a:fld>
            <a:endParaRPr lang="en-US"/>
          </a:p>
        </p:txBody>
      </p:sp>
    </p:spTree>
    <p:extLst>
      <p:ext uri="{BB962C8B-B14F-4D97-AF65-F5344CB8AC3E}">
        <p14:creationId xmlns:p14="http://schemas.microsoft.com/office/powerpoint/2010/main" val="145951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27</a:t>
            </a:fld>
            <a:endParaRPr lang="en-US" dirty="0"/>
          </a:p>
        </p:txBody>
      </p:sp>
    </p:spTree>
    <p:extLst>
      <p:ext uri="{BB962C8B-B14F-4D97-AF65-F5344CB8AC3E}">
        <p14:creationId xmlns:p14="http://schemas.microsoft.com/office/powerpoint/2010/main" val="253505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a:t>
            </a:r>
          </a:p>
          <a:p>
            <a:endParaRPr lang="en-US" b="1" dirty="0" smtClean="0"/>
          </a:p>
          <a:p>
            <a:pPr>
              <a:buFont typeface="Arial"/>
              <a:buChar char="•"/>
            </a:pPr>
            <a:r>
              <a:rPr lang="en-US" sz="1200" kern="1200" dirty="0" smtClean="0">
                <a:solidFill>
                  <a:schemeClr val="tx1"/>
                </a:solidFill>
                <a:latin typeface="+mn-lt"/>
                <a:ea typeface="+mn-ea"/>
                <a:cs typeface="+mn-cs"/>
              </a:rPr>
              <a:t>To develop mobile apps – Organizations can leverage the Mobile Application Framework, the only java framework designed to support cross platform development: </a:t>
            </a:r>
          </a:p>
          <a:p>
            <a:pPr lvl="0">
              <a:buFont typeface="Arial"/>
              <a:buChar char="•"/>
            </a:pPr>
            <a:r>
              <a:rPr lang="en-US" sz="1200" kern="1200" dirty="0" smtClean="0">
                <a:solidFill>
                  <a:schemeClr val="tx1"/>
                </a:solidFill>
                <a:latin typeface="+mn-lt"/>
                <a:ea typeface="+mn-ea"/>
                <a:cs typeface="+mn-cs"/>
              </a:rPr>
              <a:t>It enables developers to build a mobile app and being able to deploy it onto multiple devices, </a:t>
            </a:r>
            <a:r>
              <a:rPr lang="en-US" sz="1200" kern="1200" dirty="0" err="1" smtClean="0">
                <a:solidFill>
                  <a:schemeClr val="tx1"/>
                </a:solidFill>
                <a:latin typeface="+mn-lt"/>
                <a:ea typeface="+mn-ea"/>
                <a:cs typeface="+mn-cs"/>
              </a:rPr>
              <a:t>iOS</a:t>
            </a:r>
            <a:r>
              <a:rPr lang="en-US" sz="1200" kern="1200" dirty="0" smtClean="0">
                <a:solidFill>
                  <a:schemeClr val="tx1"/>
                </a:solidFill>
                <a:latin typeface="+mn-lt"/>
                <a:ea typeface="+mn-ea"/>
                <a:cs typeface="+mn-cs"/>
              </a:rPr>
              <a:t>, Android and on different form factors – oracle will be responsible for keep up with the changes in the</a:t>
            </a:r>
            <a:r>
              <a:rPr lang="en-US" sz="1200" kern="1200" baseline="0" dirty="0" smtClean="0">
                <a:solidFill>
                  <a:schemeClr val="tx1"/>
                </a:solidFill>
                <a:latin typeface="+mn-lt"/>
                <a:ea typeface="+mn-ea"/>
                <a:cs typeface="+mn-cs"/>
              </a:rPr>
              <a:t> mobile OS</a:t>
            </a:r>
            <a:r>
              <a:rPr lang="en-US" sz="1200" kern="1200" dirty="0" smtClean="0">
                <a:solidFill>
                  <a:schemeClr val="tx1"/>
                </a:solidFill>
                <a:latin typeface="+mn-lt"/>
                <a:ea typeface="+mn-ea"/>
                <a:cs typeface="+mn-cs"/>
              </a:rPr>
              <a:t>.  Of course, we are also watching the other platform as the requirement for these increase we will support other operative systems.</a:t>
            </a:r>
          </a:p>
          <a:p>
            <a:pPr lvl="0">
              <a:buFont typeface="Arial"/>
              <a:buChar char="•"/>
            </a:pPr>
            <a:r>
              <a:rPr lang="en-US" sz="1200" kern="1200" dirty="0" smtClean="0">
                <a:solidFill>
                  <a:schemeClr val="tx1"/>
                </a:solidFill>
                <a:latin typeface="+mn-lt"/>
                <a:ea typeface="+mn-ea"/>
                <a:cs typeface="+mn-cs"/>
              </a:rPr>
              <a:t>The app is build with consistent business logic and data model, it can be native or HTML 5 with full access to native device feature.  This allows you to leverage existing skill among your developers, any one with Java based skill set, can now build mobile apps.</a:t>
            </a:r>
          </a:p>
          <a:p>
            <a:pPr lvl="0">
              <a:buFont typeface="Arial"/>
              <a:buChar char="•"/>
            </a:pPr>
            <a:r>
              <a:rPr lang="en-US" sz="1200" kern="1200" dirty="0" smtClean="0">
                <a:solidFill>
                  <a:schemeClr val="tx1"/>
                </a:solidFill>
                <a:latin typeface="+mn-lt"/>
                <a:ea typeface="+mn-ea"/>
                <a:cs typeface="+mn-cs"/>
              </a:rPr>
              <a:t>It also leverage SQL-</a:t>
            </a:r>
            <a:r>
              <a:rPr lang="en-US" sz="1200" kern="1200" dirty="0" err="1" smtClean="0">
                <a:solidFill>
                  <a:schemeClr val="tx1"/>
                </a:solidFill>
                <a:latin typeface="+mn-lt"/>
                <a:ea typeface="+mn-ea"/>
                <a:cs typeface="+mn-cs"/>
              </a:rPr>
              <a:t>lite</a:t>
            </a:r>
            <a:r>
              <a:rPr lang="en-US" sz="1200" kern="1200" dirty="0" smtClean="0">
                <a:solidFill>
                  <a:schemeClr val="tx1"/>
                </a:solidFill>
                <a:latin typeface="+mn-lt"/>
                <a:ea typeface="+mn-ea"/>
                <a:cs typeface="+mn-cs"/>
              </a:rPr>
              <a:t> to support disconnected processes with built-in encryption.</a:t>
            </a:r>
          </a:p>
          <a:p>
            <a:pPr lvl="0">
              <a:buFont typeface="Arial"/>
              <a:buChar char="•"/>
            </a:pPr>
            <a:r>
              <a:rPr lang="en-US" sz="1200" kern="1200" dirty="0" smtClean="0">
                <a:solidFill>
                  <a:schemeClr val="tx1"/>
                </a:solidFill>
                <a:latin typeface="+mn-lt"/>
                <a:ea typeface="+mn-ea"/>
                <a:cs typeface="+mn-cs"/>
              </a:rPr>
              <a:t>Full Access to Native Device Features</a:t>
            </a:r>
          </a:p>
          <a:p>
            <a:pPr lvl="0">
              <a:buFont typeface="Arial"/>
              <a:buChar char="•"/>
            </a:pPr>
            <a:r>
              <a:rPr lang="en-US" sz="1200" kern="1200" dirty="0" smtClean="0">
                <a:solidFill>
                  <a:schemeClr val="tx1"/>
                </a:solidFill>
                <a:latin typeface="+mn-lt"/>
                <a:ea typeface="+mn-ea"/>
                <a:cs typeface="+mn-cs"/>
              </a:rPr>
              <a:t>The framework is designed to be modular with re-useable components that can be leveraged to simplify mobile app development.</a:t>
            </a:r>
          </a:p>
          <a:p>
            <a:r>
              <a:rPr lang="en-US" sz="1200" kern="1200" dirty="0" smtClean="0">
                <a:solidFill>
                  <a:schemeClr val="tx1"/>
                </a:solidFill>
                <a:latin typeface="+mn-lt"/>
                <a:ea typeface="+mn-ea"/>
                <a:cs typeface="+mn-cs"/>
              </a:rPr>
              <a:t> </a:t>
            </a:r>
          </a:p>
          <a:p>
            <a:endParaRPr lang="en-US" b="1" dirty="0" smtClean="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latin typeface="Calibri"/>
              </a:rPr>
              <a:pPr>
                <a:defRPr/>
              </a:pPr>
              <a:t>28</a:t>
            </a:fld>
            <a:endParaRPr lang="en-US" dirty="0">
              <a:solidFill>
                <a:prstClr val="black"/>
              </a:solidFill>
              <a:latin typeface="Calibri"/>
            </a:endParaRPr>
          </a:p>
        </p:txBody>
      </p:sp>
    </p:spTree>
    <p:extLst>
      <p:ext uri="{BB962C8B-B14F-4D97-AF65-F5344CB8AC3E}">
        <p14:creationId xmlns:p14="http://schemas.microsoft.com/office/powerpoint/2010/main" val="3752384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MAF</a:t>
            </a:r>
            <a:r>
              <a:rPr lang="en-US" baseline="0" dirty="0" smtClean="0"/>
              <a:t> has the following components as part of the architecture</a:t>
            </a:r>
          </a:p>
          <a:p>
            <a:endParaRPr lang="en-US" baseline="0" dirty="0" smtClean="0"/>
          </a:p>
          <a:p>
            <a:pPr marL="171450" indent="-171450">
              <a:buFontTx/>
              <a:buChar char="-"/>
            </a:pPr>
            <a:r>
              <a:rPr lang="en-US" baseline="0" dirty="0" smtClean="0"/>
              <a:t>A Device specific native container that executes the device resident mobile application</a:t>
            </a:r>
          </a:p>
          <a:p>
            <a:pPr marL="171450" indent="-171450">
              <a:buFontTx/>
              <a:buChar char="-"/>
            </a:pPr>
            <a:r>
              <a:rPr lang="en-US" baseline="0" dirty="0" smtClean="0"/>
              <a:t>MAF is based on a model view controller paradigm that provides a clear separation of the UI, business logic and data</a:t>
            </a:r>
          </a:p>
          <a:p>
            <a:pPr marL="171450" indent="-171450">
              <a:buFontTx/>
              <a:buChar char="-"/>
            </a:pPr>
            <a:r>
              <a:rPr lang="en-US" baseline="0" dirty="0" smtClean="0"/>
              <a:t>UI can be developed using the visual declarative drag and drop AMX feature that has over 80+ widgets </a:t>
            </a:r>
          </a:p>
          <a:p>
            <a:pPr marL="171450" indent="-171450">
              <a:buFontTx/>
              <a:buChar char="-"/>
            </a:pPr>
            <a:r>
              <a:rPr lang="en-US" baseline="0" dirty="0" smtClean="0"/>
              <a:t>UI can also be developed in HTML5 / CSS using your favorite editor and run it locally in the native container</a:t>
            </a:r>
          </a:p>
          <a:p>
            <a:pPr marL="171450" indent="-171450">
              <a:buFontTx/>
              <a:buChar char="-"/>
            </a:pPr>
            <a:r>
              <a:rPr lang="en-US" baseline="0" dirty="0" smtClean="0"/>
              <a:t>The app can also be remote app where the UI and the business logic is server side (connected mode) but the container provides the ability to integrate with local device features</a:t>
            </a:r>
          </a:p>
          <a:p>
            <a:pPr marL="171450" indent="-171450">
              <a:buFontTx/>
              <a:buChar char="-"/>
            </a:pPr>
            <a:r>
              <a:rPr lang="en-US" baseline="0" dirty="0" smtClean="0"/>
              <a:t>Business logic can be written in Java or </a:t>
            </a:r>
            <a:r>
              <a:rPr lang="en-US" baseline="0" dirty="0" err="1" smtClean="0"/>
              <a:t>Javascript</a:t>
            </a:r>
            <a:r>
              <a:rPr lang="en-US" baseline="0" dirty="0" smtClean="0"/>
              <a:t>.</a:t>
            </a:r>
          </a:p>
          <a:p>
            <a:pPr marL="171450" indent="-171450">
              <a:buFontTx/>
              <a:buChar char="-"/>
            </a:pPr>
            <a:r>
              <a:rPr lang="en-US" baseline="0" dirty="0" smtClean="0"/>
              <a:t>The container provides access to native device capabilities (camera, GPS </a:t>
            </a:r>
            <a:r>
              <a:rPr lang="en-US" baseline="0" dirty="0" err="1" smtClean="0"/>
              <a:t>etc</a:t>
            </a:r>
            <a:r>
              <a:rPr lang="en-US" baseline="0" dirty="0" smtClean="0"/>
              <a:t>) – write to one API run across all devices. We utilize the Cordova plug-ins for this</a:t>
            </a:r>
          </a:p>
          <a:p>
            <a:pPr marL="171450" indent="-171450">
              <a:buFontTx/>
              <a:buChar char="-"/>
            </a:pPr>
            <a:r>
              <a:rPr lang="en-US" baseline="0" dirty="0" smtClean="0"/>
              <a:t>We have extended SLQ to encrypt data for any offline storage and processing</a:t>
            </a:r>
          </a:p>
          <a:p>
            <a:pPr marL="171450" indent="-171450">
              <a:buFontTx/>
              <a:buChar char="-"/>
            </a:pPr>
            <a:r>
              <a:rPr lang="en-US" dirty="0" smtClean="0"/>
              <a:t>Prebuilt and integrated services to user</a:t>
            </a:r>
            <a:r>
              <a:rPr lang="en-US" baseline="0" dirty="0" smtClean="0"/>
              <a:t> access and governance (authentication and authorization)</a:t>
            </a:r>
          </a:p>
          <a:p>
            <a:pPr marL="171450" indent="-171450">
              <a:buFontTx/>
              <a:buChar char="-"/>
            </a:pPr>
            <a:r>
              <a:rPr lang="en-US" baseline="0" dirty="0" smtClean="0"/>
              <a:t>Services to consume REST or SOAP data services and bind to the UI controls</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3514629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30</a:t>
            </a:fld>
            <a:endParaRPr lang="en-US" dirty="0"/>
          </a:p>
        </p:txBody>
      </p:sp>
    </p:spTree>
    <p:extLst>
      <p:ext uri="{BB962C8B-B14F-4D97-AF65-F5344CB8AC3E}">
        <p14:creationId xmlns:p14="http://schemas.microsoft.com/office/powerpoint/2010/main" val="421789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smtClean="0"/>
          </a:p>
          <a:p>
            <a:r>
              <a:rPr lang="en-US" b="1" dirty="0" smtClean="0"/>
              <a:t>Main Point: </a:t>
            </a:r>
            <a:r>
              <a:rPr lang="en-US" dirty="0" smtClean="0"/>
              <a:t>From the</a:t>
            </a:r>
            <a:r>
              <a:rPr lang="en-US" baseline="0" dirty="0" smtClean="0"/>
              <a:t> BYOD perspective, Oracle is focused on three things:</a:t>
            </a:r>
          </a:p>
          <a:p>
            <a:endParaRPr lang="en-US" baseline="0" dirty="0" smtClean="0"/>
          </a:p>
          <a:p>
            <a:pPr marL="228600" indent="-228600">
              <a:buAutoNum type="arabicPeriod"/>
            </a:pPr>
            <a:r>
              <a:rPr lang="en-US" baseline="0" dirty="0" smtClean="0"/>
              <a:t>Providing a secure container for IT owned apps and data, including the ability to add new applications to this container, that is separated from personal apps and data</a:t>
            </a:r>
          </a:p>
          <a:p>
            <a:pPr marL="228600" indent="-228600">
              <a:buAutoNum type="arabicPeriod"/>
            </a:pPr>
            <a:endParaRPr lang="en-US" baseline="0" dirty="0" smtClean="0"/>
          </a:p>
          <a:p>
            <a:pPr marL="228600" indent="-228600">
              <a:buAutoNum type="arabicPeriod"/>
            </a:pPr>
            <a:r>
              <a:rPr lang="en-US" baseline="0" dirty="0" smtClean="0"/>
              <a:t>Enabling secure connection and management of these mobile applications, including the ability to wipe apps and data without affecting personal data</a:t>
            </a:r>
          </a:p>
          <a:p>
            <a:pPr marL="228600" indent="-228600">
              <a:buAutoNum type="arabicPeriod"/>
            </a:pPr>
            <a:endParaRPr lang="en-US" baseline="0" dirty="0" smtClean="0"/>
          </a:p>
          <a:p>
            <a:pPr marL="228600" indent="-228600">
              <a:buAutoNum type="arabicPeriod"/>
            </a:pPr>
            <a:r>
              <a:rPr lang="en-US" baseline="0" dirty="0" smtClean="0"/>
              <a:t>Extending Identity services to these mobile applications so that users have the benefit of single sign-on and consistent entitlements across channels</a:t>
            </a:r>
          </a:p>
          <a:p>
            <a:pPr marL="228600" indent="-228600">
              <a:buAutoNum type="arabicPeriod"/>
            </a:pPr>
            <a:endParaRPr lang="en-US" baseline="0" dirty="0" smtClean="0"/>
          </a:p>
          <a:p>
            <a:pPr marL="228600" indent="-228600">
              <a:buNone/>
            </a:pPr>
            <a:endParaRPr lang="en-US" baseline="0" dirty="0" smtClean="0"/>
          </a:p>
          <a:p>
            <a:pPr marL="228600" indent="-228600">
              <a:buFont typeface="Arial"/>
              <a:buChar char="•"/>
            </a:pPr>
            <a:r>
              <a:rPr lang="en-US" b="1" dirty="0" smtClean="0"/>
              <a:t>Oracle Mobile Security Suite: </a:t>
            </a:r>
            <a:r>
              <a:rPr lang="en-US" dirty="0" smtClean="0"/>
              <a:t>Secures corporate applications and data on personal devices used for work purposes (BYOD) and delivers a consistent user experience across channels by extending identity services, such as fraud detection, user registration, access request, self-service password management and authorization management, to customer and employee digital interactions. Enables organizations to secure consumer facing mobile apps, distributed through popular app stores.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31</a:t>
            </a:fld>
            <a:endParaRPr lang="en-US" dirty="0">
              <a:solidFill>
                <a:prstClr val="black"/>
              </a:solidFill>
              <a:latin typeface="Calibri"/>
            </a:endParaRPr>
          </a:p>
        </p:txBody>
      </p:sp>
    </p:spTree>
    <p:extLst>
      <p:ext uri="{BB962C8B-B14F-4D97-AF65-F5344CB8AC3E}">
        <p14:creationId xmlns:p14="http://schemas.microsoft.com/office/powerpoint/2010/main" val="1422519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With that please join us the rest of the day to learn more about Oracle’s Mobile Solution and our Mobile Platform. </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Visit our website to learn more:</a:t>
            </a:r>
          </a:p>
          <a:p>
            <a:r>
              <a:rPr lang="en-US" sz="1100" kern="1200" dirty="0" err="1" smtClean="0">
                <a:solidFill>
                  <a:schemeClr val="tx1"/>
                </a:solidFill>
                <a:latin typeface="+mn-lt"/>
                <a:ea typeface="+mn-ea"/>
                <a:cs typeface="+mn-cs"/>
              </a:rPr>
              <a:t>www.oracle.com</a:t>
            </a:r>
            <a:r>
              <a:rPr lang="en-US" sz="1100" kern="1200" dirty="0" smtClean="0">
                <a:solidFill>
                  <a:schemeClr val="tx1"/>
                </a:solidFill>
                <a:latin typeface="+mn-lt"/>
                <a:ea typeface="+mn-ea"/>
                <a:cs typeface="+mn-cs"/>
              </a:rPr>
              <a:t>/mobile</a:t>
            </a:r>
          </a:p>
          <a:p>
            <a:r>
              <a:rPr lang="en-US" sz="1100" kern="1200" dirty="0" smtClean="0">
                <a:solidFill>
                  <a:schemeClr val="tx1"/>
                </a:solidFill>
                <a:latin typeface="+mn-lt"/>
                <a:ea typeface="+mn-ea"/>
                <a:cs typeface="+mn-cs"/>
              </a:rPr>
              <a:t> </a:t>
            </a:r>
            <a:r>
              <a:rPr lang="en-US" sz="1100" u="sng" kern="1200" dirty="0" smtClean="0">
                <a:solidFill>
                  <a:schemeClr val="tx1"/>
                </a:solidFill>
                <a:latin typeface="+mn-lt"/>
                <a:ea typeface="+mn-ea"/>
                <a:cs typeface="+mn-cs"/>
                <a:hlinkClick r:id="rId3"/>
              </a:rPr>
              <a:t>www.oracle.com/mobileplatform</a:t>
            </a:r>
            <a:endParaRPr lang="en-US" sz="11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3963418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23846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34</a:t>
            </a:fld>
            <a:endParaRPr lang="en-US"/>
          </a:p>
        </p:txBody>
      </p:sp>
    </p:spTree>
    <p:extLst>
      <p:ext uri="{BB962C8B-B14F-4D97-AF65-F5344CB8AC3E}">
        <p14:creationId xmlns:p14="http://schemas.microsoft.com/office/powerpoint/2010/main" val="1120107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Mobile</a:t>
            </a:r>
            <a:r>
              <a:rPr lang="en-US" baseline="0" dirty="0" smtClean="0"/>
              <a:t> Application Accelerator is a tool targeted at non developers to easily compose mobile applications without writing any line of code</a:t>
            </a:r>
          </a:p>
          <a:p>
            <a:endParaRPr lang="en-US" baseline="0" dirty="0" smtClean="0"/>
          </a:p>
          <a:p>
            <a:r>
              <a:rPr lang="en-US" baseline="0" dirty="0" smtClean="0"/>
              <a:t>MAX is a browser based tool to easily select screens from a pre set template and connect multiple screens together to create a business flow for a mobile application. This is done with no coding. MAX is integrated with MCS to consume the business services exposed in the MCS catalog. MAX enables the business user to preview the app in the browser without requiring emulators. The business users can perform all the functions of composing the app, editing it, testing and publishing from a browser. Once done they can download the app via a QR code.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35</a:t>
            </a:fld>
            <a:endParaRPr lang="en-US"/>
          </a:p>
        </p:txBody>
      </p:sp>
    </p:spTree>
    <p:extLst>
      <p:ext uri="{BB962C8B-B14F-4D97-AF65-F5344CB8AC3E}">
        <p14:creationId xmlns:p14="http://schemas.microsoft.com/office/powerpoint/2010/main" val="129020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Points: </a:t>
            </a:r>
            <a:r>
              <a:rPr lang="en-US" b="1" baseline="0" dirty="0" smtClean="0"/>
              <a:t> </a:t>
            </a:r>
            <a:r>
              <a:rPr lang="en-US" b="0" baseline="0" dirty="0" smtClean="0"/>
              <a:t>Mobile and specifically enterprise mobility topic continues to be the topic on everyone’s mind. In today’s session and Mobile track we will go through the following agenda sections:</a:t>
            </a:r>
          </a:p>
          <a:p>
            <a:pPr lvl="1">
              <a:buFont typeface="Arial"/>
              <a:buChar char="•"/>
            </a:pPr>
            <a:r>
              <a:rPr lang="en-US" b="0" baseline="0" dirty="0" smtClean="0"/>
              <a:t>Transform The Enterprise – discuss </a:t>
            </a:r>
            <a:r>
              <a:rPr lang="en-US" baseline="0" dirty="0" smtClean="0"/>
              <a:t>how mobile is playing a key role in the digital and or mobile </a:t>
            </a:r>
            <a:r>
              <a:rPr lang="en-US" b="0" baseline="0" dirty="0" smtClean="0"/>
              <a:t>transformations across industries, with organizations large and small around the world</a:t>
            </a:r>
          </a:p>
          <a:p>
            <a:pPr lvl="1">
              <a:buFont typeface="Arial"/>
              <a:buChar char="•"/>
            </a:pPr>
            <a:r>
              <a:rPr lang="en-US" b="0" baseline="0" dirty="0" smtClean="0"/>
              <a:t>Rethink Mobile – discuss what we have learned especially in the past decade and discuss why it is time to Rethink Mobile … and look to thinking beyond having a Mobile-first strategy, </a:t>
            </a:r>
          </a:p>
          <a:p>
            <a:pPr lvl="1">
              <a:buFont typeface="Arial"/>
              <a:buChar char="•"/>
            </a:pPr>
            <a:r>
              <a:rPr lang="en-US" b="0" baseline="0" dirty="0" smtClean="0"/>
              <a:t>Simplify Enterprise Mobility – discuss Oracle Mobile’s core value proposition and strategy to simplify enterprise mobility.</a:t>
            </a:r>
          </a:p>
          <a:p>
            <a:pPr lvl="1">
              <a:buFont typeface="Arial"/>
              <a:buChar char="•"/>
            </a:pPr>
            <a:r>
              <a:rPr lang="en-US" b="0" baseline="0" dirty="0" smtClean="0"/>
              <a:t>In the Future… What next? –  discuss where we are going … how Oracle is continuing to invest in mobile platform to simplify enterprise mobility  </a:t>
            </a:r>
          </a:p>
          <a:p>
            <a:endParaRPr lang="en-US" b="0" baseline="0" dirty="0" smtClean="0"/>
          </a:p>
          <a:p>
            <a:r>
              <a:rPr lang="en-US" b="0" dirty="0" smtClean="0"/>
              <a:t>Let’s get started.</a:t>
            </a:r>
            <a:r>
              <a:rPr lang="en-US" b="0" baseline="0" dirty="0" smtClean="0"/>
              <a:t> </a:t>
            </a:r>
            <a:endParaRPr lang="en-US" b="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374367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What</a:t>
            </a:r>
            <a:r>
              <a:rPr lang="en-US" baseline="0" dirty="0" smtClean="0"/>
              <a:t> I plan to cover this morning is share with you how mobile is playing a key role in the digital transformation, lessons we have learnt, our strategy at Oracle to simplify enterprise mobility and our investment in product and technology that is going to help you invent the future.</a:t>
            </a:r>
          </a:p>
          <a:p>
            <a:pPr marL="228600" indent="-228600" fontAlgn="auto">
              <a:lnSpc>
                <a:spcPct val="90000"/>
              </a:lnSpc>
              <a:spcBef>
                <a:spcPts val="600"/>
              </a:spcBef>
              <a:buFont typeface="Arial" panose="020B0604020202020204" pitchFamily="34" charset="0"/>
              <a:buChar char="•"/>
            </a:pPr>
            <a:r>
              <a:rPr lang="en-US" sz="1100" dirty="0" smtClean="0">
                <a:solidFill>
                  <a:srgbClr val="5F5F5F"/>
                </a:solidFill>
              </a:rPr>
              <a:t>Rapid proliferation of mobile devices</a:t>
            </a:r>
          </a:p>
          <a:p>
            <a:pPr marL="228600" indent="-228600" fontAlgn="auto">
              <a:lnSpc>
                <a:spcPct val="90000"/>
              </a:lnSpc>
              <a:spcBef>
                <a:spcPts val="600"/>
              </a:spcBef>
              <a:buFont typeface="Arial" panose="020B0604020202020204" pitchFamily="34" charset="0"/>
              <a:buChar char="•"/>
            </a:pPr>
            <a:r>
              <a:rPr lang="en-US" sz="1100" dirty="0" smtClean="0">
                <a:solidFill>
                  <a:srgbClr val="5F5F5F"/>
                </a:solidFill>
              </a:rPr>
              <a:t>Mobile everywhere (tablets, phones, wearables, appliances)</a:t>
            </a:r>
          </a:p>
          <a:p>
            <a:pPr marL="228600" indent="-228600">
              <a:lnSpc>
                <a:spcPct val="90000"/>
              </a:lnSpc>
              <a:spcBef>
                <a:spcPts val="600"/>
              </a:spcBef>
              <a:buFont typeface="Arial" panose="020B0604020202020204" pitchFamily="34" charset="0"/>
              <a:buChar char="•"/>
            </a:pPr>
            <a:r>
              <a:rPr lang="en-US" sz="1100" spc="-20" dirty="0" smtClean="0">
                <a:solidFill>
                  <a:srgbClr val="5F5F5F"/>
                </a:solidFill>
              </a:rPr>
              <a:t>Bring Your Own Device (BYOD ) </a:t>
            </a:r>
          </a:p>
          <a:p>
            <a:endParaRPr lang="en-US" dirty="0" smtClean="0"/>
          </a:p>
          <a:p>
            <a:pPr marL="228600" indent="-228600">
              <a:lnSpc>
                <a:spcPct val="90000"/>
              </a:lnSpc>
              <a:spcBef>
                <a:spcPts val="600"/>
              </a:spcBef>
              <a:buFont typeface="Arial" pitchFamily="34" charset="0"/>
              <a:buChar char="•"/>
            </a:pPr>
            <a:r>
              <a:rPr lang="en-US" sz="1100" dirty="0" smtClean="0">
                <a:solidFill>
                  <a:srgbClr val="5F5F5F"/>
                </a:solidFill>
              </a:rPr>
              <a:t>Customer experience and loyalty</a:t>
            </a:r>
          </a:p>
          <a:p>
            <a:pPr marL="228600" indent="-228600">
              <a:lnSpc>
                <a:spcPct val="90000"/>
              </a:lnSpc>
              <a:spcBef>
                <a:spcPts val="600"/>
              </a:spcBef>
              <a:buFont typeface="Arial" pitchFamily="34" charset="0"/>
              <a:buChar char="•"/>
            </a:pPr>
            <a:r>
              <a:rPr lang="en-US" sz="1100" dirty="0" smtClean="0">
                <a:solidFill>
                  <a:srgbClr val="5F5F5F"/>
                </a:solidFill>
              </a:rPr>
              <a:t>New revenue streams</a:t>
            </a:r>
          </a:p>
          <a:p>
            <a:pPr marL="228600" indent="-228600">
              <a:lnSpc>
                <a:spcPct val="90000"/>
              </a:lnSpc>
              <a:spcBef>
                <a:spcPts val="600"/>
              </a:spcBef>
              <a:buFont typeface="Arial" pitchFamily="34" charset="0"/>
              <a:buChar char="•"/>
            </a:pPr>
            <a:r>
              <a:rPr lang="en-US" sz="1100" dirty="0" smtClean="0">
                <a:solidFill>
                  <a:srgbClr val="5F5F5F"/>
                </a:solidFill>
              </a:rPr>
              <a:t>New business processes</a:t>
            </a:r>
          </a:p>
          <a:p>
            <a:pPr marL="228600" indent="-228600">
              <a:lnSpc>
                <a:spcPct val="90000"/>
              </a:lnSpc>
              <a:spcBef>
                <a:spcPts val="600"/>
              </a:spcBef>
              <a:buFont typeface="Arial" pitchFamily="34" charset="0"/>
              <a:buChar char="•"/>
            </a:pPr>
            <a:r>
              <a:rPr lang="en-US" sz="1100" dirty="0" smtClean="0">
                <a:solidFill>
                  <a:srgbClr val="5F5F5F"/>
                </a:solidFill>
              </a:rPr>
              <a:t>Competitive Differentiation</a:t>
            </a:r>
          </a:p>
          <a:p>
            <a:pPr marL="228600" indent="-228600">
              <a:lnSpc>
                <a:spcPct val="90000"/>
              </a:lnSpc>
              <a:spcBef>
                <a:spcPts val="600"/>
              </a:spcBef>
              <a:buFont typeface="Arial" pitchFamily="34" charset="0"/>
              <a:buChar char="•"/>
            </a:pPr>
            <a:r>
              <a:rPr lang="en-US" sz="1100" dirty="0" smtClean="0">
                <a:solidFill>
                  <a:srgbClr val="5F5F5F"/>
                </a:solidFill>
              </a:rPr>
              <a:t>Productivity &amp; Efficiency</a:t>
            </a:r>
          </a:p>
          <a:p>
            <a:pPr marL="228600" indent="-228600">
              <a:lnSpc>
                <a:spcPct val="90000"/>
              </a:lnSpc>
              <a:spcBef>
                <a:spcPts val="600"/>
              </a:spcBef>
              <a:buFont typeface="Arial" pitchFamily="34" charset="0"/>
              <a:buChar char="•"/>
            </a:pPr>
            <a:r>
              <a:rPr lang="en-US" sz="1100" dirty="0" smtClean="0">
                <a:solidFill>
                  <a:srgbClr val="5F5F5F"/>
                </a:solidFill>
              </a:rPr>
              <a:t>Agility</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340078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kern="1200" dirty="0" smtClean="0">
                <a:solidFill>
                  <a:schemeClr val="tx1"/>
                </a:solidFill>
                <a:latin typeface="+mn-lt"/>
                <a:ea typeface="+mn-ea"/>
                <a:cs typeface="+mn-cs"/>
              </a:rPr>
              <a:t>Main Point:</a:t>
            </a:r>
            <a:r>
              <a:rPr lang="en-US" sz="1100" b="1"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next frontier for mobile is about much more it is about the internet of things and mobile coming together and creating the Connect Enterprise .. In fact</a:t>
            </a:r>
            <a:r>
              <a:rPr lang="en-US" sz="1100" kern="1200" baseline="0" dirty="0" smtClean="0">
                <a:solidFill>
                  <a:schemeClr val="tx1"/>
                </a:solidFill>
                <a:latin typeface="+mn-lt"/>
                <a:ea typeface="+mn-ea"/>
                <a:cs typeface="+mn-cs"/>
              </a:rPr>
              <a:t> one of say that as our worlds more connected, the consumers demand to be more connected, the enterprise has room to catch up to consumers and the world in how quickly the enterprise gets connected with its employees, customers, partners, etc. </a:t>
            </a:r>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The ability to leverage mobile technology and make it meaningful by finding significant links to multiple, varied sources of data (for example linking biometric values with environmental factors, or calendar data with home control and monitoring) is what will lead to promising developments across industry segments.  Oracle understands this and recognizes that the same mobile apps that are developed with Java based tools are now integrated across devices as watches, etc.</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I think it’s even bigger than that phrase implies: I believe we’re seeing the beginning of a total connected world, where everyone is connected to everything.</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251936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1" kern="1200" dirty="0" smtClean="0">
                <a:solidFill>
                  <a:schemeClr val="tx1"/>
                </a:solidFill>
                <a:latin typeface="+mn-lt"/>
                <a:ea typeface="+mn-ea"/>
                <a:cs typeface="+mn-cs"/>
              </a:rPr>
              <a:t>Main Point: </a:t>
            </a:r>
            <a:r>
              <a:rPr lang="en-US" sz="1100" b="0" kern="1200" dirty="0" smtClean="0">
                <a:solidFill>
                  <a:schemeClr val="tx1"/>
                </a:solidFill>
                <a:latin typeface="+mn-lt"/>
                <a:ea typeface="+mn-ea"/>
                <a:cs typeface="+mn-cs"/>
              </a:rPr>
              <a:t>Clearly</a:t>
            </a:r>
            <a:r>
              <a:rPr lang="en-US" sz="1100" b="0" kern="1200" baseline="0" dirty="0" smtClean="0">
                <a:solidFill>
                  <a:schemeClr val="tx1"/>
                </a:solidFill>
                <a:latin typeface="+mn-lt"/>
                <a:ea typeface="+mn-ea"/>
                <a:cs typeface="+mn-cs"/>
              </a:rPr>
              <a:t> offers a great deal of opportunities for everyone including the enterprise however there are challenges. In a recent research report Oracle conducted with CIO Strategic Insights and Triangle Research here are some key findings: </a:t>
            </a:r>
          </a:p>
          <a:p>
            <a:pPr algn="l">
              <a:buFont typeface="Arial"/>
              <a:buChar char="•"/>
            </a:pPr>
            <a:r>
              <a:rPr lang="en-US" sz="1100" b="1" dirty="0" smtClean="0">
                <a:solidFill>
                  <a:srgbClr val="FF1414"/>
                </a:solidFill>
              </a:rPr>
              <a:t>93% of enterprises are concerned </a:t>
            </a:r>
            <a:r>
              <a:rPr lang="en-US" sz="1100" dirty="0" smtClean="0"/>
              <a:t>with data loss and other security breaches related to mobile devices</a:t>
            </a:r>
          </a:p>
          <a:p>
            <a:pPr marL="0" marR="0" indent="0" algn="l" defTabSz="914400" rtl="0" eaLnBrk="1" fontAlgn="auto" latinLnBrk="0" hangingPunct="1">
              <a:lnSpc>
                <a:spcPct val="100000"/>
              </a:lnSpc>
              <a:spcBef>
                <a:spcPts val="600"/>
              </a:spcBef>
              <a:spcAft>
                <a:spcPts val="0"/>
              </a:spcAft>
              <a:buClrTx/>
              <a:buSzTx/>
              <a:buFont typeface="Arial"/>
              <a:buChar char="•"/>
              <a:tabLst/>
              <a:defRPr/>
            </a:pPr>
            <a:r>
              <a:rPr lang="en-US" sz="1100" b="1" dirty="0" smtClean="0">
                <a:solidFill>
                  <a:srgbClr val="FF1414"/>
                </a:solidFill>
              </a:rPr>
              <a:t>2/3 of the time spent</a:t>
            </a:r>
            <a:r>
              <a:rPr lang="en-US" sz="1100" dirty="0" smtClean="0"/>
              <a:t> on mobility projects is connecting to, and securing back-end systems</a:t>
            </a:r>
          </a:p>
          <a:p>
            <a:pPr marL="0" marR="0" indent="0" algn="l" defTabSz="914400" rtl="0" eaLnBrk="1" fontAlgn="auto" latinLnBrk="0" hangingPunct="1">
              <a:lnSpc>
                <a:spcPct val="100000"/>
              </a:lnSpc>
              <a:spcBef>
                <a:spcPts val="600"/>
              </a:spcBef>
              <a:spcAft>
                <a:spcPts val="0"/>
              </a:spcAft>
              <a:buClrTx/>
              <a:buSzTx/>
              <a:buFont typeface="Arial"/>
              <a:buChar char="•"/>
              <a:tabLst/>
              <a:defRPr/>
            </a:pPr>
            <a:r>
              <a:rPr lang="en-US" sz="1100" b="1" dirty="0" smtClean="0">
                <a:solidFill>
                  <a:srgbClr val="FF1414"/>
                </a:solidFill>
              </a:rPr>
              <a:t>87% of enterprises are updating or releasing</a:t>
            </a:r>
            <a:r>
              <a:rPr lang="en-US" sz="1000" dirty="0" smtClean="0"/>
              <a:t> </a:t>
            </a:r>
            <a:r>
              <a:rPr lang="en-US" sz="1100" dirty="0" smtClean="0"/>
              <a:t>mobile apps every 6 months or less</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dirty="0" smtClean="0"/>
              <a:t>For more</a:t>
            </a:r>
            <a:r>
              <a:rPr lang="en-US" sz="1100" baseline="0" dirty="0" smtClean="0"/>
              <a:t> information on the survey you can view the webcast and download the survey paper at www.oracle.com/mobile</a:t>
            </a:r>
            <a:endParaRPr lang="en-US" sz="1100"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62500" lnSpcReduction="20000"/>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dirty="0" smtClean="0"/>
              <a:t>Main Point: </a:t>
            </a:r>
            <a:r>
              <a:rPr lang="en-US" dirty="0" smtClean="0"/>
              <a:t>It is time to Rethink,</a:t>
            </a:r>
            <a:r>
              <a:rPr lang="en-US" baseline="0" dirty="0" smtClean="0"/>
              <a:t> it is not just about having a that great looking mobile app and a framework that enables you to develop something quickly  --- it is also about the content, context and leveraging the Cloud to deliver, integrate, secure, deploy and analyze the performance of these mobile apps quickly and efficiently. It is time to:</a:t>
            </a:r>
          </a:p>
          <a:p>
            <a:pPr defTabSz="304747">
              <a:spcAft>
                <a:spcPts val="2400"/>
              </a:spcAft>
              <a:buClr>
                <a:srgbClr val="FF0000"/>
              </a:buClr>
              <a:buSzPct val="85000"/>
              <a:defRPr/>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Mobile interaction everywhere: voice, touch, messaging</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access to relevant and related information anywhere, anytime</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securing the data instead of device</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analysis anytime, enable action in real time</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accelerated agility, not perfection</a:t>
            </a:r>
            <a:endParaRPr lang="en-US" baseline="0"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r>
              <a:rPr lang="en-US" dirty="0" smtClean="0"/>
              <a:t>Beyond Mobile First</a:t>
            </a:r>
          </a:p>
          <a:p>
            <a:endParaRPr lang="en-US" dirty="0" smtClean="0"/>
          </a:p>
          <a:p>
            <a:r>
              <a:rPr lang="en-US" dirty="0" smtClean="0"/>
              <a:t>Talking</a:t>
            </a:r>
            <a:r>
              <a:rPr lang="en-US" baseline="0" dirty="0" smtClean="0"/>
              <a:t> enterprise mobile.. You need to address the front end mobile, back-end mobile infrastructure, and data strategy</a:t>
            </a:r>
          </a:p>
          <a:p>
            <a:r>
              <a:rPr lang="en-US" u="sng" baseline="0" dirty="0" smtClean="0"/>
              <a:t>Front end </a:t>
            </a:r>
            <a:r>
              <a:rPr lang="en-US" baseline="0" dirty="0" smtClean="0"/>
              <a:t>– who are you users, mobile app architecture (native, web, hybrid) and the skills needed to build these apps,  security on the device (SSO, data security), managing the device (or really the applications on the device)  depending on your device policies (BYOD, COPE), capabilities leverage on the device (often impacts the client architecture.. Not just the device capabilities like location services, scanning, pics, audio, etc.. But data synchronization for off line usage),  App portfolio (how many apps, users), etc.</a:t>
            </a:r>
          </a:p>
          <a:p>
            <a:endParaRPr lang="en-US" baseline="0" dirty="0" smtClean="0"/>
          </a:p>
          <a:p>
            <a:r>
              <a:rPr lang="en-US" u="sng" baseline="0" dirty="0" smtClean="0"/>
              <a:t>Backend Mobile </a:t>
            </a:r>
            <a:r>
              <a:rPr lang="en-US" baseline="0" dirty="0" smtClean="0"/>
              <a:t>- what are you integration policies, types of data your accessing, API’s and who is building &amp; managing those API’s (re-usability, security, skills, </a:t>
            </a:r>
            <a:r>
              <a:rPr lang="en-US" baseline="0" dirty="0" err="1" smtClean="0"/>
              <a:t>etc</a:t>
            </a:r>
            <a:r>
              <a:rPr lang="en-US" baseline="0" dirty="0" smtClean="0"/>
              <a:t>), security (data security, role based security and how it integrates with the app, security on data in transit, deploy the apps (public app store enterprise app store), governance around all this, </a:t>
            </a:r>
          </a:p>
          <a:p>
            <a:endParaRPr lang="en-US" baseline="0" dirty="0" smtClean="0"/>
          </a:p>
          <a:p>
            <a:r>
              <a:rPr lang="en-US" u="sng" baseline="0" dirty="0" smtClean="0"/>
              <a:t>Data strategies </a:t>
            </a:r>
            <a:r>
              <a:rPr lang="en-US" baseline="0" dirty="0" smtClean="0"/>
              <a:t>– and what you do with the data.  Integrating into your OLTP systems, tied in with your big data strategy (lots of data), analytics.. Customer loyalty.. How do you drive personalization based on the data, </a:t>
            </a:r>
            <a:r>
              <a:rPr lang="en-US" baseline="0" dirty="0" err="1" smtClean="0"/>
              <a:t>IoT</a:t>
            </a:r>
            <a:r>
              <a:rPr lang="en-US" baseline="0" dirty="0" smtClean="0"/>
              <a:t>… how does it tie into your product strategies or </a:t>
            </a:r>
            <a:r>
              <a:rPr lang="en-US" baseline="0" dirty="0" err="1" smtClean="0"/>
              <a:t>hw</a:t>
            </a:r>
            <a:r>
              <a:rPr lang="en-US" baseline="0" dirty="0" smtClean="0"/>
              <a:t> does the data impact your business processes?  What content are you exposing ?</a:t>
            </a:r>
          </a:p>
          <a:p>
            <a:endParaRPr lang="en-US" baseline="0" dirty="0" smtClean="0"/>
          </a:p>
          <a:p>
            <a:r>
              <a:rPr lang="en-US" baseline="0" dirty="0" smtClean="0"/>
              <a:t>Gartner – 25-30% of your effort on front end…. 70-75% effort on the backend</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06686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Beyond Mobile First</a:t>
            </a:r>
          </a:p>
          <a:p>
            <a:endParaRPr lang="en-US" dirty="0" smtClean="0"/>
          </a:p>
          <a:p>
            <a:r>
              <a:rPr lang="en-US" dirty="0" smtClean="0"/>
              <a:t>Talking</a:t>
            </a:r>
            <a:r>
              <a:rPr lang="en-US" baseline="0" dirty="0" smtClean="0"/>
              <a:t> enterprise mobile.. You need to address the front end mobile, back-end mobile infrastructure, and data strategy</a:t>
            </a:r>
          </a:p>
          <a:p>
            <a:r>
              <a:rPr lang="en-US" u="sng" baseline="0" dirty="0" smtClean="0"/>
              <a:t>Front end </a:t>
            </a:r>
            <a:r>
              <a:rPr lang="en-US" baseline="0" dirty="0" smtClean="0"/>
              <a:t>– who are you users, mobile app architecture (native, web, hybrid) and the skills needed to build these apps,  security on the device (SSO, data security), managing the device (or really the applications on the device)  depending on your device policies (BYOD, COPE), capabilities leverage on the device (often impacts the client architecture.. Not just the device capabilities like location services, scanning, </a:t>
            </a:r>
            <a:r>
              <a:rPr lang="en-US" baseline="0" dirty="0" err="1" smtClean="0"/>
              <a:t>pics</a:t>
            </a:r>
            <a:r>
              <a:rPr lang="en-US" baseline="0" dirty="0" smtClean="0"/>
              <a:t>, audio, etc.. But data synchronization for off line usage),  App portfolio (how many apps, users), etc.</a:t>
            </a:r>
          </a:p>
          <a:p>
            <a:endParaRPr lang="en-US" baseline="0" dirty="0" smtClean="0"/>
          </a:p>
          <a:p>
            <a:r>
              <a:rPr lang="en-US" u="sng" baseline="0" dirty="0" smtClean="0"/>
              <a:t>Backend Mobile </a:t>
            </a:r>
            <a:r>
              <a:rPr lang="en-US" baseline="0" dirty="0" smtClean="0"/>
              <a:t>- what are you integration policies, types of data your accessing, API’s and who is building &amp; managing those API’s (re-usability, security, skills, etc), security (data security, role based security and how it integrates with the app, security on data in transit, deploy the apps (public app store enterprise app store), governance around all this, </a:t>
            </a:r>
          </a:p>
          <a:p>
            <a:endParaRPr lang="en-US" baseline="0" dirty="0" smtClean="0"/>
          </a:p>
          <a:p>
            <a:r>
              <a:rPr lang="en-US" u="sng" baseline="0" dirty="0" smtClean="0"/>
              <a:t>Data strategies </a:t>
            </a:r>
            <a:r>
              <a:rPr lang="en-US" baseline="0" dirty="0" smtClean="0"/>
              <a:t>– and what you do with the data.  Integrating into your OLTP systems, tied in with your big data strategy (lots of data), analytics.. Customer loyalty.. How do you drive personalization based on the data, </a:t>
            </a:r>
            <a:r>
              <a:rPr lang="en-US" baseline="0" dirty="0" err="1" smtClean="0"/>
              <a:t>IoT</a:t>
            </a:r>
            <a:r>
              <a:rPr lang="en-US" baseline="0" dirty="0" smtClean="0"/>
              <a:t>… how does it tie into your product strategies or hw does the data impact your business processes?  What content are you exposing ?</a:t>
            </a:r>
          </a:p>
          <a:p>
            <a:endParaRPr lang="en-US" baseline="0" dirty="0" smtClean="0"/>
          </a:p>
          <a:p>
            <a:r>
              <a:rPr lang="en-US" baseline="0" dirty="0" smtClean="0"/>
              <a:t>Gartner – 25-30% of your effort on front end…. 70-75% effort on the backend</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63797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F58637A1-2757-41E8-AD98-43E9D0558D9A}" type="datetime1">
              <a:rPr lang="en-US" smtClean="0"/>
              <a:pPr/>
              <a:t>8/13/2015</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8D98802-C4BE-44EF-A775-109B41689843}" type="datetime1">
              <a:rPr lang="en-US" smtClean="0"/>
              <a:pPr/>
              <a:t>8/13/2015</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dirty="0"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364B324B-18FF-4147-BA18-D36160E9F106}"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dirty="0" smtClean="0"/>
              <a:t>Click to edit Master text styles</a:t>
            </a:r>
          </a:p>
          <a:p>
            <a:pPr lvl="1"/>
            <a:r>
              <a:rPr lang="en-US" dirty="0"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B7D2015-66F5-48BA-96D8-17D36F2E0AA3}"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4BFE1CA-6658-4197-8E4E-2C35AF1F1E72}"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6FBED1B2-9BE1-4BB3-AF93-47A294133177}"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BE9BFC2-4754-4D3F-B8B7-155C41C1ECF0}"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947832B4-CFEF-4C48-9F00-42AED7DD8CEE}"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6703CB-F5F4-4371-82F0-CC855CC16EF3}"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0834887D-8006-4942-961D-3944DDB3075E}"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8DA0FC38-0FA5-4886-ABB4-D52548B1A4EE}" type="datetime1">
              <a:rPr lang="en-US" smtClean="0"/>
              <a:pPr/>
              <a:t>8/13/2015</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e Placeholder 6"/>
          <p:cNvSpPr>
            <a:spLocks noGrp="1"/>
          </p:cNvSpPr>
          <p:nvPr>
            <p:ph type="dt" sz="half" idx="10"/>
          </p:nvPr>
        </p:nvSpPr>
        <p:spPr/>
        <p:txBody>
          <a:bodyPr/>
          <a:lstStyle/>
          <a:p>
            <a:fld id="{D9227421-3F85-42F8-BDFD-0A6C36E3C2FA}" type="datetime1">
              <a:rPr lang="en-US" smtClean="0"/>
              <a:pPr/>
              <a:t>8/13/2015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8/13/2015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8/13/2015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8/13/2015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9686C7CE-9D23-4A42-845E-2EB696664727}"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7ABA32AB-378C-44A6-BBCB-4C90F374D0FC}"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9E87AD43-539D-4156-9FD6-437CAE9F93FE}"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1" name="Title 10"/>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94F0A-3A42-4B5D-A4C2-90E38C5A7947}"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Title 7"/>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1BA0AC74-C01C-456F-BD5D-BCFFCE23EE8E}"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C447B5AF-1809-4D52-BE60-78F570C83F44}"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dirty="0"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4C505D5A-B256-44E1-AC96-C2C7474C5D8D}" type="datetime1">
              <a:rPr lang="en-US" smtClean="0"/>
              <a:pPr/>
              <a:t>8/13/2015</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fld id="{1A2474AE-A74B-49A7-B5B1-A400C0D62D32}"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4ADD7E43-24FB-40CC-971F-1AFB4F96D58C}" type="datetime1">
              <a:rPr lang="en-US" smtClean="0"/>
              <a:pPr/>
              <a:t>8/13/2015</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8/13/2015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8/13/2015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4A5B-588F-4C90-9D20-DD3B4D6AC865}" type="datetime1">
              <a:rPr lang="en-US" smtClean="0"/>
              <a:pPr/>
              <a:t>8/13/2015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9AD8BE6-AA7C-4328-9B9F-94628525022E}" type="datetime1">
              <a:rPr lang="en-US" smtClean="0"/>
              <a:pPr/>
              <a:t>8/13/2015</a:t>
            </a:fld>
            <a:endParaRPr lang="en-US"/>
          </a:p>
        </p:txBody>
      </p:sp>
      <p:sp>
        <p:nvSpPr>
          <p:cNvPr id="5" name="Footer Placeholder 4"/>
          <p:cNvSpPr>
            <a:spLocks noGrp="1"/>
          </p:cNvSpPr>
          <p:nvPr>
            <p:ph type="ftr" sz="quarter" idx="11"/>
          </p:nvPr>
        </p:nvSpPr>
        <p:spPr/>
        <p:txBody>
          <a:bodyPr/>
          <a:lstStyle/>
          <a:p>
            <a:r>
              <a:rPr lang="en-US" smtClean="0"/>
              <a:t>Oracle Confidential – Internal/Restricted/Highly Restricted</a:t>
            </a:r>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dirty="0"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CB8E2682-7303-4393-9F25-7F1900A10367}" type="datetime1">
              <a:rPr lang="en-US" smtClean="0"/>
              <a:pPr/>
              <a:t>8/13/2015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229" indent="0">
              <a:buFontTx/>
              <a:buNone/>
              <a:defRPr/>
            </a:lvl2pPr>
            <a:lvl3pPr marL="1218459" indent="0">
              <a:buFontTx/>
              <a:buNone/>
              <a:defRPr/>
            </a:lvl3pPr>
            <a:lvl4pPr marL="1827688" indent="0">
              <a:buFontTx/>
              <a:buNone/>
              <a:defRPr/>
            </a:lvl4pPr>
            <a:lvl5pPr marL="2436917" indent="0">
              <a:buFontTx/>
              <a:buNone/>
              <a:defRPr/>
            </a:lvl5pPr>
          </a:lstStyle>
          <a:p>
            <a:pPr lvl="0"/>
            <a:r>
              <a:rPr lang="en-US" smtClean="0"/>
              <a:t>Click to edit Master text styles</a:t>
            </a:r>
          </a:p>
        </p:txBody>
      </p:sp>
    </p:spTree>
    <p:extLst>
      <p:ext uri="{BB962C8B-B14F-4D97-AF65-F5344CB8AC3E}">
        <p14:creationId xmlns:p14="http://schemas.microsoft.com/office/powerpoint/2010/main" val="8468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B3EEE87-DDB3-4675-99CC-7EF64D192D2F}" type="datetime1">
              <a:rPr lang="en-US" smtClean="0"/>
              <a:pPr/>
              <a:t>8/13/2015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3" name="Rectangle 2"/>
          <p:cNvSpPr/>
          <p:nvPr userDrawn="1"/>
        </p:nvSpPr>
        <p:spPr>
          <a:xfrm>
            <a:off x="0" y="0"/>
            <a:ext cx="12188825" cy="743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2" name="Title 1"/>
          <p:cNvSpPr>
            <a:spLocks noGrp="1"/>
          </p:cNvSpPr>
          <p:nvPr>
            <p:ph type="title"/>
          </p:nvPr>
        </p:nvSpPr>
        <p:spPr>
          <a:xfrm>
            <a:off x="1072183" y="327385"/>
            <a:ext cx="10969924" cy="1025071"/>
          </a:xfrm>
        </p:spPr>
        <p:txBody>
          <a:bodyPr anchor="t" anchorCtr="0"/>
          <a:lstStyle/>
          <a:p>
            <a:r>
              <a:rPr lang="en-US" smtClean="0"/>
              <a:t>Click to edit Master title style</a:t>
            </a:r>
            <a:endParaRPr lang="en-US" dirty="0"/>
          </a:p>
        </p:txBody>
      </p:sp>
      <p:sp>
        <p:nvSpPr>
          <p:cNvPr id="5" name="Rectangle 4"/>
          <p:cNvSpPr/>
          <p:nvPr userDrawn="1"/>
        </p:nvSpPr>
        <p:spPr>
          <a:xfrm>
            <a:off x="0" y="0"/>
            <a:ext cx="767896" cy="743712"/>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75176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0672312"/>
      </p:ext>
    </p:extLst>
  </p:cSld>
  <p:clrMapOvr>
    <a:masterClrMapping/>
  </p:clrMapOvr>
  <p:transition>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a:xfrm>
            <a:off x="2" y="1546584"/>
            <a:ext cx="12188822" cy="3973688"/>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45" tIns="60923" rIns="121845" bIns="60923" rtlCol="0" anchor="ctr"/>
          <a:lstStyle/>
          <a:p>
            <a:pPr algn="ctr"/>
            <a:endParaRPr lang="en-US"/>
          </a:p>
        </p:txBody>
      </p:sp>
      <p:sp>
        <p:nvSpPr>
          <p:cNvPr id="17" name="Title 1"/>
          <p:cNvSpPr>
            <a:spLocks noGrp="1"/>
          </p:cNvSpPr>
          <p:nvPr userDrawn="1">
            <p:ph type="title"/>
          </p:nvPr>
        </p:nvSpPr>
        <p:spPr>
          <a:xfrm>
            <a:off x="1073029" y="327388"/>
            <a:ext cx="10359637" cy="1015993"/>
          </a:xfrm>
        </p:spPr>
        <p:txBody>
          <a:bodyPr anchor="t" anchorCtr="0"/>
          <a:lstStyle>
            <a:lvl1pPr algn="l" defTabSz="1218459"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smtClean="0"/>
              <a:t>Click to edit Master title style</a:t>
            </a:r>
            <a:endParaRPr lang="en-US" dirty="0"/>
          </a:p>
        </p:txBody>
      </p:sp>
      <p:sp>
        <p:nvSpPr>
          <p:cNvPr id="5" name="Text Placeholder 4"/>
          <p:cNvSpPr>
            <a:spLocks noGrp="1"/>
          </p:cNvSpPr>
          <p:nvPr userDrawn="1">
            <p:ph type="body" sz="quarter" idx="13"/>
          </p:nvPr>
        </p:nvSpPr>
        <p:spPr>
          <a:xfrm>
            <a:off x="1073029" y="1817513"/>
            <a:ext cx="10359637" cy="3488268"/>
          </a:xfrm>
        </p:spPr>
        <p:txBody>
          <a:bodyPr lIns="0" tIns="0"/>
          <a:lstStyle>
            <a:lvl1pPr marL="298269" indent="-298269">
              <a:lnSpc>
                <a:spcPct val="120000"/>
              </a:lnSpc>
              <a:buSzPct val="90000"/>
              <a:buFont typeface="Wingdings" pitchFamily="2" charset="2"/>
              <a:buChar char="§"/>
              <a:defRPr sz="32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21125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80" y="1772129"/>
            <a:ext cx="9751060" cy="2999232"/>
          </a:xfrm>
          <a:prstGeom prst="rect">
            <a:avLst/>
          </a:prstGeom>
        </p:spPr>
      </p:pic>
    </p:spTree>
    <p:extLst>
      <p:ext uri="{BB962C8B-B14F-4D97-AF65-F5344CB8AC3E}">
        <p14:creationId xmlns:p14="http://schemas.microsoft.com/office/powerpoint/2010/main" val="390830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070" y="2095791"/>
            <a:ext cx="6277102"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18016" y="1"/>
            <a:ext cx="4570809"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grpSp>
        <p:nvGrpSpPr>
          <p:cNvPr id="2"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5806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pPr/>
              <a:t>8/13/2015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12351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9606834"/>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73022D7-D716-4AF5-B755-D22F080AC54D}" type="datetime1">
              <a:rPr lang="en-US" smtClean="0"/>
              <a:pPr/>
              <a:t>8/13/2015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pPr/>
              <a:t>8/13/2015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pPr/>
              <a:t>8/13/2015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pPr/>
              <a:t>8/13/2015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FC69AA-31D1-4BE3-A7F9-4499E9495C0A}" type="datetime1">
              <a:rPr lang="en-US" smtClean="0"/>
              <a:pPr/>
              <a:t>8/13/2015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8/13/2015</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Oracle Confidential –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9" name="Picture 18" descr="Oracle logo in white on red staging background"/>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3" r:id="rId39"/>
    <p:sldLayoutId id="2147483695" r:id="rId40"/>
    <p:sldLayoutId id="2147483696" r:id="rId41"/>
    <p:sldLayoutId id="2147483699" r:id="rId42"/>
    <p:sldLayoutId id="2147483700" r:id="rId43"/>
    <p:sldLayoutId id="2147483702" r:id="rId44"/>
    <p:sldLayoutId id="2147483703" r:id="rId45"/>
    <p:sldLayoutId id="2147483704"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png"/><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9.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 Id="rId30"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microsoft.com/office/2007/relationships/hdphoto" Target="../media/hdphoto3.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4.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png"/><Relationship Id="rId7" Type="http://schemas.openxmlformats.org/officeDocument/2006/relationships/image" Target="../media/image100.jpe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25.xml.rels><?xml version="1.0" encoding="UTF-8" standalone="yes"?>
<Relationships xmlns="http://schemas.openxmlformats.org/package/2006/relationships"><Relationship Id="rId8" Type="http://schemas.openxmlformats.org/officeDocument/2006/relationships/image" Target="../media/image107.jpeg"/><Relationship Id="rId13" Type="http://schemas.openxmlformats.org/officeDocument/2006/relationships/image" Target="../media/image112.png"/><Relationship Id="rId18" Type="http://schemas.openxmlformats.org/officeDocument/2006/relationships/image" Target="../media/image117.jpeg"/><Relationship Id="rId26" Type="http://schemas.openxmlformats.org/officeDocument/2006/relationships/image" Target="../media/image125.png"/><Relationship Id="rId3" Type="http://schemas.openxmlformats.org/officeDocument/2006/relationships/image" Target="../media/image102.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4.png"/><Relationship Id="rId33" Type="http://schemas.openxmlformats.org/officeDocument/2006/relationships/image" Target="../media/image132.png"/><Relationship Id="rId2" Type="http://schemas.openxmlformats.org/officeDocument/2006/relationships/notesSlide" Target="../notesSlides/notesSlide22.xml"/><Relationship Id="rId16" Type="http://schemas.openxmlformats.org/officeDocument/2006/relationships/image" Target="../media/image115.png"/><Relationship Id="rId20" Type="http://schemas.openxmlformats.org/officeDocument/2006/relationships/image" Target="../media/image119.jpeg"/><Relationship Id="rId29" Type="http://schemas.openxmlformats.org/officeDocument/2006/relationships/image" Target="../media/image128.png"/><Relationship Id="rId1" Type="http://schemas.openxmlformats.org/officeDocument/2006/relationships/slideLayout" Target="../slideLayouts/slideLayout46.xml"/><Relationship Id="rId6" Type="http://schemas.openxmlformats.org/officeDocument/2006/relationships/image" Target="../media/image105.png"/><Relationship Id="rId11" Type="http://schemas.openxmlformats.org/officeDocument/2006/relationships/image" Target="../media/image110.png"/><Relationship Id="rId24" Type="http://schemas.openxmlformats.org/officeDocument/2006/relationships/image" Target="../media/image123.png"/><Relationship Id="rId32" Type="http://schemas.openxmlformats.org/officeDocument/2006/relationships/image" Target="../media/image131.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28" Type="http://schemas.openxmlformats.org/officeDocument/2006/relationships/image" Target="../media/image127.png"/><Relationship Id="rId10" Type="http://schemas.openxmlformats.org/officeDocument/2006/relationships/image" Target="../media/image109.png"/><Relationship Id="rId19" Type="http://schemas.openxmlformats.org/officeDocument/2006/relationships/image" Target="../media/image118.jpeg"/><Relationship Id="rId31" Type="http://schemas.openxmlformats.org/officeDocument/2006/relationships/image" Target="../media/image130.png"/><Relationship Id="rId4" Type="http://schemas.openxmlformats.org/officeDocument/2006/relationships/image" Target="../media/image103.jpeg"/><Relationship Id="rId9" Type="http://schemas.openxmlformats.org/officeDocument/2006/relationships/image" Target="../media/image108.jpeg"/><Relationship Id="rId14" Type="http://schemas.openxmlformats.org/officeDocument/2006/relationships/image" Target="../media/image113.png"/><Relationship Id="rId22" Type="http://schemas.openxmlformats.org/officeDocument/2006/relationships/image" Target="../media/image121.png"/><Relationship Id="rId27" Type="http://schemas.openxmlformats.org/officeDocument/2006/relationships/image" Target="../media/image126.png"/><Relationship Id="rId30" Type="http://schemas.openxmlformats.org/officeDocument/2006/relationships/image" Target="../media/image129.png"/></Relationships>
</file>

<file path=ppt/slides/_rels/slide2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142.png"/><Relationship Id="rId4" Type="http://schemas.openxmlformats.org/officeDocument/2006/relationships/image" Target="../media/image141.png"/></Relationships>
</file>

<file path=ppt/slides/_rels/slide29.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48.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150.jpe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microsoft.com/office/2007/relationships/hdphoto" Target="../media/hdphoto4.wdp"/><Relationship Id="rId9" Type="http://schemas.openxmlformats.org/officeDocument/2006/relationships/image" Target="../media/image153.png"/></Relationships>
</file>

<file path=ppt/slides/_rels/slide3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hyperlink" Target="http://www.oracle.com/mobile" TargetMode="External"/><Relationship Id="rId7"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36.png"/><Relationship Id="rId3" Type="http://schemas.openxmlformats.org/officeDocument/2006/relationships/image" Target="../media/image133.png"/><Relationship Id="rId7" Type="http://schemas.openxmlformats.org/officeDocument/2006/relationships/image" Target="../media/image166.png"/><Relationship Id="rId12"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165.png"/><Relationship Id="rId11" Type="http://schemas.openxmlformats.org/officeDocument/2006/relationships/image" Target="../media/image135.png"/><Relationship Id="rId5" Type="http://schemas.openxmlformats.org/officeDocument/2006/relationships/image" Target="../media/image164.png"/><Relationship Id="rId15" Type="http://schemas.openxmlformats.org/officeDocument/2006/relationships/image" Target="../media/image139.png"/><Relationship Id="rId10" Type="http://schemas.openxmlformats.org/officeDocument/2006/relationships/image" Target="../media/image134.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3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6.png"/><Relationship Id="rId15" Type="http://schemas.openxmlformats.org/officeDocument/2006/relationships/image" Target="../media/image34.png"/><Relationship Id="rId10" Type="http://schemas.microsoft.com/office/2007/relationships/hdphoto" Target="../media/hdphoto2.wdp"/><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393700"/>
            <a:ext cx="11342688" cy="889000"/>
          </a:xfrm>
        </p:spPr>
        <p:txBody>
          <a:bodyPr/>
          <a:lstStyle/>
          <a:p>
            <a:r>
              <a:rPr lang="en-US" dirty="0" smtClean="0"/>
              <a:t>Enterprise Mobility begins with a “Mobile Plus” Architecture</a:t>
            </a:r>
            <a:endParaRPr lang="en-US" dirty="0"/>
          </a:p>
        </p:txBody>
      </p:sp>
      <p:sp>
        <p:nvSpPr>
          <p:cNvPr id="5" name="Slide Number Placeholder 4"/>
          <p:cNvSpPr>
            <a:spLocks noGrp="1"/>
          </p:cNvSpPr>
          <p:nvPr>
            <p:ph type="sldNum" sz="quarter" idx="12"/>
          </p:nvPr>
        </p:nvSpPr>
        <p:spPr>
          <a:xfrm>
            <a:off x="11149011" y="6035548"/>
            <a:ext cx="381661" cy="182880"/>
          </a:xfrm>
        </p:spPr>
        <p:txBody>
          <a:bodyPr/>
          <a:lstStyle/>
          <a:p>
            <a:fld id="{C51EAA63-D034-42AE-91FA-B13B9518C7BE}" type="slidenum">
              <a:rPr lang="en-US" smtClean="0">
                <a:solidFill>
                  <a:srgbClr val="5F5F5F">
                    <a:lumMod val="60000"/>
                    <a:lumOff val="40000"/>
                  </a:srgbClr>
                </a:solidFill>
              </a:rPr>
              <a:pPr/>
              <a:t>10</a:t>
            </a:fld>
            <a:endParaRPr lang="en-US" dirty="0">
              <a:solidFill>
                <a:srgbClr val="5F5F5F">
                  <a:lumMod val="60000"/>
                  <a:lumOff val="40000"/>
                </a:srgbClr>
              </a:solidFill>
            </a:endParaRPr>
          </a:p>
        </p:txBody>
      </p:sp>
      <p:grpSp>
        <p:nvGrpSpPr>
          <p:cNvPr id="39" name="Group 38"/>
          <p:cNvGrpSpPr/>
          <p:nvPr/>
        </p:nvGrpSpPr>
        <p:grpSpPr>
          <a:xfrm>
            <a:off x="469900" y="2681528"/>
            <a:ext cx="11343476" cy="2655854"/>
            <a:chOff x="469900" y="2681528"/>
            <a:chExt cx="11343476" cy="2655854"/>
          </a:xfrm>
        </p:grpSpPr>
        <p:pic>
          <p:nvPicPr>
            <p:cNvPr id="12" name="Picture 40" descr="https://encrypted-tbn1.gstatic.com/images?q=tbn:ANd9GcSQakmt2wN3HyDYecWM0Xf1QGfUelVg9X2RIysFKLzUtm52ojyalg"/>
            <p:cNvPicPr>
              <a:picLocks noChangeAspect="1" noChangeArrowheads="1"/>
            </p:cNvPicPr>
            <p:nvPr/>
          </p:nvPicPr>
          <p:blipFill>
            <a:blip r:embed="rId3" cstate="print"/>
            <a:srcRect/>
            <a:stretch>
              <a:fillRect/>
            </a:stretch>
          </p:blipFill>
          <p:spPr bwMode="auto">
            <a:xfrm>
              <a:off x="469900" y="2993948"/>
              <a:ext cx="2019622" cy="1783330"/>
            </a:xfrm>
            <a:prstGeom prst="rect">
              <a:avLst/>
            </a:prstGeom>
            <a:noFill/>
            <a:ln w="9525">
              <a:noFill/>
              <a:miter lim="800000"/>
              <a:headEnd/>
              <a:tailEnd/>
            </a:ln>
          </p:spPr>
        </p:pic>
        <p:grpSp>
          <p:nvGrpSpPr>
            <p:cNvPr id="3" name="Group 18"/>
            <p:cNvGrpSpPr/>
            <p:nvPr/>
          </p:nvGrpSpPr>
          <p:grpSpPr>
            <a:xfrm>
              <a:off x="3274790" y="3022600"/>
              <a:ext cx="3773710" cy="1866900"/>
              <a:chOff x="479020" y="1621631"/>
              <a:chExt cx="3932303" cy="1686320"/>
            </a:xfrm>
          </p:grpSpPr>
          <p:pic>
            <p:nvPicPr>
              <p:cNvPr id="14" name="Picture 190"/>
              <p:cNvPicPr>
                <a:picLocks noChangeAspect="1"/>
              </p:cNvPicPr>
              <p:nvPr/>
            </p:nvPicPr>
            <p:blipFill rotWithShape="1">
              <a:blip r:embed="rId4"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19"/>
              <p:cNvGrpSpPr/>
              <p:nvPr/>
            </p:nvGrpSpPr>
            <p:grpSpPr>
              <a:xfrm>
                <a:off x="1072576" y="2064869"/>
                <a:ext cx="2596803" cy="974162"/>
                <a:chOff x="1240481" y="1691035"/>
                <a:chExt cx="2501016" cy="936382"/>
              </a:xfrm>
            </p:grpSpPr>
            <p:sp>
              <p:nvSpPr>
                <p:cNvPr id="21" name="Rounded Rectangle 20"/>
                <p:cNvSpPr/>
                <p:nvPr/>
              </p:nvSpPr>
              <p:spPr>
                <a:xfrm>
                  <a:off x="1240481" y="1691035"/>
                  <a:ext cx="2501016" cy="936382"/>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sp>
              <p:nvSpPr>
                <p:cNvPr id="22" name="Rounded Rectangle 21"/>
                <p:cNvSpPr/>
                <p:nvPr/>
              </p:nvSpPr>
              <p:spPr>
                <a:xfrm>
                  <a:off x="1732545" y="2316310"/>
                  <a:ext cx="1510897" cy="221686"/>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200" b="1" cap="all" dirty="0">
                      <a:solidFill>
                        <a:prstClr val="white"/>
                      </a:solidFill>
                      <a:effectLst>
                        <a:outerShdw blurRad="38100" dist="38100" dir="2700000" algn="tl">
                          <a:srgbClr val="000000">
                            <a:alpha val="43137"/>
                          </a:srgbClr>
                        </a:outerShdw>
                      </a:effectLst>
                    </a:rPr>
                    <a:t>Secure</a:t>
                  </a:r>
                </a:p>
              </p:txBody>
            </p:sp>
            <p:sp>
              <p:nvSpPr>
                <p:cNvPr id="23" name="Rounded Rectangle 22"/>
                <p:cNvSpPr/>
                <p:nvPr/>
              </p:nvSpPr>
              <p:spPr>
                <a:xfrm>
                  <a:off x="1730194" y="1778998"/>
                  <a:ext cx="1510897" cy="232259"/>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200" b="1" cap="all" dirty="0">
                      <a:solidFill>
                        <a:prstClr val="white"/>
                      </a:solidFill>
                      <a:effectLst>
                        <a:outerShdw blurRad="38100" dist="38100" dir="2700000" algn="tl">
                          <a:srgbClr val="000000">
                            <a:alpha val="43137"/>
                          </a:srgbClr>
                        </a:outerShdw>
                      </a:effectLst>
                    </a:rPr>
                    <a:t>Develop</a:t>
                  </a:r>
                </a:p>
              </p:txBody>
            </p:sp>
            <p:sp>
              <p:nvSpPr>
                <p:cNvPr id="24" name="Rounded Rectangle 23"/>
                <p:cNvSpPr/>
                <p:nvPr/>
              </p:nvSpPr>
              <p:spPr>
                <a:xfrm rot="16200000" flipH="1">
                  <a:off x="1184827" y="2043873"/>
                  <a:ext cx="753786" cy="231089"/>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endParaRPr lang="en-US" sz="1300" b="1" cap="all" dirty="0">
                    <a:solidFill>
                      <a:prstClr val="white"/>
                    </a:solidFill>
                    <a:effectLst>
                      <a:outerShdw blurRad="38100" dist="38100" dir="2700000" algn="tl">
                        <a:srgbClr val="000000">
                          <a:alpha val="43137"/>
                        </a:srgbClr>
                      </a:outerShdw>
                    </a:effectLst>
                  </a:endParaRPr>
                </a:p>
              </p:txBody>
            </p:sp>
            <p:sp>
              <p:nvSpPr>
                <p:cNvPr id="25" name="Rounded Rectangle 24"/>
                <p:cNvSpPr/>
                <p:nvPr/>
              </p:nvSpPr>
              <p:spPr>
                <a:xfrm>
                  <a:off x="1734781" y="2054478"/>
                  <a:ext cx="1510897" cy="217858"/>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200" b="1" cap="all" dirty="0">
                      <a:solidFill>
                        <a:prstClr val="white"/>
                      </a:solidFill>
                      <a:effectLst>
                        <a:outerShdw blurRad="38100" dist="38100" dir="2700000" algn="tl">
                          <a:srgbClr val="000000">
                            <a:alpha val="43137"/>
                          </a:srgbClr>
                        </a:outerShdw>
                      </a:effectLst>
                    </a:rPr>
                    <a:t>Integrate</a:t>
                  </a:r>
                </a:p>
              </p:txBody>
            </p:sp>
            <p:sp>
              <p:nvSpPr>
                <p:cNvPr id="26" name="TextBox 25"/>
                <p:cNvSpPr txBox="1"/>
                <p:nvPr/>
              </p:nvSpPr>
              <p:spPr>
                <a:xfrm rot="16200000">
                  <a:off x="1231024" y="2053683"/>
                  <a:ext cx="688857" cy="278126"/>
                </a:xfrm>
                <a:prstGeom prst="rect">
                  <a:avLst/>
                </a:prstGeom>
                <a:noFill/>
              </p:spPr>
              <p:txBody>
                <a:bodyPr wrap="square" rtlCol="0">
                  <a:spAutoFit/>
                </a:bodyPr>
                <a:lstStyle/>
                <a:p>
                  <a:pPr algn="ctr" defTabSz="1218459"/>
                  <a:r>
                    <a:rPr lang="en-US" sz="1000" b="1" cap="all" dirty="0" smtClean="0">
                      <a:solidFill>
                        <a:prstClr val="white"/>
                      </a:solidFill>
                      <a:effectLst>
                        <a:outerShdw blurRad="38100" dist="38100" dir="2700000" algn="tl">
                          <a:srgbClr val="000000">
                            <a:alpha val="43137"/>
                          </a:srgbClr>
                        </a:outerShdw>
                      </a:effectLst>
                      <a:ea typeface="ＭＳ Ｐゴシック" pitchFamily="34" charset="-128"/>
                      <a:cs typeface="Arial" pitchFamily="34" charset="0"/>
                    </a:rPr>
                    <a:t>DEPLOY</a:t>
                  </a:r>
                  <a:endParaRPr lang="en-US" sz="1000" b="1" cap="all" dirty="0">
                    <a:solidFill>
                      <a:prstClr val="white"/>
                    </a:solidFill>
                    <a:effectLst>
                      <a:outerShdw blurRad="38100" dist="38100" dir="2700000" algn="tl">
                        <a:srgbClr val="000000">
                          <a:alpha val="43137"/>
                        </a:srgbClr>
                      </a:outerShdw>
                    </a:effectLst>
                    <a:ea typeface="ＭＳ Ｐゴシック" pitchFamily="34" charset="-128"/>
                    <a:cs typeface="Arial" pitchFamily="34" charset="0"/>
                  </a:endParaRPr>
                </a:p>
              </p:txBody>
            </p:sp>
          </p:grpSp>
          <p:sp>
            <p:nvSpPr>
              <p:cNvPr id="19" name="Rounded Rectangle 18"/>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sp>
            <p:nvSpPr>
              <p:cNvPr id="20" name="TextBox 19"/>
              <p:cNvSpPr txBox="1"/>
              <p:nvPr/>
            </p:nvSpPr>
            <p:spPr>
              <a:xfrm>
                <a:off x="971548" y="1846164"/>
                <a:ext cx="2775309" cy="205031"/>
              </a:xfrm>
              <a:prstGeom prst="rect">
                <a:avLst/>
              </a:prstGeom>
              <a:noFill/>
              <a:ln w="12700" cap="flat" cmpd="sng">
                <a:noFill/>
                <a:bevel/>
              </a:ln>
              <a:effectLst>
                <a:glow rad="228600">
                  <a:schemeClr val="accent2">
                    <a:satMod val="175000"/>
                    <a:alpha val="40000"/>
                  </a:schemeClr>
                </a:glow>
                <a:outerShdw blurRad="50800" dist="38100" dir="2700000" algn="tl" rotWithShape="0">
                  <a:schemeClr val="bg1">
                    <a:alpha val="40000"/>
                  </a:schemeClr>
                </a:outerShdw>
                <a:softEdge rad="12700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1218459"/>
                <a:r>
                  <a:rPr lang="en-US" sz="1200" b="1" cap="all" dirty="0" smtClean="0">
                    <a:solidFill>
                      <a:srgbClr val="000000"/>
                    </a:solidFill>
                  </a:rPr>
                  <a:t>Mobile  Capabilities</a:t>
                </a:r>
              </a:p>
            </p:txBody>
          </p:sp>
        </p:grpSp>
        <p:sp>
          <p:nvSpPr>
            <p:cNvPr id="27" name="Can 26"/>
            <p:cNvSpPr/>
            <p:nvPr/>
          </p:nvSpPr>
          <p:spPr>
            <a:xfrm>
              <a:off x="7953826" y="2730500"/>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OLTP</a:t>
              </a:r>
              <a:endParaRPr lang="en-US" sz="1200" dirty="0">
                <a:solidFill>
                  <a:srgbClr val="FFFFFF"/>
                </a:solidFill>
              </a:endParaRPr>
            </a:p>
          </p:txBody>
        </p:sp>
        <p:sp>
          <p:nvSpPr>
            <p:cNvPr id="28" name="Can 27"/>
            <p:cNvSpPr/>
            <p:nvPr/>
          </p:nvSpPr>
          <p:spPr>
            <a:xfrm>
              <a:off x="7953826" y="3280300"/>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Big Data</a:t>
              </a:r>
              <a:endParaRPr lang="en-US" sz="1200" dirty="0">
                <a:solidFill>
                  <a:srgbClr val="FFFFFF"/>
                </a:solidFill>
              </a:endParaRPr>
            </a:p>
          </p:txBody>
        </p:sp>
        <p:sp>
          <p:nvSpPr>
            <p:cNvPr id="29" name="Can 28"/>
            <p:cNvSpPr/>
            <p:nvPr/>
          </p:nvSpPr>
          <p:spPr>
            <a:xfrm>
              <a:off x="7941126" y="3812900"/>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DW / Analytics</a:t>
              </a:r>
              <a:endParaRPr lang="en-US" sz="1200" dirty="0">
                <a:solidFill>
                  <a:srgbClr val="FFFFFF"/>
                </a:solidFill>
              </a:endParaRPr>
            </a:p>
          </p:txBody>
        </p:sp>
        <p:sp>
          <p:nvSpPr>
            <p:cNvPr id="30" name="Can 29"/>
            <p:cNvSpPr/>
            <p:nvPr/>
          </p:nvSpPr>
          <p:spPr>
            <a:xfrm>
              <a:off x="7941126" y="4361575"/>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rgbClr val="FFFFFF"/>
                  </a:solidFill>
                </a:rPr>
                <a:t>IoT</a:t>
              </a:r>
              <a:endParaRPr lang="en-US" sz="1200" dirty="0">
                <a:solidFill>
                  <a:srgbClr val="FFFFFF"/>
                </a:solidFill>
              </a:endParaRPr>
            </a:p>
          </p:txBody>
        </p:sp>
        <p:sp>
          <p:nvSpPr>
            <p:cNvPr id="31" name="Rounded Rectangle 30"/>
            <p:cNvSpPr/>
            <p:nvPr/>
          </p:nvSpPr>
          <p:spPr>
            <a:xfrm rot="16200000" flipH="1">
              <a:off x="5609737" y="3922958"/>
              <a:ext cx="891321" cy="259004"/>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a:r>
                <a:rPr lang="en-US" sz="1000" b="1" cap="all" dirty="0" smtClean="0">
                  <a:solidFill>
                    <a:prstClr val="white"/>
                  </a:solidFill>
                  <a:effectLst>
                    <a:outerShdw blurRad="38100" dist="38100" dir="2700000" algn="tl">
                      <a:srgbClr val="000000">
                        <a:alpha val="43137"/>
                      </a:srgbClr>
                    </a:outerShdw>
                  </a:effectLst>
                  <a:ea typeface="ＭＳ Ｐゴシック" pitchFamily="34" charset="-128"/>
                  <a:cs typeface="Arial" pitchFamily="34" charset="0"/>
                </a:rPr>
                <a:t>MANAGE</a:t>
              </a:r>
              <a:endParaRPr lang="en-US" sz="1000" b="1" cap="all" dirty="0">
                <a:solidFill>
                  <a:prstClr val="white"/>
                </a:solidFill>
                <a:effectLst>
                  <a:outerShdw blurRad="38100" dist="38100" dir="2700000" algn="tl">
                    <a:srgbClr val="000000">
                      <a:alpha val="43137"/>
                    </a:srgbClr>
                  </a:outerShdw>
                </a:effectLst>
                <a:ea typeface="ＭＳ Ｐゴシック" pitchFamily="34" charset="-128"/>
                <a:cs typeface="Arial" pitchFamily="34" charset="0"/>
              </a:endParaRPr>
            </a:p>
          </p:txBody>
        </p:sp>
        <p:sp>
          <p:nvSpPr>
            <p:cNvPr id="32" name="Cross 31"/>
            <p:cNvSpPr/>
            <p:nvPr/>
          </p:nvSpPr>
          <p:spPr>
            <a:xfrm>
              <a:off x="7180944" y="3696686"/>
              <a:ext cx="457200" cy="4572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Cross 32"/>
            <p:cNvSpPr/>
            <p:nvPr/>
          </p:nvSpPr>
          <p:spPr>
            <a:xfrm>
              <a:off x="2627088" y="3716161"/>
              <a:ext cx="457200" cy="4572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Can 33"/>
            <p:cNvSpPr/>
            <p:nvPr/>
          </p:nvSpPr>
          <p:spPr>
            <a:xfrm>
              <a:off x="7928426" y="4907675"/>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General Content</a:t>
              </a:r>
              <a:endParaRPr lang="en-US" sz="1200" dirty="0">
                <a:solidFill>
                  <a:srgbClr val="FFFFFF"/>
                </a:solidFill>
              </a:endParaRPr>
            </a:p>
          </p:txBody>
        </p:sp>
        <p:sp>
          <p:nvSpPr>
            <p:cNvPr id="35" name="Cross 34"/>
            <p:cNvSpPr/>
            <p:nvPr/>
          </p:nvSpPr>
          <p:spPr>
            <a:xfrm>
              <a:off x="9301844" y="3734786"/>
              <a:ext cx="457200" cy="4572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6" name="Picture 29" descr="Exadata Front.png"/>
            <p:cNvPicPr>
              <a:picLocks noChangeAspect="1"/>
            </p:cNvPicPr>
            <p:nvPr/>
          </p:nvPicPr>
          <p:blipFill>
            <a:blip r:embed="rId5" cstate="print"/>
            <a:srcRect/>
            <a:stretch>
              <a:fillRect/>
            </a:stretch>
          </p:blipFill>
          <p:spPr bwMode="auto">
            <a:xfrm>
              <a:off x="9931400" y="2681528"/>
              <a:ext cx="945320" cy="2424463"/>
            </a:xfrm>
            <a:prstGeom prst="rect">
              <a:avLst/>
            </a:prstGeom>
            <a:noFill/>
            <a:ln w="9525">
              <a:noFill/>
              <a:miter lim="800000"/>
              <a:headEnd/>
              <a:tailEnd/>
            </a:ln>
          </p:spPr>
        </p:pic>
        <p:pic>
          <p:nvPicPr>
            <p:cNvPr id="37" name="Picture 30" descr="Exalogic Front.png"/>
            <p:cNvPicPr>
              <a:picLocks noChangeAspect="1"/>
            </p:cNvPicPr>
            <p:nvPr/>
          </p:nvPicPr>
          <p:blipFill>
            <a:blip r:embed="rId6" cstate="print"/>
            <a:srcRect/>
            <a:stretch>
              <a:fillRect/>
            </a:stretch>
          </p:blipFill>
          <p:spPr bwMode="auto">
            <a:xfrm>
              <a:off x="10862044" y="2688570"/>
              <a:ext cx="951332" cy="2424463"/>
            </a:xfrm>
            <a:prstGeom prst="rect">
              <a:avLst/>
            </a:prstGeom>
            <a:noFill/>
            <a:ln w="9525">
              <a:noFill/>
              <a:miter lim="800000"/>
              <a:headEnd/>
              <a:tailEnd/>
            </a:ln>
          </p:spPr>
        </p:pic>
      </p:grpSp>
      <p:sp>
        <p:nvSpPr>
          <p:cNvPr id="38" name="TextBox 37"/>
          <p:cNvSpPr txBox="1"/>
          <p:nvPr/>
        </p:nvSpPr>
        <p:spPr>
          <a:xfrm>
            <a:off x="3467100" y="1625600"/>
            <a:ext cx="5727700" cy="673100"/>
          </a:xfrm>
          <a:prstGeom prst="rect">
            <a:avLst/>
          </a:prstGeom>
          <a:noFill/>
        </p:spPr>
        <p:txBody>
          <a:bodyPr wrap="none" lIns="0" tIns="0" rIns="0" bIns="0" rtlCol="0">
            <a:noAutofit/>
          </a:bodyPr>
          <a:lstStyle/>
          <a:p>
            <a:pPr>
              <a:lnSpc>
                <a:spcPct val="90000"/>
              </a:lnSpc>
            </a:pPr>
            <a:r>
              <a:rPr lang="en-US" sz="4400" b="1" dirty="0" smtClean="0"/>
              <a:t>“Device 2 Data Center”</a:t>
            </a:r>
            <a:endParaRPr lang="en-US" sz="4400" b="1" dirty="0"/>
          </a:p>
        </p:txBody>
      </p:sp>
    </p:spTree>
    <p:extLst>
      <p:ext uri="{BB962C8B-B14F-4D97-AF65-F5344CB8AC3E}">
        <p14:creationId xmlns:p14="http://schemas.microsoft.com/office/powerpoint/2010/main" val="139294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dirty="0" smtClean="0">
                <a:solidFill>
                  <a:srgbClr val="FF0000"/>
                </a:solidFill>
              </a:rPr>
              <a:t>Oracle </a:t>
            </a:r>
            <a:r>
              <a:rPr lang="en-US" sz="6000" dirty="0" smtClean="0">
                <a:solidFill>
                  <a:srgbClr val="5F5F5F"/>
                </a:solidFill>
              </a:rPr>
              <a:t>Mobile </a:t>
            </a:r>
            <a:r>
              <a:rPr lang="en-US" dirty="0">
                <a:solidFill>
                  <a:srgbClr val="5F5F5F"/>
                </a:solidFill>
              </a:rPr>
              <a:t/>
            </a:r>
            <a:br>
              <a:rPr lang="en-US" dirty="0">
                <a:solidFill>
                  <a:srgbClr val="5F5F5F"/>
                </a:solidFill>
              </a:rPr>
            </a:br>
            <a:r>
              <a:rPr lang="en-US" b="0" dirty="0" smtClean="0">
                <a:solidFill>
                  <a:srgbClr val="5F5F5F"/>
                </a:solidFill>
              </a:rPr>
              <a:t>Strategy</a:t>
            </a:r>
            <a:endParaRPr lang="en-US" dirty="0"/>
          </a:p>
        </p:txBody>
      </p:sp>
      <p:sp>
        <p:nvSpPr>
          <p:cNvPr id="3" name="Footer Placeholder 2"/>
          <p:cNvSpPr>
            <a:spLocks noGrp="1"/>
          </p:cNvSpPr>
          <p:nvPr>
            <p:ph type="ftr" sz="quarter" idx="4294967295"/>
          </p:nvPr>
        </p:nvSpPr>
        <p:spPr>
          <a:xfrm>
            <a:off x="9445625" y="6556375"/>
            <a:ext cx="2743200" cy="182563"/>
          </a:xfrm>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11</a:t>
            </a:fld>
            <a:endParaRPr lang="en-US" dirty="0"/>
          </a:p>
        </p:txBody>
      </p:sp>
      <p:pic>
        <p:nvPicPr>
          <p:cNvPr id="5" name="Picture 4"/>
          <p:cNvPicPr>
            <a:picLocks noChangeAspect="1"/>
          </p:cNvPicPr>
          <p:nvPr/>
        </p:nvPicPr>
        <p:blipFill>
          <a:blip r:embed="rId2" cstate="print">
            <a:alphaModFix amt="30000"/>
            <a:extLst>
              <a:ext uri="{28A0092B-C50C-407E-A947-70E740481C1C}">
                <a14:useLocalDpi xmlns:a14="http://schemas.microsoft.com/office/drawing/2010/main" val="0"/>
              </a:ext>
            </a:extLst>
          </a:blip>
          <a:stretch>
            <a:fillRect/>
          </a:stretch>
        </p:blipFill>
        <p:spPr>
          <a:xfrm>
            <a:off x="7150446" y="2086860"/>
            <a:ext cx="5535406" cy="3911600"/>
          </a:xfrm>
          <a:prstGeom prst="rect">
            <a:avLst/>
          </a:prstGeom>
        </p:spPr>
      </p:pic>
    </p:spTree>
    <p:extLst>
      <p:ext uri="{BB962C8B-B14F-4D97-AF65-F5344CB8AC3E}">
        <p14:creationId xmlns:p14="http://schemas.microsoft.com/office/powerpoint/2010/main" val="8953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a:xfrm>
            <a:off x="1592702" y="2562406"/>
            <a:ext cx="9472658" cy="3641340"/>
            <a:chOff x="479020" y="1621631"/>
            <a:chExt cx="3932303" cy="1686320"/>
          </a:xfrm>
        </p:grpSpPr>
        <p:pic>
          <p:nvPicPr>
            <p:cNvPr id="54" name="Picture 190"/>
            <p:cNvPicPr>
              <a:picLocks noChangeAspect="1"/>
            </p:cNvPicPr>
            <p:nvPr/>
          </p:nvPicPr>
          <p:blipFill rotWithShape="1">
            <a:blip r:embed="rId3"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Rounded Rectangle 55"/>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grpSp>
      <p:grpSp>
        <p:nvGrpSpPr>
          <p:cNvPr id="3" name="Group 37"/>
          <p:cNvGrpSpPr/>
          <p:nvPr/>
        </p:nvGrpSpPr>
        <p:grpSpPr>
          <a:xfrm>
            <a:off x="3043172" y="1739342"/>
            <a:ext cx="6367611" cy="2295393"/>
            <a:chOff x="2282974" y="669637"/>
            <a:chExt cx="4776952" cy="1721545"/>
          </a:xfrm>
        </p:grpSpPr>
        <p:sp>
          <p:nvSpPr>
            <p:cNvPr id="36" name="Trapezoid 35"/>
            <p:cNvSpPr/>
            <p:nvPr/>
          </p:nvSpPr>
          <p:spPr>
            <a:xfrm flipV="1">
              <a:off x="2282974" y="669637"/>
              <a:ext cx="4776952" cy="1721545"/>
            </a:xfrm>
            <a:prstGeom prst="trapezoid">
              <a:avLst>
                <a:gd name="adj" fmla="val 31425"/>
              </a:avLst>
            </a:prstGeom>
            <a:gradFill>
              <a:gsLst>
                <a:gs pos="28000">
                  <a:schemeClr val="accent4">
                    <a:alpha val="0"/>
                  </a:schemeClr>
                </a:gs>
                <a:gs pos="97000">
                  <a:schemeClr val="accent4">
                    <a:alpha val="58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900" dirty="0">
                <a:solidFill>
                  <a:prstClr val="white"/>
                </a:solidFill>
              </a:endParaRPr>
            </a:p>
          </p:txBody>
        </p:sp>
        <p:sp>
          <p:nvSpPr>
            <p:cNvPr id="37" name="TextBox 36"/>
            <p:cNvSpPr txBox="1"/>
            <p:nvPr/>
          </p:nvSpPr>
          <p:spPr>
            <a:xfrm>
              <a:off x="2805544" y="2050827"/>
              <a:ext cx="3763819" cy="311624"/>
            </a:xfrm>
            <a:prstGeom prst="rect">
              <a:avLst/>
            </a:prstGeom>
            <a:solidFill>
              <a:schemeClr val="bg2">
                <a:lumMod val="40000"/>
                <a:lumOff val="60000"/>
                <a:alpha val="16000"/>
              </a:schemeClr>
            </a:solidFill>
          </p:spPr>
          <p:txBody>
            <a:bodyPr wrap="square" rtlCol="0" anchor="ctr">
              <a:spAutoFit/>
            </a:bodyPr>
            <a:lstStyle/>
            <a:p>
              <a:pPr algn="ctr"/>
              <a:r>
                <a:rPr lang="en-US" sz="2100" b="1" cap="all" dirty="0" smtClean="0">
                  <a:solidFill>
                    <a:schemeClr val="accent1"/>
                  </a:solidFill>
                </a:rPr>
                <a:t>Mobile Security</a:t>
              </a:r>
            </a:p>
          </p:txBody>
        </p:sp>
      </p:grpSp>
      <p:grpSp>
        <p:nvGrpSpPr>
          <p:cNvPr id="4" name="Group 119"/>
          <p:cNvGrpSpPr/>
          <p:nvPr/>
        </p:nvGrpSpPr>
        <p:grpSpPr>
          <a:xfrm>
            <a:off x="2286448" y="1510896"/>
            <a:ext cx="2638221" cy="1530341"/>
            <a:chOff x="2089808" y="1276130"/>
            <a:chExt cx="1979181" cy="1147756"/>
          </a:xfrm>
        </p:grpSpPr>
        <p:cxnSp>
          <p:nvCxnSpPr>
            <p:cNvPr id="121" name="Elbow Connector 120"/>
            <p:cNvCxnSpPr/>
            <p:nvPr/>
          </p:nvCxnSpPr>
          <p:spPr>
            <a:xfrm rot="16200000" flipV="1">
              <a:off x="3279712" y="1634608"/>
              <a:ext cx="836132" cy="742423"/>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p:cNvSpPr/>
            <p:nvPr/>
          </p:nvSpPr>
          <p:spPr>
            <a:xfrm>
              <a:off x="2089808" y="1276130"/>
              <a:ext cx="1120646" cy="623248"/>
            </a:xfrm>
            <a:prstGeom prst="rect">
              <a:avLst/>
            </a:prstGeom>
            <a:ln>
              <a:noFill/>
            </a:ln>
            <a:effectLst/>
          </p:spPr>
          <p:txBody>
            <a:bodyPr wrap="none" lIns="0" tIns="0" rIns="0" bIns="0" anchor="ctr" anchorCtr="0">
              <a:spAutoFit/>
            </a:bodyPr>
            <a:lstStyle/>
            <a:p>
              <a:pPr algn="r"/>
              <a:r>
                <a:rPr lang="en-US" sz="2700" dirty="0" smtClean="0">
                  <a:solidFill>
                    <a:srgbClr val="000000"/>
                  </a:solidFill>
                  <a:cs typeface="HelveticaNeueLT Std Lt"/>
                </a:rPr>
                <a:t>Build Your </a:t>
              </a:r>
              <a:br>
                <a:rPr lang="en-US" sz="2700" dirty="0" smtClean="0">
                  <a:solidFill>
                    <a:srgbClr val="000000"/>
                  </a:solidFill>
                  <a:cs typeface="HelveticaNeueLT Std Lt"/>
                </a:rPr>
              </a:br>
              <a:r>
                <a:rPr lang="en-US" sz="2700" dirty="0" smtClean="0">
                  <a:solidFill>
                    <a:srgbClr val="000000"/>
                  </a:solidFill>
                  <a:cs typeface="HelveticaNeueLT Std Lt"/>
                </a:rPr>
                <a:t>Own Apps</a:t>
              </a:r>
              <a:endParaRPr lang="en-US" sz="2700" dirty="0">
                <a:solidFill>
                  <a:srgbClr val="000000"/>
                </a:solidFill>
                <a:cs typeface="HelveticaNeueLT Std Lt"/>
              </a:endParaRPr>
            </a:p>
          </p:txBody>
        </p:sp>
      </p:grpSp>
      <p:grpSp>
        <p:nvGrpSpPr>
          <p:cNvPr id="5" name="Group 122"/>
          <p:cNvGrpSpPr/>
          <p:nvPr/>
        </p:nvGrpSpPr>
        <p:grpSpPr>
          <a:xfrm>
            <a:off x="7459394" y="1510896"/>
            <a:ext cx="2871378" cy="1530341"/>
            <a:chOff x="5314942" y="1276130"/>
            <a:chExt cx="2154094" cy="1147756"/>
          </a:xfrm>
        </p:grpSpPr>
        <p:cxnSp>
          <p:nvCxnSpPr>
            <p:cNvPr id="124" name="Elbow Connector 123"/>
            <p:cNvCxnSpPr/>
            <p:nvPr/>
          </p:nvCxnSpPr>
          <p:spPr>
            <a:xfrm rot="5400000" flipH="1" flipV="1">
              <a:off x="5268088" y="1634608"/>
              <a:ext cx="836132" cy="742423"/>
            </a:xfrm>
            <a:prstGeom prst="bentConnector2">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p:cNvSpPr/>
            <p:nvPr/>
          </p:nvSpPr>
          <p:spPr>
            <a:xfrm>
              <a:off x="6143857" y="1276130"/>
              <a:ext cx="1325179" cy="623248"/>
            </a:xfrm>
            <a:prstGeom prst="rect">
              <a:avLst/>
            </a:prstGeom>
            <a:ln>
              <a:noFill/>
            </a:ln>
            <a:effectLst/>
          </p:spPr>
          <p:txBody>
            <a:bodyPr wrap="none" lIns="0" tIns="0" rIns="0" bIns="0" anchor="ctr" anchorCtr="0">
              <a:spAutoFit/>
            </a:bodyPr>
            <a:lstStyle/>
            <a:p>
              <a:r>
                <a:rPr lang="en-US" sz="2700" dirty="0" smtClean="0">
                  <a:solidFill>
                    <a:srgbClr val="000000"/>
                  </a:solidFill>
                  <a:cs typeface="HelveticaNeueLT Std Lt"/>
                </a:rPr>
                <a:t>Oracle’s </a:t>
              </a:r>
              <a:br>
                <a:rPr lang="en-US" sz="2700" dirty="0" smtClean="0">
                  <a:solidFill>
                    <a:srgbClr val="000000"/>
                  </a:solidFill>
                  <a:cs typeface="HelveticaNeueLT Std Lt"/>
                </a:rPr>
              </a:br>
              <a:r>
                <a:rPr lang="en-US" sz="2700" dirty="0" smtClean="0">
                  <a:solidFill>
                    <a:srgbClr val="000000"/>
                  </a:solidFill>
                  <a:cs typeface="HelveticaNeueLT Std Lt"/>
                </a:rPr>
                <a:t>Mobile Apps</a:t>
              </a:r>
              <a:endParaRPr lang="en-US" sz="2700" dirty="0">
                <a:solidFill>
                  <a:srgbClr val="000000"/>
                </a:solidFill>
                <a:cs typeface="HelveticaNeueLT Std Lt"/>
              </a:endParaRPr>
            </a:p>
          </p:txBody>
        </p:sp>
      </p:grpSp>
      <p:grpSp>
        <p:nvGrpSpPr>
          <p:cNvPr id="6" name="Group 81"/>
          <p:cNvGrpSpPr/>
          <p:nvPr/>
        </p:nvGrpSpPr>
        <p:grpSpPr>
          <a:xfrm>
            <a:off x="3310531" y="4004969"/>
            <a:ext cx="5820937" cy="1349600"/>
            <a:chOff x="433760" y="3215244"/>
            <a:chExt cx="4366840" cy="1012200"/>
          </a:xfrm>
        </p:grpSpPr>
        <p:sp>
          <p:nvSpPr>
            <p:cNvPr id="100" name="Rectangle 99"/>
            <p:cNvSpPr/>
            <p:nvPr/>
          </p:nvSpPr>
          <p:spPr>
            <a:xfrm>
              <a:off x="433760" y="3838651"/>
              <a:ext cx="4366840" cy="388793"/>
            </a:xfrm>
            <a:prstGeom prst="rect">
              <a:avLst/>
            </a:prstGeom>
            <a:gradFill flip="none" rotWithShape="1">
              <a:gsLst>
                <a:gs pos="100000">
                  <a:srgbClr val="C80000"/>
                </a:gs>
                <a:gs pos="0">
                  <a:srgbClr val="FF1919"/>
                </a:gs>
              </a:gsLst>
              <a:lin ang="10800000" scaled="1"/>
              <a:tileRect/>
            </a:gradFill>
            <a:ln>
              <a:noFill/>
            </a:ln>
            <a:effectLst>
              <a:outerShdw blurRad="50800" dist="38100" dir="5400000" algn="t" rotWithShape="0">
                <a:prstClr val="black">
                  <a:alpha val="40000"/>
                </a:prstClr>
              </a:outerShdw>
            </a:effectLst>
          </p:spPr>
          <p:txBody>
            <a:bodyPr wrap="square" lIns="68589" tIns="34295" rIns="0" bIns="34295" anchor="ctr"/>
            <a:lstStyle/>
            <a:p>
              <a:pPr algn="ctr" defTabSz="914361"/>
              <a:endParaRPr lang="en-US" sz="700" kern="0" dirty="0">
                <a:solidFill>
                  <a:srgbClr val="FFFFFF"/>
                </a:solidFill>
                <a:ea typeface="ヒラギノ角ゴ Pro W3"/>
                <a:cs typeface="ヒラギノ角ゴ Pro W3"/>
              </a:endParaRPr>
            </a:p>
          </p:txBody>
        </p:sp>
        <p:sp>
          <p:nvSpPr>
            <p:cNvPr id="101" name="Trapezoid 100"/>
            <p:cNvSpPr/>
            <p:nvPr/>
          </p:nvSpPr>
          <p:spPr>
            <a:xfrm>
              <a:off x="433760" y="3215244"/>
              <a:ext cx="4366840" cy="641406"/>
            </a:xfrm>
            <a:prstGeom prst="trapezoid">
              <a:avLst>
                <a:gd name="adj" fmla="val 51408"/>
              </a:avLst>
            </a:prstGeom>
            <a:gradFill flip="none" rotWithShape="1">
              <a:gsLst>
                <a:gs pos="50000">
                  <a:srgbClr val="C80000"/>
                </a:gs>
                <a:gs pos="0">
                  <a:srgbClr val="FF1919"/>
                </a:gs>
              </a:gsLst>
              <a:lin ang="16200000" scaled="1"/>
              <a:tileRect/>
            </a:gradFill>
            <a:ln>
              <a:noFill/>
            </a:ln>
            <a:effectLst/>
          </p:spPr>
          <p:txBody>
            <a:bodyPr wrap="square" lIns="68589" tIns="34295" rIns="0" bIns="34295" anchor="ctr"/>
            <a:lstStyle/>
            <a:p>
              <a:pPr algn="ctr" defTabSz="914361"/>
              <a:endParaRPr lang="en-US" sz="700" kern="0" dirty="0">
                <a:solidFill>
                  <a:srgbClr val="FFFFFF"/>
                </a:solidFill>
                <a:ea typeface="ヒラギノ角ゴ Pro W3"/>
                <a:cs typeface="ヒラギノ角ゴ Pro W3"/>
              </a:endParaRPr>
            </a:p>
          </p:txBody>
        </p:sp>
        <p:sp>
          <p:nvSpPr>
            <p:cNvPr id="102" name="TextBox 101"/>
            <p:cNvSpPr txBox="1"/>
            <p:nvPr/>
          </p:nvSpPr>
          <p:spPr>
            <a:xfrm>
              <a:off x="1379213" y="3877235"/>
              <a:ext cx="2475938" cy="311624"/>
            </a:xfrm>
            <a:prstGeom prst="rect">
              <a:avLst/>
            </a:prstGeom>
            <a:noFill/>
          </p:spPr>
          <p:txBody>
            <a:bodyPr wrap="none" rtlCol="0" anchor="ctr">
              <a:spAutoFit/>
            </a:bodyPr>
            <a:lstStyle/>
            <a:p>
              <a:pPr algn="ctr"/>
              <a:r>
                <a:rPr lang="en-US" sz="2100" b="1" cap="all" dirty="0" smtClean="0">
                  <a:solidFill>
                    <a:prstClr val="white"/>
                  </a:solidFill>
                </a:rPr>
                <a:t>ORACLE MOBILE Platform</a:t>
              </a:r>
            </a:p>
          </p:txBody>
        </p:sp>
      </p:grpSp>
      <p:grpSp>
        <p:nvGrpSpPr>
          <p:cNvPr id="7" name="Group 103"/>
          <p:cNvGrpSpPr/>
          <p:nvPr/>
        </p:nvGrpSpPr>
        <p:grpSpPr>
          <a:xfrm>
            <a:off x="6639376" y="2506928"/>
            <a:ext cx="1849416" cy="1224836"/>
            <a:chOff x="5175452" y="2488384"/>
            <a:chExt cx="732430" cy="484950"/>
          </a:xfrm>
        </p:grpSpPr>
        <p:grpSp>
          <p:nvGrpSpPr>
            <p:cNvPr id="8" name="Group 104"/>
            <p:cNvGrpSpPr/>
            <p:nvPr/>
          </p:nvGrpSpPr>
          <p:grpSpPr>
            <a:xfrm>
              <a:off x="5175452" y="2488384"/>
              <a:ext cx="650801" cy="484950"/>
              <a:chOff x="5063110" y="1298639"/>
              <a:chExt cx="650801" cy="484950"/>
            </a:xfrm>
          </p:grpSpPr>
          <p:grpSp>
            <p:nvGrpSpPr>
              <p:cNvPr id="9" name="Group 107"/>
              <p:cNvGrpSpPr/>
              <p:nvPr/>
            </p:nvGrpSpPr>
            <p:grpSpPr>
              <a:xfrm>
                <a:off x="5063110" y="1298639"/>
                <a:ext cx="570687" cy="385130"/>
                <a:chOff x="5063110" y="1298639"/>
                <a:chExt cx="570687" cy="385130"/>
              </a:xfrm>
            </p:grpSpPr>
            <p:sp>
              <p:nvSpPr>
                <p:cNvPr id="112" name="Rectangle 11"/>
                <p:cNvSpPr>
                  <a:spLocks noChangeArrowheads="1"/>
                </p:cNvSpPr>
                <p:nvPr/>
              </p:nvSpPr>
              <p:spPr bwMode="auto">
                <a:xfrm>
                  <a:off x="5089551" y="1331468"/>
                  <a:ext cx="516174" cy="321213"/>
                </a:xfrm>
                <a:prstGeom prst="rect">
                  <a:avLst/>
                </a:prstGeom>
                <a:gradFill flip="none" rotWithShape="1">
                  <a:gsLst>
                    <a:gs pos="97500">
                      <a:schemeClr val="tx2">
                        <a:lumMod val="40000"/>
                        <a:lumOff val="60000"/>
                      </a:schemeClr>
                    </a:gs>
                    <a:gs pos="0">
                      <a:schemeClr val="tx1">
                        <a:lumMod val="50000"/>
                        <a:lumOff val="50000"/>
                      </a:schemeClr>
                    </a:gs>
                    <a:gs pos="4000">
                      <a:sysClr val="window" lastClr="FFFFFF"/>
                    </a:gs>
                  </a:gsLst>
                  <a:lin ang="0" scaled="1"/>
                  <a:tileRect/>
                </a:gradFill>
                <a:ln>
                  <a:noFill/>
                </a:ln>
                <a:effectLst/>
                <a:extLst/>
              </p:spPr>
              <p:txBody>
                <a:bodyPr vert="horz" wrap="none" lIns="91440" tIns="0" rIns="91440" bIns="45720" numCol="1" anchor="t" anchorCtr="0" compatLnSpc="1">
                  <a:prstTxWarp prst="textNoShape">
                    <a:avLst/>
                  </a:prstTxWarp>
                </a:bodyPr>
                <a:lstStyle/>
                <a:p>
                  <a:endParaRPr lang="en-US" sz="4300" kern="0" spc="-267" baseline="26000" dirty="0">
                    <a:solidFill>
                      <a:srgbClr val="424545"/>
                    </a:solidFill>
                  </a:endParaRPr>
                </a:p>
              </p:txBody>
            </p:sp>
            <p:sp>
              <p:nvSpPr>
                <p:cNvPr id="113" name="Freeform 15"/>
                <p:cNvSpPr>
                  <a:spLocks noEditPoints="1"/>
                </p:cNvSpPr>
                <p:nvPr/>
              </p:nvSpPr>
              <p:spPr bwMode="auto">
                <a:xfrm>
                  <a:off x="5063110" y="1298639"/>
                  <a:ext cx="570687" cy="385130"/>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a:extLst/>
              </p:spPr>
              <p:txBody>
                <a:bodyPr wrap="square" lIns="0" tIns="0" rIns="0" bIns="0" rtlCol="0" anchor="ctr"/>
                <a:lstStyle/>
                <a:p>
                  <a:pPr algn="ctr"/>
                  <a:endParaRPr lang="en-US" sz="1600" b="1" kern="0" dirty="0">
                    <a:solidFill>
                      <a:sysClr val="window" lastClr="FFFFFF"/>
                    </a:solidFill>
                    <a:ea typeface="Tahoma" pitchFamily="34" charset="0"/>
                    <a:cs typeface="Tahoma" pitchFamily="34" charset="0"/>
                  </a:endParaRPr>
                </a:p>
              </p:txBody>
            </p:sp>
          </p:grpSp>
          <p:grpSp>
            <p:nvGrpSpPr>
              <p:cNvPr id="10" name="Group 108"/>
              <p:cNvGrpSpPr/>
              <p:nvPr/>
            </p:nvGrpSpPr>
            <p:grpSpPr>
              <a:xfrm>
                <a:off x="5505143" y="1449673"/>
                <a:ext cx="208768" cy="333916"/>
                <a:chOff x="5505143" y="1449673"/>
                <a:chExt cx="208768" cy="333916"/>
              </a:xfrm>
            </p:grpSpPr>
            <p:sp>
              <p:nvSpPr>
                <p:cNvPr id="110" name="Rectangle 7"/>
                <p:cNvSpPr>
                  <a:spLocks noChangeArrowheads="1"/>
                </p:cNvSpPr>
                <p:nvPr/>
              </p:nvSpPr>
              <p:spPr bwMode="auto">
                <a:xfrm rot="1689612">
                  <a:off x="5529078" y="1472623"/>
                  <a:ext cx="165754" cy="278943"/>
                </a:xfrm>
                <a:prstGeom prst="rect">
                  <a:avLst/>
                </a:prstGeom>
                <a:gradFill flip="none" rotWithShape="1">
                  <a:gsLst>
                    <a:gs pos="97500">
                      <a:schemeClr val="tx2">
                        <a:lumMod val="40000"/>
                        <a:lumOff val="60000"/>
                      </a:schemeClr>
                    </a:gs>
                    <a:gs pos="0">
                      <a:schemeClr val="tx1">
                        <a:lumMod val="50000"/>
                        <a:lumOff val="50000"/>
                      </a:schemeClr>
                    </a:gs>
                    <a:gs pos="4000">
                      <a:sysClr val="window" lastClr="FFFFFF"/>
                    </a:gs>
                  </a:gsLst>
                  <a:lin ang="0" scaled="1"/>
                  <a:tileRect/>
                </a:gradFill>
                <a:ln>
                  <a:noFill/>
                </a:ln>
                <a:effectLst/>
                <a:extLst/>
              </p:spPr>
              <p:txBody>
                <a:bodyPr vert="horz" wrap="none" lIns="91440" tIns="0" rIns="91440" bIns="45720" numCol="1" anchor="t" anchorCtr="0" compatLnSpc="1">
                  <a:prstTxWarp prst="textNoShape">
                    <a:avLst/>
                  </a:prstTxWarp>
                </a:bodyPr>
                <a:lstStyle/>
                <a:p>
                  <a:endParaRPr lang="en-US" sz="4300" kern="0" spc="-267" baseline="26000" dirty="0">
                    <a:solidFill>
                      <a:srgbClr val="424545"/>
                    </a:solidFill>
                  </a:endParaRPr>
                </a:p>
              </p:txBody>
            </p:sp>
            <p:sp>
              <p:nvSpPr>
                <p:cNvPr id="111" name="Freeform 11"/>
                <p:cNvSpPr>
                  <a:spLocks noEditPoints="1"/>
                </p:cNvSpPr>
                <p:nvPr/>
              </p:nvSpPr>
              <p:spPr bwMode="auto">
                <a:xfrm rot="1689612">
                  <a:off x="5505143" y="1449673"/>
                  <a:ext cx="208768" cy="333916"/>
                </a:xfrm>
                <a:custGeom>
                  <a:avLst/>
                  <a:gdLst>
                    <a:gd name="T0" fmla="*/ 873 w 953"/>
                    <a:gd name="T1" fmla="*/ 0 h 1525"/>
                    <a:gd name="T2" fmla="*/ 80 w 953"/>
                    <a:gd name="T3" fmla="*/ 0 h 1525"/>
                    <a:gd name="T4" fmla="*/ 0 w 953"/>
                    <a:gd name="T5" fmla="*/ 80 h 1525"/>
                    <a:gd name="T6" fmla="*/ 0 w 953"/>
                    <a:gd name="T7" fmla="*/ 1445 h 1525"/>
                    <a:gd name="T8" fmla="*/ 80 w 953"/>
                    <a:gd name="T9" fmla="*/ 1525 h 1525"/>
                    <a:gd name="T10" fmla="*/ 873 w 953"/>
                    <a:gd name="T11" fmla="*/ 1525 h 1525"/>
                    <a:gd name="T12" fmla="*/ 953 w 953"/>
                    <a:gd name="T13" fmla="*/ 1445 h 1525"/>
                    <a:gd name="T14" fmla="*/ 953 w 953"/>
                    <a:gd name="T15" fmla="*/ 80 h 1525"/>
                    <a:gd name="T16" fmla="*/ 873 w 953"/>
                    <a:gd name="T17" fmla="*/ 0 h 1525"/>
                    <a:gd name="T18" fmla="*/ 407 w 953"/>
                    <a:gd name="T19" fmla="*/ 1461 h 1525"/>
                    <a:gd name="T20" fmla="*/ 399 w 953"/>
                    <a:gd name="T21" fmla="*/ 1469 h 1525"/>
                    <a:gd name="T22" fmla="*/ 292 w 953"/>
                    <a:gd name="T23" fmla="*/ 1469 h 1525"/>
                    <a:gd name="T24" fmla="*/ 284 w 953"/>
                    <a:gd name="T25" fmla="*/ 1461 h 1525"/>
                    <a:gd name="T26" fmla="*/ 284 w 953"/>
                    <a:gd name="T27" fmla="*/ 1443 h 1525"/>
                    <a:gd name="T28" fmla="*/ 292 w 953"/>
                    <a:gd name="T29" fmla="*/ 1435 h 1525"/>
                    <a:gd name="T30" fmla="*/ 399 w 953"/>
                    <a:gd name="T31" fmla="*/ 1435 h 1525"/>
                    <a:gd name="T32" fmla="*/ 407 w 953"/>
                    <a:gd name="T33" fmla="*/ 1443 h 1525"/>
                    <a:gd name="T34" fmla="*/ 407 w 953"/>
                    <a:gd name="T35" fmla="*/ 1461 h 1525"/>
                    <a:gd name="T36" fmla="*/ 538 w 953"/>
                    <a:gd name="T37" fmla="*/ 1461 h 1525"/>
                    <a:gd name="T38" fmla="*/ 530 w 953"/>
                    <a:gd name="T39" fmla="*/ 1469 h 1525"/>
                    <a:gd name="T40" fmla="*/ 423 w 953"/>
                    <a:gd name="T41" fmla="*/ 1469 h 1525"/>
                    <a:gd name="T42" fmla="*/ 415 w 953"/>
                    <a:gd name="T43" fmla="*/ 1461 h 1525"/>
                    <a:gd name="T44" fmla="*/ 415 w 953"/>
                    <a:gd name="T45" fmla="*/ 1443 h 1525"/>
                    <a:gd name="T46" fmla="*/ 423 w 953"/>
                    <a:gd name="T47" fmla="*/ 1435 h 1525"/>
                    <a:gd name="T48" fmla="*/ 530 w 953"/>
                    <a:gd name="T49" fmla="*/ 1435 h 1525"/>
                    <a:gd name="T50" fmla="*/ 538 w 953"/>
                    <a:gd name="T51" fmla="*/ 1443 h 1525"/>
                    <a:gd name="T52" fmla="*/ 538 w 953"/>
                    <a:gd name="T53" fmla="*/ 1461 h 1525"/>
                    <a:gd name="T54" fmla="*/ 669 w 953"/>
                    <a:gd name="T55" fmla="*/ 1461 h 1525"/>
                    <a:gd name="T56" fmla="*/ 661 w 953"/>
                    <a:gd name="T57" fmla="*/ 1469 h 1525"/>
                    <a:gd name="T58" fmla="*/ 554 w 953"/>
                    <a:gd name="T59" fmla="*/ 1469 h 1525"/>
                    <a:gd name="T60" fmla="*/ 546 w 953"/>
                    <a:gd name="T61" fmla="*/ 1461 h 1525"/>
                    <a:gd name="T62" fmla="*/ 546 w 953"/>
                    <a:gd name="T63" fmla="*/ 1443 h 1525"/>
                    <a:gd name="T64" fmla="*/ 554 w 953"/>
                    <a:gd name="T65" fmla="*/ 1435 h 1525"/>
                    <a:gd name="T66" fmla="*/ 661 w 953"/>
                    <a:gd name="T67" fmla="*/ 1435 h 1525"/>
                    <a:gd name="T68" fmla="*/ 669 w 953"/>
                    <a:gd name="T69" fmla="*/ 1443 h 1525"/>
                    <a:gd name="T70" fmla="*/ 669 w 953"/>
                    <a:gd name="T71" fmla="*/ 1461 h 1525"/>
                    <a:gd name="T72" fmla="*/ 855 w 953"/>
                    <a:gd name="T73" fmla="*/ 1376 h 1525"/>
                    <a:gd name="T74" fmla="*/ 98 w 953"/>
                    <a:gd name="T75" fmla="*/ 1376 h 1525"/>
                    <a:gd name="T76" fmla="*/ 98 w 953"/>
                    <a:gd name="T77" fmla="*/ 102 h 1525"/>
                    <a:gd name="T78" fmla="*/ 855 w 953"/>
                    <a:gd name="T79" fmla="*/ 102 h 1525"/>
                    <a:gd name="T80" fmla="*/ 855 w 953"/>
                    <a:gd name="T81" fmla="*/ 1376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3" h="1525">
                      <a:moveTo>
                        <a:pt x="873" y="0"/>
                      </a:moveTo>
                      <a:cubicBezTo>
                        <a:pt x="80" y="0"/>
                        <a:pt x="80" y="0"/>
                        <a:pt x="80" y="0"/>
                      </a:cubicBezTo>
                      <a:cubicBezTo>
                        <a:pt x="36" y="0"/>
                        <a:pt x="0" y="36"/>
                        <a:pt x="0" y="80"/>
                      </a:cubicBezTo>
                      <a:cubicBezTo>
                        <a:pt x="0" y="1445"/>
                        <a:pt x="0" y="1445"/>
                        <a:pt x="0" y="1445"/>
                      </a:cubicBezTo>
                      <a:cubicBezTo>
                        <a:pt x="0" y="1489"/>
                        <a:pt x="36" y="1525"/>
                        <a:pt x="80" y="1525"/>
                      </a:cubicBezTo>
                      <a:cubicBezTo>
                        <a:pt x="873" y="1525"/>
                        <a:pt x="873" y="1525"/>
                        <a:pt x="873" y="1525"/>
                      </a:cubicBezTo>
                      <a:cubicBezTo>
                        <a:pt x="917" y="1525"/>
                        <a:pt x="953" y="1489"/>
                        <a:pt x="953" y="1445"/>
                      </a:cubicBezTo>
                      <a:cubicBezTo>
                        <a:pt x="953" y="80"/>
                        <a:pt x="953" y="80"/>
                        <a:pt x="953" y="80"/>
                      </a:cubicBezTo>
                      <a:cubicBezTo>
                        <a:pt x="953" y="36"/>
                        <a:pt x="917" y="0"/>
                        <a:pt x="873" y="0"/>
                      </a:cubicBezTo>
                      <a:close/>
                      <a:moveTo>
                        <a:pt x="407" y="1461"/>
                      </a:moveTo>
                      <a:cubicBezTo>
                        <a:pt x="407" y="1465"/>
                        <a:pt x="403" y="1469"/>
                        <a:pt x="399" y="1469"/>
                      </a:cubicBezTo>
                      <a:cubicBezTo>
                        <a:pt x="292" y="1469"/>
                        <a:pt x="292" y="1469"/>
                        <a:pt x="292" y="1469"/>
                      </a:cubicBezTo>
                      <a:cubicBezTo>
                        <a:pt x="287" y="1469"/>
                        <a:pt x="284" y="1465"/>
                        <a:pt x="284" y="1461"/>
                      </a:cubicBezTo>
                      <a:cubicBezTo>
                        <a:pt x="284" y="1443"/>
                        <a:pt x="284" y="1443"/>
                        <a:pt x="284" y="1443"/>
                      </a:cubicBezTo>
                      <a:cubicBezTo>
                        <a:pt x="284" y="1438"/>
                        <a:pt x="287" y="1435"/>
                        <a:pt x="292" y="1435"/>
                      </a:cubicBezTo>
                      <a:cubicBezTo>
                        <a:pt x="399" y="1435"/>
                        <a:pt x="399" y="1435"/>
                        <a:pt x="399" y="1435"/>
                      </a:cubicBezTo>
                      <a:cubicBezTo>
                        <a:pt x="403" y="1435"/>
                        <a:pt x="407" y="1438"/>
                        <a:pt x="407" y="1443"/>
                      </a:cubicBezTo>
                      <a:lnTo>
                        <a:pt x="407" y="1461"/>
                      </a:lnTo>
                      <a:close/>
                      <a:moveTo>
                        <a:pt x="538" y="1461"/>
                      </a:moveTo>
                      <a:cubicBezTo>
                        <a:pt x="538" y="1465"/>
                        <a:pt x="534" y="1469"/>
                        <a:pt x="530" y="1469"/>
                      </a:cubicBezTo>
                      <a:cubicBezTo>
                        <a:pt x="423" y="1469"/>
                        <a:pt x="423" y="1469"/>
                        <a:pt x="423" y="1469"/>
                      </a:cubicBezTo>
                      <a:cubicBezTo>
                        <a:pt x="419" y="1469"/>
                        <a:pt x="415" y="1465"/>
                        <a:pt x="415" y="1461"/>
                      </a:cubicBezTo>
                      <a:cubicBezTo>
                        <a:pt x="415" y="1443"/>
                        <a:pt x="415" y="1443"/>
                        <a:pt x="415" y="1443"/>
                      </a:cubicBezTo>
                      <a:cubicBezTo>
                        <a:pt x="415" y="1438"/>
                        <a:pt x="419" y="1435"/>
                        <a:pt x="423" y="1435"/>
                      </a:cubicBezTo>
                      <a:cubicBezTo>
                        <a:pt x="530" y="1435"/>
                        <a:pt x="530" y="1435"/>
                        <a:pt x="530" y="1435"/>
                      </a:cubicBezTo>
                      <a:cubicBezTo>
                        <a:pt x="534" y="1435"/>
                        <a:pt x="538" y="1438"/>
                        <a:pt x="538" y="1443"/>
                      </a:cubicBezTo>
                      <a:lnTo>
                        <a:pt x="538" y="1461"/>
                      </a:lnTo>
                      <a:close/>
                      <a:moveTo>
                        <a:pt x="669" y="1461"/>
                      </a:moveTo>
                      <a:cubicBezTo>
                        <a:pt x="669" y="1465"/>
                        <a:pt x="666" y="1469"/>
                        <a:pt x="661" y="1469"/>
                      </a:cubicBezTo>
                      <a:cubicBezTo>
                        <a:pt x="554" y="1469"/>
                        <a:pt x="554" y="1469"/>
                        <a:pt x="554" y="1469"/>
                      </a:cubicBezTo>
                      <a:cubicBezTo>
                        <a:pt x="550" y="1469"/>
                        <a:pt x="546" y="1465"/>
                        <a:pt x="546" y="1461"/>
                      </a:cubicBezTo>
                      <a:cubicBezTo>
                        <a:pt x="546" y="1443"/>
                        <a:pt x="546" y="1443"/>
                        <a:pt x="546" y="1443"/>
                      </a:cubicBezTo>
                      <a:cubicBezTo>
                        <a:pt x="546" y="1438"/>
                        <a:pt x="550" y="1435"/>
                        <a:pt x="554" y="1435"/>
                      </a:cubicBezTo>
                      <a:cubicBezTo>
                        <a:pt x="661" y="1435"/>
                        <a:pt x="661" y="1435"/>
                        <a:pt x="661" y="1435"/>
                      </a:cubicBezTo>
                      <a:cubicBezTo>
                        <a:pt x="666" y="1435"/>
                        <a:pt x="669" y="1438"/>
                        <a:pt x="669" y="1443"/>
                      </a:cubicBezTo>
                      <a:lnTo>
                        <a:pt x="669" y="1461"/>
                      </a:lnTo>
                      <a:close/>
                      <a:moveTo>
                        <a:pt x="855" y="1376"/>
                      </a:moveTo>
                      <a:cubicBezTo>
                        <a:pt x="98" y="1376"/>
                        <a:pt x="98" y="1376"/>
                        <a:pt x="98" y="1376"/>
                      </a:cubicBezTo>
                      <a:cubicBezTo>
                        <a:pt x="98" y="102"/>
                        <a:pt x="98" y="102"/>
                        <a:pt x="98" y="102"/>
                      </a:cubicBezTo>
                      <a:cubicBezTo>
                        <a:pt x="855" y="102"/>
                        <a:pt x="855" y="102"/>
                        <a:pt x="855" y="102"/>
                      </a:cubicBezTo>
                      <a:lnTo>
                        <a:pt x="855" y="1376"/>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a:extLst/>
              </p:spPr>
              <p:txBody>
                <a:bodyPr wrap="square" lIns="0" tIns="0" rIns="0" bIns="0" rtlCol="0" anchor="ctr"/>
                <a:lstStyle/>
                <a:p>
                  <a:pPr algn="ctr"/>
                  <a:endParaRPr lang="en-US" sz="1600" b="1" kern="0" dirty="0">
                    <a:solidFill>
                      <a:sysClr val="window" lastClr="FFFFFF"/>
                    </a:solidFill>
                    <a:ea typeface="Tahoma" pitchFamily="34" charset="0"/>
                    <a:cs typeface="Tahoma" pitchFamily="34" charset="0"/>
                  </a:endParaRPr>
                </a:p>
              </p:txBody>
            </p:sp>
          </p:grpSp>
        </p:grpSp>
        <p:sp>
          <p:nvSpPr>
            <p:cNvPr id="106" name="Freeform 14"/>
            <p:cNvSpPr>
              <a:spLocks/>
            </p:cNvSpPr>
            <p:nvPr/>
          </p:nvSpPr>
          <p:spPr bwMode="auto">
            <a:xfrm>
              <a:off x="5544651" y="2607494"/>
              <a:ext cx="181111" cy="328629"/>
            </a:xfrm>
            <a:custGeom>
              <a:avLst/>
              <a:gdLst>
                <a:gd name="T0" fmla="*/ 53 w 53"/>
                <a:gd name="T1" fmla="*/ 2 h 95"/>
                <a:gd name="T2" fmla="*/ 45 w 53"/>
                <a:gd name="T3" fmla="*/ 4 h 95"/>
                <a:gd name="T4" fmla="*/ 1 w 53"/>
                <a:gd name="T5" fmla="*/ 87 h 95"/>
                <a:gd name="T6" fmla="*/ 3 w 53"/>
                <a:gd name="T7" fmla="*/ 95 h 95"/>
              </a:gdLst>
              <a:ahLst/>
              <a:cxnLst>
                <a:cxn ang="0">
                  <a:pos x="T0" y="T1"/>
                </a:cxn>
                <a:cxn ang="0">
                  <a:pos x="T2" y="T3"/>
                </a:cxn>
                <a:cxn ang="0">
                  <a:pos x="T4" y="T5"/>
                </a:cxn>
                <a:cxn ang="0">
                  <a:pos x="T6" y="T7"/>
                </a:cxn>
              </a:cxnLst>
              <a:rect l="0" t="0" r="r" b="b"/>
              <a:pathLst>
                <a:path w="53" h="95">
                  <a:moveTo>
                    <a:pt x="53" y="2"/>
                  </a:moveTo>
                  <a:cubicBezTo>
                    <a:pt x="50" y="0"/>
                    <a:pt x="47" y="1"/>
                    <a:pt x="45" y="4"/>
                  </a:cubicBezTo>
                  <a:cubicBezTo>
                    <a:pt x="1" y="87"/>
                    <a:pt x="1" y="87"/>
                    <a:pt x="1" y="87"/>
                  </a:cubicBezTo>
                  <a:cubicBezTo>
                    <a:pt x="0" y="90"/>
                    <a:pt x="1" y="93"/>
                    <a:pt x="3" y="95"/>
                  </a:cubicBezTo>
                </a:path>
              </a:pathLst>
            </a:custGeom>
            <a:noFill/>
            <a:ln w="12700" cap="flat">
              <a:solidFill>
                <a:schemeClr val="bg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07" name="Straight Connector 106"/>
            <p:cNvCxnSpPr/>
            <p:nvPr/>
          </p:nvCxnSpPr>
          <p:spPr>
            <a:xfrm>
              <a:off x="5719535" y="2612776"/>
              <a:ext cx="188347" cy="94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Group 71"/>
          <p:cNvGrpSpPr/>
          <p:nvPr/>
        </p:nvGrpSpPr>
        <p:grpSpPr>
          <a:xfrm>
            <a:off x="4401519" y="2632206"/>
            <a:ext cx="1017731" cy="969820"/>
            <a:chOff x="8381999" y="2239817"/>
            <a:chExt cx="763497" cy="727365"/>
          </a:xfrm>
        </p:grpSpPr>
        <p:sp>
          <p:nvSpPr>
            <p:cNvPr id="51" name="APP_ICON_BASE"/>
            <p:cNvSpPr>
              <a:spLocks/>
            </p:cNvSpPr>
            <p:nvPr/>
          </p:nvSpPr>
          <p:spPr bwMode="auto">
            <a:xfrm>
              <a:off x="8381999" y="2239817"/>
              <a:ext cx="762001" cy="727365"/>
            </a:xfrm>
            <a:prstGeom prst="roundRect">
              <a:avLst>
                <a:gd name="adj" fmla="val 13581"/>
              </a:avLst>
            </a:prstGeom>
            <a:gradFill>
              <a:gsLst>
                <a:gs pos="47000">
                  <a:schemeClr val="tx2">
                    <a:lumMod val="88000"/>
                    <a:lumOff val="12000"/>
                  </a:schemeClr>
                </a:gs>
                <a:gs pos="0">
                  <a:schemeClr val="tx2">
                    <a:lumMod val="75000"/>
                  </a:schemeClr>
                </a:gs>
              </a:gsLst>
              <a:lin ang="16200000" scaled="0"/>
            </a:gradFill>
            <a:ln w="22225" cap="flat" cmpd="sng" algn="ctr">
              <a:solidFill>
                <a:schemeClr val="tx2">
                  <a:lumMod val="75000"/>
                </a:schemeClr>
              </a:solidFill>
              <a:prstDash val="solid"/>
            </a:ln>
            <a:effectLst/>
            <a:extLst/>
          </p:spPr>
          <p:txBody>
            <a:bodyPr wrap="square" lIns="0" tIns="0" rIns="0" bIns="0" rtlCol="0" anchor="ctr"/>
            <a:lstStyle/>
            <a:p>
              <a:pPr algn="ctr">
                <a:defRPr/>
              </a:pPr>
              <a:endParaRPr lang="en-US" sz="1700" b="1" kern="0" dirty="0">
                <a:solidFill>
                  <a:sysClr val="window" lastClr="FFFFFF"/>
                </a:solidFill>
                <a:effectLst>
                  <a:glow rad="228600">
                    <a:schemeClr val="accent1">
                      <a:alpha val="75000"/>
                    </a:schemeClr>
                  </a:glow>
                </a:effectLst>
                <a:ea typeface="Tahoma" pitchFamily="34" charset="0"/>
                <a:cs typeface="Tahoma" pitchFamily="34" charset="0"/>
              </a:endParaRPr>
            </a:p>
          </p:txBody>
        </p:sp>
        <p:grpSp>
          <p:nvGrpSpPr>
            <p:cNvPr id="12" name="Group 39"/>
            <p:cNvGrpSpPr/>
            <p:nvPr/>
          </p:nvGrpSpPr>
          <p:grpSpPr>
            <a:xfrm>
              <a:off x="8425297" y="2288885"/>
              <a:ext cx="684068" cy="632115"/>
              <a:chOff x="2991755" y="1210260"/>
              <a:chExt cx="3203061" cy="3261644"/>
            </a:xfrm>
            <a:solidFill>
              <a:schemeClr val="tx2">
                <a:lumMod val="60000"/>
                <a:lumOff val="40000"/>
                <a:alpha val="72000"/>
              </a:schemeClr>
            </a:solidFill>
          </p:grpSpPr>
          <p:sp>
            <p:nvSpPr>
              <p:cNvPr id="41" name="Freeform 40"/>
              <p:cNvSpPr>
                <a:spLocks/>
              </p:cNvSpPr>
              <p:nvPr/>
            </p:nvSpPr>
            <p:spPr bwMode="gray">
              <a:xfrm flipV="1">
                <a:off x="4833253" y="1210260"/>
                <a:ext cx="1361563"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p>
            </p:txBody>
          </p:sp>
          <p:sp>
            <p:nvSpPr>
              <p:cNvPr id="42" name="Freeform 41"/>
              <p:cNvSpPr>
                <a:spLocks/>
              </p:cNvSpPr>
              <p:nvPr/>
            </p:nvSpPr>
            <p:spPr bwMode="gray">
              <a:xfrm rot="16200000" flipH="1" flipV="1">
                <a:off x="3391462" y="812327"/>
                <a:ext cx="1361563"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solidFill>
                    <a:schemeClr val="bg2"/>
                  </a:solidFill>
                </a:endParaRPr>
              </a:p>
            </p:txBody>
          </p:sp>
          <p:sp>
            <p:nvSpPr>
              <p:cNvPr id="43" name="Freeform 42"/>
              <p:cNvSpPr>
                <a:spLocks/>
              </p:cNvSpPr>
              <p:nvPr/>
            </p:nvSpPr>
            <p:spPr bwMode="gray">
              <a:xfrm>
                <a:off x="2991755" y="2251356"/>
                <a:ext cx="1361564" cy="2160977"/>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dirty="0">
                  <a:solidFill>
                    <a:schemeClr val="bg2"/>
                  </a:solidFill>
                </a:endParaRPr>
              </a:p>
            </p:txBody>
          </p:sp>
          <p:sp>
            <p:nvSpPr>
              <p:cNvPr id="47" name="Freeform 46"/>
              <p:cNvSpPr>
                <a:spLocks/>
              </p:cNvSpPr>
              <p:nvPr/>
            </p:nvSpPr>
            <p:spPr bwMode="gray">
              <a:xfrm rot="5400000" flipV="1">
                <a:off x="4433749" y="2710838"/>
                <a:ext cx="1361155"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930 w 10738"/>
                  <a:gd name="connsiteY0" fmla="*/ 3732 h 10000"/>
                  <a:gd name="connsiteX1" fmla="*/ 10738 w 10738"/>
                  <a:gd name="connsiteY1" fmla="*/ 3732 h 10000"/>
                  <a:gd name="connsiteX2" fmla="*/ 10738 w 10738"/>
                  <a:gd name="connsiteY2" fmla="*/ 10000 h 10000"/>
                  <a:gd name="connsiteX3" fmla="*/ 738 w 10738"/>
                  <a:gd name="connsiteY3" fmla="*/ 9980 h 10000"/>
                  <a:gd name="connsiteX4" fmla="*/ 744 w 10738"/>
                  <a:gd name="connsiteY4" fmla="*/ 4861 h 10000"/>
                  <a:gd name="connsiteX5" fmla="*/ 739 w 10738"/>
                  <a:gd name="connsiteY5" fmla="*/ 3732 h 10000"/>
                  <a:gd name="connsiteX6" fmla="*/ 4566 w 10738"/>
                  <a:gd name="connsiteY6" fmla="*/ 3732 h 10000"/>
                  <a:gd name="connsiteX7" fmla="*/ 4566 w 10738"/>
                  <a:gd name="connsiteY7" fmla="*/ 2147 h 10000"/>
                  <a:gd name="connsiteX8" fmla="*/ 2714 w 10738"/>
                  <a:gd name="connsiteY8" fmla="*/ 2147 h 10000"/>
                  <a:gd name="connsiteX9" fmla="*/ 5610 w 10738"/>
                  <a:gd name="connsiteY9" fmla="*/ 0 h 10000"/>
                  <a:gd name="connsiteX10" fmla="*/ 8563 w 10738"/>
                  <a:gd name="connsiteY10" fmla="*/ 2147 h 10000"/>
                  <a:gd name="connsiteX11" fmla="*/ 6930 w 10738"/>
                  <a:gd name="connsiteY11" fmla="*/ 2147 h 10000"/>
                  <a:gd name="connsiteX12" fmla="*/ 6930 w 10738"/>
                  <a:gd name="connsiteY12"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1052 w 11046"/>
                  <a:gd name="connsiteY5" fmla="*/ 4861 h 10000"/>
                  <a:gd name="connsiteX6" fmla="*/ 1047 w 11046"/>
                  <a:gd name="connsiteY6" fmla="*/ 3732 h 10000"/>
                  <a:gd name="connsiteX7" fmla="*/ 4874 w 11046"/>
                  <a:gd name="connsiteY7" fmla="*/ 3732 h 10000"/>
                  <a:gd name="connsiteX8" fmla="*/ 4874 w 11046"/>
                  <a:gd name="connsiteY8" fmla="*/ 2147 h 10000"/>
                  <a:gd name="connsiteX9" fmla="*/ 3022 w 11046"/>
                  <a:gd name="connsiteY9" fmla="*/ 2147 h 10000"/>
                  <a:gd name="connsiteX10" fmla="*/ 5918 w 11046"/>
                  <a:gd name="connsiteY10" fmla="*/ 0 h 10000"/>
                  <a:gd name="connsiteX11" fmla="*/ 8871 w 11046"/>
                  <a:gd name="connsiteY11" fmla="*/ 2147 h 10000"/>
                  <a:gd name="connsiteX12" fmla="*/ 7238 w 11046"/>
                  <a:gd name="connsiteY12" fmla="*/ 2147 h 10000"/>
                  <a:gd name="connsiteX13" fmla="*/ 7238 w 11046"/>
                  <a:gd name="connsiteY13"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523 w 11046"/>
                  <a:gd name="connsiteY5" fmla="*/ 7290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29 w 11037"/>
                  <a:gd name="connsiteY0" fmla="*/ 3732 h 10000"/>
                  <a:gd name="connsiteX1" fmla="*/ 11037 w 11037"/>
                  <a:gd name="connsiteY1" fmla="*/ 3732 h 10000"/>
                  <a:gd name="connsiteX2" fmla="*/ 11037 w 11037"/>
                  <a:gd name="connsiteY2" fmla="*/ 10000 h 10000"/>
                  <a:gd name="connsiteX3" fmla="*/ 1037 w 11037"/>
                  <a:gd name="connsiteY3" fmla="*/ 9980 h 10000"/>
                  <a:gd name="connsiteX4" fmla="*/ 296 w 11037"/>
                  <a:gd name="connsiteY4" fmla="*/ 8916 h 10000"/>
                  <a:gd name="connsiteX5" fmla="*/ 2784 w 11037"/>
                  <a:gd name="connsiteY5" fmla="*/ 6859 h 10000"/>
                  <a:gd name="connsiteX6" fmla="*/ 1043 w 11037"/>
                  <a:gd name="connsiteY6" fmla="*/ 4861 h 10000"/>
                  <a:gd name="connsiteX7" fmla="*/ 1038 w 11037"/>
                  <a:gd name="connsiteY7" fmla="*/ 3732 h 10000"/>
                  <a:gd name="connsiteX8" fmla="*/ 4865 w 11037"/>
                  <a:gd name="connsiteY8" fmla="*/ 3732 h 10000"/>
                  <a:gd name="connsiteX9" fmla="*/ 4865 w 11037"/>
                  <a:gd name="connsiteY9" fmla="*/ 2147 h 10000"/>
                  <a:gd name="connsiteX10" fmla="*/ 3013 w 11037"/>
                  <a:gd name="connsiteY10" fmla="*/ 2147 h 10000"/>
                  <a:gd name="connsiteX11" fmla="*/ 5909 w 11037"/>
                  <a:gd name="connsiteY11" fmla="*/ 0 h 10000"/>
                  <a:gd name="connsiteX12" fmla="*/ 8862 w 11037"/>
                  <a:gd name="connsiteY12" fmla="*/ 2147 h 10000"/>
                  <a:gd name="connsiteX13" fmla="*/ 7229 w 11037"/>
                  <a:gd name="connsiteY13" fmla="*/ 2147 h 10000"/>
                  <a:gd name="connsiteX14" fmla="*/ 7229 w 11037"/>
                  <a:gd name="connsiteY14" fmla="*/ 3732 h 10000"/>
                  <a:gd name="connsiteX0" fmla="*/ 6933 w 10741"/>
                  <a:gd name="connsiteY0" fmla="*/ 3732 h 10000"/>
                  <a:gd name="connsiteX1" fmla="*/ 10741 w 10741"/>
                  <a:gd name="connsiteY1" fmla="*/ 3732 h 10000"/>
                  <a:gd name="connsiteX2" fmla="*/ 10741 w 10741"/>
                  <a:gd name="connsiteY2" fmla="*/ 10000 h 10000"/>
                  <a:gd name="connsiteX3" fmla="*/ 741 w 10741"/>
                  <a:gd name="connsiteY3" fmla="*/ 9980 h 10000"/>
                  <a:gd name="connsiteX4" fmla="*/ 0 w 10741"/>
                  <a:gd name="connsiteY4" fmla="*/ 8916 h 10000"/>
                  <a:gd name="connsiteX5" fmla="*/ 2488 w 10741"/>
                  <a:gd name="connsiteY5" fmla="*/ 6859 h 10000"/>
                  <a:gd name="connsiteX6" fmla="*/ 747 w 10741"/>
                  <a:gd name="connsiteY6" fmla="*/ 4861 h 10000"/>
                  <a:gd name="connsiteX7" fmla="*/ 742 w 10741"/>
                  <a:gd name="connsiteY7" fmla="*/ 3732 h 10000"/>
                  <a:gd name="connsiteX8" fmla="*/ 4569 w 10741"/>
                  <a:gd name="connsiteY8" fmla="*/ 3732 h 10000"/>
                  <a:gd name="connsiteX9" fmla="*/ 4569 w 10741"/>
                  <a:gd name="connsiteY9" fmla="*/ 2147 h 10000"/>
                  <a:gd name="connsiteX10" fmla="*/ 2717 w 10741"/>
                  <a:gd name="connsiteY10" fmla="*/ 2147 h 10000"/>
                  <a:gd name="connsiteX11" fmla="*/ 5613 w 10741"/>
                  <a:gd name="connsiteY11" fmla="*/ 0 h 10000"/>
                  <a:gd name="connsiteX12" fmla="*/ 8566 w 10741"/>
                  <a:gd name="connsiteY12" fmla="*/ 2147 h 10000"/>
                  <a:gd name="connsiteX13" fmla="*/ 6933 w 10741"/>
                  <a:gd name="connsiteY13" fmla="*/ 2147 h 10000"/>
                  <a:gd name="connsiteX14" fmla="*/ 6933 w 10741"/>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89 w 10097"/>
                  <a:gd name="connsiteY0" fmla="*/ 3732 h 10000"/>
                  <a:gd name="connsiteX1" fmla="*/ 10097 w 10097"/>
                  <a:gd name="connsiteY1" fmla="*/ 3732 h 10000"/>
                  <a:gd name="connsiteX2" fmla="*/ 10097 w 10097"/>
                  <a:gd name="connsiteY2" fmla="*/ 10000 h 10000"/>
                  <a:gd name="connsiteX3" fmla="*/ 97 w 10097"/>
                  <a:gd name="connsiteY3" fmla="*/ 9980 h 10000"/>
                  <a:gd name="connsiteX4" fmla="*/ 102 w 10097"/>
                  <a:gd name="connsiteY4" fmla="*/ 8877 h 10000"/>
                  <a:gd name="connsiteX5" fmla="*/ 1844 w 10097"/>
                  <a:gd name="connsiteY5" fmla="*/ 6859 h 10000"/>
                  <a:gd name="connsiteX6" fmla="*/ 103 w 10097"/>
                  <a:gd name="connsiteY6" fmla="*/ 4861 h 10000"/>
                  <a:gd name="connsiteX7" fmla="*/ 98 w 10097"/>
                  <a:gd name="connsiteY7" fmla="*/ 3732 h 10000"/>
                  <a:gd name="connsiteX8" fmla="*/ 3925 w 10097"/>
                  <a:gd name="connsiteY8" fmla="*/ 3732 h 10000"/>
                  <a:gd name="connsiteX9" fmla="*/ 3925 w 10097"/>
                  <a:gd name="connsiteY9" fmla="*/ 2147 h 10000"/>
                  <a:gd name="connsiteX10" fmla="*/ 2073 w 10097"/>
                  <a:gd name="connsiteY10" fmla="*/ 2147 h 10000"/>
                  <a:gd name="connsiteX11" fmla="*/ 4969 w 10097"/>
                  <a:gd name="connsiteY11" fmla="*/ 0 h 10000"/>
                  <a:gd name="connsiteX12" fmla="*/ 7922 w 10097"/>
                  <a:gd name="connsiteY12" fmla="*/ 2147 h 10000"/>
                  <a:gd name="connsiteX13" fmla="*/ 6289 w 10097"/>
                  <a:gd name="connsiteY13" fmla="*/ 2147 h 10000"/>
                  <a:gd name="connsiteX14" fmla="*/ 6289 w 10097"/>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8877 h 10000"/>
                  <a:gd name="connsiteX5" fmla="*/ 1747 w 10000"/>
                  <a:gd name="connsiteY5" fmla="*/ 6859 h 10000"/>
                  <a:gd name="connsiteX6" fmla="*/ 99 w 10000"/>
                  <a:gd name="connsiteY6" fmla="*/ 552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8877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98 w 10000"/>
                  <a:gd name="connsiteY4" fmla="*/ 7878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98 w 10000"/>
                  <a:gd name="connsiteY4" fmla="*/ 7976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36 w 10000"/>
                  <a:gd name="connsiteY4" fmla="*/ 7898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36 w 10000"/>
                  <a:gd name="connsiteY4" fmla="*/ 7839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89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182 w 10000"/>
                  <a:gd name="connsiteY5" fmla="*/ 6781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68 w 10000"/>
                  <a:gd name="connsiteY6" fmla="*/ 5684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1934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1934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68 w 10000"/>
                  <a:gd name="connsiteY5" fmla="*/ 5782 h 10000"/>
                  <a:gd name="connsiteX6" fmla="*/ 1 w 10000"/>
                  <a:gd name="connsiteY6" fmla="*/ 3732 h 10000"/>
                  <a:gd name="connsiteX7" fmla="*/ 3828 w 10000"/>
                  <a:gd name="connsiteY7" fmla="*/ 3732 h 10000"/>
                  <a:gd name="connsiteX8" fmla="*/ 3828 w 10000"/>
                  <a:gd name="connsiteY8" fmla="*/ 2147 h 10000"/>
                  <a:gd name="connsiteX9" fmla="*/ 1976 w 10000"/>
                  <a:gd name="connsiteY9" fmla="*/ 2147 h 10000"/>
                  <a:gd name="connsiteX10" fmla="*/ 4872 w 10000"/>
                  <a:gd name="connsiteY10" fmla="*/ 0 h 10000"/>
                  <a:gd name="connsiteX11" fmla="*/ 7825 w 10000"/>
                  <a:gd name="connsiteY11" fmla="*/ 2147 h 10000"/>
                  <a:gd name="connsiteX12" fmla="*/ 6192 w 10000"/>
                  <a:gd name="connsiteY12" fmla="*/ 2147 h 10000"/>
                  <a:gd name="connsiteX13" fmla="*/ 6192 w 10000"/>
                  <a:gd name="connsiteY13"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37 w 10000"/>
                  <a:gd name="connsiteY5" fmla="*/ 65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90 w 10000"/>
                  <a:gd name="connsiteY5" fmla="*/ 674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90 w 10000"/>
                  <a:gd name="connsiteY5" fmla="*/ 674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820 h 10000"/>
                  <a:gd name="connsiteX5" fmla="*/ 2298 w 10146"/>
                  <a:gd name="connsiteY5" fmla="*/ 6800 h 10000"/>
                  <a:gd name="connsiteX6" fmla="*/ 214 w 10146"/>
                  <a:gd name="connsiteY6" fmla="*/ 5782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820 h 10000"/>
                  <a:gd name="connsiteX5" fmla="*/ 2298 w 10146"/>
                  <a:gd name="connsiteY5" fmla="*/ 6800 h 10000"/>
                  <a:gd name="connsiteX6" fmla="*/ 214 w 10146"/>
                  <a:gd name="connsiteY6" fmla="*/ 5782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15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80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80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28 w 10000"/>
                  <a:gd name="connsiteY5" fmla="*/ 678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27 w 10135"/>
                  <a:gd name="connsiteY0" fmla="*/ 3732 h 10000"/>
                  <a:gd name="connsiteX1" fmla="*/ 10135 w 10135"/>
                  <a:gd name="connsiteY1" fmla="*/ 3732 h 10000"/>
                  <a:gd name="connsiteX2" fmla="*/ 10135 w 10135"/>
                  <a:gd name="connsiteY2" fmla="*/ 10000 h 10000"/>
                  <a:gd name="connsiteX3" fmla="*/ 135 w 10135"/>
                  <a:gd name="connsiteY3" fmla="*/ 9980 h 10000"/>
                  <a:gd name="connsiteX4" fmla="*/ 140 w 10135"/>
                  <a:gd name="connsiteY4" fmla="*/ 7820 h 10000"/>
                  <a:gd name="connsiteX5" fmla="*/ 2140 w 10135"/>
                  <a:gd name="connsiteY5" fmla="*/ 6765 h 10000"/>
                  <a:gd name="connsiteX6" fmla="*/ 203 w 10135"/>
                  <a:gd name="connsiteY6" fmla="*/ 5782 h 10000"/>
                  <a:gd name="connsiteX7" fmla="*/ 136 w 10135"/>
                  <a:gd name="connsiteY7" fmla="*/ 3732 h 10000"/>
                  <a:gd name="connsiteX8" fmla="*/ 3963 w 10135"/>
                  <a:gd name="connsiteY8" fmla="*/ 3732 h 10000"/>
                  <a:gd name="connsiteX9" fmla="*/ 3963 w 10135"/>
                  <a:gd name="connsiteY9" fmla="*/ 2147 h 10000"/>
                  <a:gd name="connsiteX10" fmla="*/ 2111 w 10135"/>
                  <a:gd name="connsiteY10" fmla="*/ 2147 h 10000"/>
                  <a:gd name="connsiteX11" fmla="*/ 5007 w 10135"/>
                  <a:gd name="connsiteY11" fmla="*/ 0 h 10000"/>
                  <a:gd name="connsiteX12" fmla="*/ 7960 w 10135"/>
                  <a:gd name="connsiteY12" fmla="*/ 2147 h 10000"/>
                  <a:gd name="connsiteX13" fmla="*/ 6327 w 10135"/>
                  <a:gd name="connsiteY13" fmla="*/ 2147 h 10000"/>
                  <a:gd name="connsiteX14" fmla="*/ 6327 w 10135"/>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94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330 w 10138"/>
                  <a:gd name="connsiteY0" fmla="*/ 3732 h 10000"/>
                  <a:gd name="connsiteX1" fmla="*/ 10138 w 10138"/>
                  <a:gd name="connsiteY1" fmla="*/ 3732 h 10000"/>
                  <a:gd name="connsiteX2" fmla="*/ 10138 w 10138"/>
                  <a:gd name="connsiteY2" fmla="*/ 10000 h 10000"/>
                  <a:gd name="connsiteX3" fmla="*/ 138 w 10138"/>
                  <a:gd name="connsiteY3" fmla="*/ 9980 h 10000"/>
                  <a:gd name="connsiteX4" fmla="*/ 143 w 10138"/>
                  <a:gd name="connsiteY4" fmla="*/ 7820 h 10000"/>
                  <a:gd name="connsiteX5" fmla="*/ 2189 w 10138"/>
                  <a:gd name="connsiteY5" fmla="*/ 6765 h 10000"/>
                  <a:gd name="connsiteX6" fmla="*/ 206 w 10138"/>
                  <a:gd name="connsiteY6" fmla="*/ 5782 h 10000"/>
                  <a:gd name="connsiteX7" fmla="*/ 139 w 10138"/>
                  <a:gd name="connsiteY7" fmla="*/ 3732 h 10000"/>
                  <a:gd name="connsiteX8" fmla="*/ 3966 w 10138"/>
                  <a:gd name="connsiteY8" fmla="*/ 3732 h 10000"/>
                  <a:gd name="connsiteX9" fmla="*/ 3966 w 10138"/>
                  <a:gd name="connsiteY9" fmla="*/ 2147 h 10000"/>
                  <a:gd name="connsiteX10" fmla="*/ 2114 w 10138"/>
                  <a:gd name="connsiteY10" fmla="*/ 2147 h 10000"/>
                  <a:gd name="connsiteX11" fmla="*/ 5010 w 10138"/>
                  <a:gd name="connsiteY11" fmla="*/ 0 h 10000"/>
                  <a:gd name="connsiteX12" fmla="*/ 7963 w 10138"/>
                  <a:gd name="connsiteY12" fmla="*/ 2147 h 10000"/>
                  <a:gd name="connsiteX13" fmla="*/ 6330 w 10138"/>
                  <a:gd name="connsiteY13" fmla="*/ 2147 h 10000"/>
                  <a:gd name="connsiteX14" fmla="*/ 6330 w 10138"/>
                  <a:gd name="connsiteY14" fmla="*/ 3732 h 10000"/>
                  <a:gd name="connsiteX0" fmla="*/ 6330 w 10138"/>
                  <a:gd name="connsiteY0" fmla="*/ 3732 h 10000"/>
                  <a:gd name="connsiteX1" fmla="*/ 10138 w 10138"/>
                  <a:gd name="connsiteY1" fmla="*/ 3732 h 10000"/>
                  <a:gd name="connsiteX2" fmla="*/ 10138 w 10138"/>
                  <a:gd name="connsiteY2" fmla="*/ 10000 h 10000"/>
                  <a:gd name="connsiteX3" fmla="*/ 138 w 10138"/>
                  <a:gd name="connsiteY3" fmla="*/ 9980 h 10000"/>
                  <a:gd name="connsiteX4" fmla="*/ 143 w 10138"/>
                  <a:gd name="connsiteY4" fmla="*/ 7820 h 10000"/>
                  <a:gd name="connsiteX5" fmla="*/ 2189 w 10138"/>
                  <a:gd name="connsiteY5" fmla="*/ 6765 h 10000"/>
                  <a:gd name="connsiteX6" fmla="*/ 206 w 10138"/>
                  <a:gd name="connsiteY6" fmla="*/ 5782 h 10000"/>
                  <a:gd name="connsiteX7" fmla="*/ 139 w 10138"/>
                  <a:gd name="connsiteY7" fmla="*/ 3732 h 10000"/>
                  <a:gd name="connsiteX8" fmla="*/ 3966 w 10138"/>
                  <a:gd name="connsiteY8" fmla="*/ 3732 h 10000"/>
                  <a:gd name="connsiteX9" fmla="*/ 3966 w 10138"/>
                  <a:gd name="connsiteY9" fmla="*/ 2147 h 10000"/>
                  <a:gd name="connsiteX10" fmla="*/ 2114 w 10138"/>
                  <a:gd name="connsiteY10" fmla="*/ 2147 h 10000"/>
                  <a:gd name="connsiteX11" fmla="*/ 5010 w 10138"/>
                  <a:gd name="connsiteY11" fmla="*/ 0 h 10000"/>
                  <a:gd name="connsiteX12" fmla="*/ 7963 w 10138"/>
                  <a:gd name="connsiteY12" fmla="*/ 2147 h 10000"/>
                  <a:gd name="connsiteX13" fmla="*/ 6330 w 10138"/>
                  <a:gd name="connsiteY13" fmla="*/ 2147 h 10000"/>
                  <a:gd name="connsiteX14" fmla="*/ 6330 w 10138"/>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75 w 10000"/>
                  <a:gd name="connsiteY4" fmla="*/ 7849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75 w 10000"/>
                  <a:gd name="connsiteY4" fmla="*/ 7849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2 w 10000"/>
                  <a:gd name="connsiteY4" fmla="*/ 7790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761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767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826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826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761 h 10000"/>
                  <a:gd name="connsiteX5" fmla="*/ 2244 w 10146"/>
                  <a:gd name="connsiteY5" fmla="*/ 6765 h 10000"/>
                  <a:gd name="connsiteX6" fmla="*/ 144 w 10146"/>
                  <a:gd name="connsiteY6" fmla="*/ 5826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419 w 10227"/>
                  <a:gd name="connsiteY0" fmla="*/ 3732 h 10000"/>
                  <a:gd name="connsiteX1" fmla="*/ 10227 w 10227"/>
                  <a:gd name="connsiteY1" fmla="*/ 3732 h 10000"/>
                  <a:gd name="connsiteX2" fmla="*/ 10227 w 10227"/>
                  <a:gd name="connsiteY2" fmla="*/ 10000 h 10000"/>
                  <a:gd name="connsiteX3" fmla="*/ 227 w 10227"/>
                  <a:gd name="connsiteY3" fmla="*/ 9980 h 10000"/>
                  <a:gd name="connsiteX4" fmla="*/ 232 w 10227"/>
                  <a:gd name="connsiteY4" fmla="*/ 7761 h 10000"/>
                  <a:gd name="connsiteX5" fmla="*/ 3421 w 10227"/>
                  <a:gd name="connsiteY5" fmla="*/ 6794 h 10000"/>
                  <a:gd name="connsiteX6" fmla="*/ 225 w 10227"/>
                  <a:gd name="connsiteY6" fmla="*/ 5826 h 10000"/>
                  <a:gd name="connsiteX7" fmla="*/ 228 w 10227"/>
                  <a:gd name="connsiteY7" fmla="*/ 3732 h 10000"/>
                  <a:gd name="connsiteX8" fmla="*/ 4055 w 10227"/>
                  <a:gd name="connsiteY8" fmla="*/ 3732 h 10000"/>
                  <a:gd name="connsiteX9" fmla="*/ 4055 w 10227"/>
                  <a:gd name="connsiteY9" fmla="*/ 2147 h 10000"/>
                  <a:gd name="connsiteX10" fmla="*/ 2203 w 10227"/>
                  <a:gd name="connsiteY10" fmla="*/ 2147 h 10000"/>
                  <a:gd name="connsiteX11" fmla="*/ 5099 w 10227"/>
                  <a:gd name="connsiteY11" fmla="*/ 0 h 10000"/>
                  <a:gd name="connsiteX12" fmla="*/ 8052 w 10227"/>
                  <a:gd name="connsiteY12" fmla="*/ 2147 h 10000"/>
                  <a:gd name="connsiteX13" fmla="*/ 6419 w 10227"/>
                  <a:gd name="connsiteY13" fmla="*/ 2147 h 10000"/>
                  <a:gd name="connsiteX14" fmla="*/ 6419 w 10227"/>
                  <a:gd name="connsiteY14" fmla="*/ 3732 h 10000"/>
                  <a:gd name="connsiteX0" fmla="*/ 6329 w 10137"/>
                  <a:gd name="connsiteY0" fmla="*/ 3732 h 10000"/>
                  <a:gd name="connsiteX1" fmla="*/ 10137 w 10137"/>
                  <a:gd name="connsiteY1" fmla="*/ 3732 h 10000"/>
                  <a:gd name="connsiteX2" fmla="*/ 10137 w 10137"/>
                  <a:gd name="connsiteY2" fmla="*/ 10000 h 10000"/>
                  <a:gd name="connsiteX3" fmla="*/ 137 w 10137"/>
                  <a:gd name="connsiteY3" fmla="*/ 9980 h 10000"/>
                  <a:gd name="connsiteX4" fmla="*/ 142 w 10137"/>
                  <a:gd name="connsiteY4" fmla="*/ 7761 h 10000"/>
                  <a:gd name="connsiteX5" fmla="*/ 2095 w 10137"/>
                  <a:gd name="connsiteY5" fmla="*/ 6779 h 10000"/>
                  <a:gd name="connsiteX6" fmla="*/ 135 w 10137"/>
                  <a:gd name="connsiteY6" fmla="*/ 5826 h 10000"/>
                  <a:gd name="connsiteX7" fmla="*/ 138 w 10137"/>
                  <a:gd name="connsiteY7" fmla="*/ 3732 h 10000"/>
                  <a:gd name="connsiteX8" fmla="*/ 3965 w 10137"/>
                  <a:gd name="connsiteY8" fmla="*/ 3732 h 10000"/>
                  <a:gd name="connsiteX9" fmla="*/ 3965 w 10137"/>
                  <a:gd name="connsiteY9" fmla="*/ 2147 h 10000"/>
                  <a:gd name="connsiteX10" fmla="*/ 2113 w 10137"/>
                  <a:gd name="connsiteY10" fmla="*/ 2147 h 10000"/>
                  <a:gd name="connsiteX11" fmla="*/ 5009 w 10137"/>
                  <a:gd name="connsiteY11" fmla="*/ 0 h 10000"/>
                  <a:gd name="connsiteX12" fmla="*/ 7962 w 10137"/>
                  <a:gd name="connsiteY12" fmla="*/ 2147 h 10000"/>
                  <a:gd name="connsiteX13" fmla="*/ 6329 w 10137"/>
                  <a:gd name="connsiteY13" fmla="*/ 2147 h 10000"/>
                  <a:gd name="connsiteX14" fmla="*/ 6329 w 10137"/>
                  <a:gd name="connsiteY14" fmla="*/ 3732 h 10000"/>
                  <a:gd name="connsiteX0" fmla="*/ 6324 w 10132"/>
                  <a:gd name="connsiteY0" fmla="*/ 3732 h 10000"/>
                  <a:gd name="connsiteX1" fmla="*/ 10132 w 10132"/>
                  <a:gd name="connsiteY1" fmla="*/ 3732 h 10000"/>
                  <a:gd name="connsiteX2" fmla="*/ 10132 w 10132"/>
                  <a:gd name="connsiteY2" fmla="*/ 10000 h 10000"/>
                  <a:gd name="connsiteX3" fmla="*/ 132 w 10132"/>
                  <a:gd name="connsiteY3" fmla="*/ 9980 h 10000"/>
                  <a:gd name="connsiteX4" fmla="*/ 137 w 10132"/>
                  <a:gd name="connsiteY4" fmla="*/ 7761 h 10000"/>
                  <a:gd name="connsiteX5" fmla="*/ 2090 w 10132"/>
                  <a:gd name="connsiteY5" fmla="*/ 6779 h 10000"/>
                  <a:gd name="connsiteX6" fmla="*/ 130 w 10132"/>
                  <a:gd name="connsiteY6" fmla="*/ 5826 h 10000"/>
                  <a:gd name="connsiteX7" fmla="*/ 133 w 10132"/>
                  <a:gd name="connsiteY7" fmla="*/ 3732 h 10000"/>
                  <a:gd name="connsiteX8" fmla="*/ 3960 w 10132"/>
                  <a:gd name="connsiteY8" fmla="*/ 3732 h 10000"/>
                  <a:gd name="connsiteX9" fmla="*/ 3960 w 10132"/>
                  <a:gd name="connsiteY9" fmla="*/ 2147 h 10000"/>
                  <a:gd name="connsiteX10" fmla="*/ 2108 w 10132"/>
                  <a:gd name="connsiteY10" fmla="*/ 2147 h 10000"/>
                  <a:gd name="connsiteX11" fmla="*/ 5004 w 10132"/>
                  <a:gd name="connsiteY11" fmla="*/ 0 h 10000"/>
                  <a:gd name="connsiteX12" fmla="*/ 7957 w 10132"/>
                  <a:gd name="connsiteY12" fmla="*/ 2147 h 10000"/>
                  <a:gd name="connsiteX13" fmla="*/ 6324 w 10132"/>
                  <a:gd name="connsiteY13" fmla="*/ 2147 h 10000"/>
                  <a:gd name="connsiteX14" fmla="*/ 6324 w 10132"/>
                  <a:gd name="connsiteY14"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8 w 10003"/>
                  <a:gd name="connsiteY4" fmla="*/ 7761 h 10000"/>
                  <a:gd name="connsiteX5" fmla="*/ 1961 w 10003"/>
                  <a:gd name="connsiteY5" fmla="*/ 6779 h 10000"/>
                  <a:gd name="connsiteX6" fmla="*/ 1 w 10003"/>
                  <a:gd name="connsiteY6" fmla="*/ 5826 h 10000"/>
                  <a:gd name="connsiteX7" fmla="*/ 4 w 10003"/>
                  <a:gd name="connsiteY7" fmla="*/ 3732 h 10000"/>
                  <a:gd name="connsiteX8" fmla="*/ 3831 w 10003"/>
                  <a:gd name="connsiteY8" fmla="*/ 3732 h 10000"/>
                  <a:gd name="connsiteX9" fmla="*/ 3831 w 10003"/>
                  <a:gd name="connsiteY9" fmla="*/ 2147 h 10000"/>
                  <a:gd name="connsiteX10" fmla="*/ 1979 w 10003"/>
                  <a:gd name="connsiteY10" fmla="*/ 2147 h 10000"/>
                  <a:gd name="connsiteX11" fmla="*/ 4875 w 10003"/>
                  <a:gd name="connsiteY11" fmla="*/ 0 h 10000"/>
                  <a:gd name="connsiteX12" fmla="*/ 7828 w 10003"/>
                  <a:gd name="connsiteY12" fmla="*/ 2147 h 10000"/>
                  <a:gd name="connsiteX13" fmla="*/ 6195 w 10003"/>
                  <a:gd name="connsiteY13" fmla="*/ 2147 h 10000"/>
                  <a:gd name="connsiteX14" fmla="*/ 6195 w 10003"/>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761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34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05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05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21 w 10000"/>
                  <a:gd name="connsiteY6" fmla="*/ 5738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21 w 10000"/>
                  <a:gd name="connsiteY6" fmla="*/ 5738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6192" y="3732"/>
                    </a:moveTo>
                    <a:lnTo>
                      <a:pt x="10000" y="3732"/>
                    </a:lnTo>
                    <a:lnTo>
                      <a:pt x="10000" y="10000"/>
                    </a:lnTo>
                    <a:lnTo>
                      <a:pt x="0" y="9980"/>
                    </a:lnTo>
                    <a:cubicBezTo>
                      <a:pt x="45" y="9995"/>
                      <a:pt x="29" y="7824"/>
                      <a:pt x="28" y="7835"/>
                    </a:cubicBezTo>
                    <a:cubicBezTo>
                      <a:pt x="27" y="7846"/>
                      <a:pt x="1959" y="6761"/>
                      <a:pt x="1958" y="6779"/>
                    </a:cubicBezTo>
                    <a:cubicBezTo>
                      <a:pt x="1957" y="6797"/>
                      <a:pt x="20" y="5732"/>
                      <a:pt x="21" y="5738"/>
                    </a:cubicBezTo>
                    <a:cubicBezTo>
                      <a:pt x="22" y="5744"/>
                      <a:pt x="48" y="3744"/>
                      <a:pt x="1" y="3732"/>
                    </a:cubicBezTo>
                    <a:lnTo>
                      <a:pt x="3828" y="3732"/>
                    </a:lnTo>
                    <a:lnTo>
                      <a:pt x="3828" y="2147"/>
                    </a:lnTo>
                    <a:lnTo>
                      <a:pt x="1976" y="2147"/>
                    </a:lnTo>
                    <a:lnTo>
                      <a:pt x="4872" y="0"/>
                    </a:lnTo>
                    <a:lnTo>
                      <a:pt x="7825" y="2147"/>
                    </a:lnTo>
                    <a:lnTo>
                      <a:pt x="6192" y="2147"/>
                    </a:lnTo>
                    <a:lnTo>
                      <a:pt x="6192"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solidFill>
                    <a:schemeClr val="bg2"/>
                  </a:solidFill>
                </a:endParaRPr>
              </a:p>
            </p:txBody>
          </p:sp>
        </p:grpSp>
        <p:sp>
          <p:nvSpPr>
            <p:cNvPr id="71" name="TextBox 70"/>
            <p:cNvSpPr txBox="1"/>
            <p:nvPr/>
          </p:nvSpPr>
          <p:spPr>
            <a:xfrm>
              <a:off x="8393545" y="2424544"/>
              <a:ext cx="751951" cy="276999"/>
            </a:xfrm>
            <a:prstGeom prst="rect">
              <a:avLst/>
            </a:prstGeom>
            <a:solidFill>
              <a:schemeClr val="bg1">
                <a:alpha val="38000"/>
              </a:schemeClr>
            </a:solidFill>
          </p:spPr>
          <p:txBody>
            <a:bodyPr wrap="square" rtlCol="0">
              <a:spAutoFit/>
            </a:bodyPr>
            <a:lstStyle/>
            <a:p>
              <a:pPr algn="ctr">
                <a:defRPr/>
              </a:pPr>
              <a:r>
                <a:rPr lang="en-US" b="1" kern="0" dirty="0" smtClean="0">
                  <a:solidFill>
                    <a:srgbClr val="FF1414"/>
                  </a:solidFill>
                  <a:ea typeface="Tahoma" pitchFamily="34" charset="0"/>
                  <a:cs typeface="Tahoma" pitchFamily="34" charset="0"/>
                </a:rPr>
                <a:t>APP</a:t>
              </a:r>
            </a:p>
          </p:txBody>
        </p:sp>
      </p:grpSp>
      <p:sp>
        <p:nvSpPr>
          <p:cNvPr id="13" name="Title 12"/>
          <p:cNvSpPr>
            <a:spLocks noGrp="1"/>
          </p:cNvSpPr>
          <p:nvPr>
            <p:ph type="title"/>
          </p:nvPr>
        </p:nvSpPr>
        <p:spPr/>
        <p:txBody>
          <a:bodyPr/>
          <a:lstStyle/>
          <a:p>
            <a:r>
              <a:rPr lang="en-US" dirty="0" smtClean="0"/>
              <a:t>Oracle Mobile Platform Strategy</a:t>
            </a:r>
            <a:endParaRPr lang="en-US" dirty="0"/>
          </a:p>
        </p:txBody>
      </p:sp>
    </p:spTree>
    <p:extLst>
      <p:ext uri="{BB962C8B-B14F-4D97-AF65-F5344CB8AC3E}">
        <p14:creationId xmlns:p14="http://schemas.microsoft.com/office/powerpoint/2010/main" val="40923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72540"/>
            <a:ext cx="10969924" cy="541860"/>
          </a:xfrm>
        </p:spPr>
        <p:txBody>
          <a:bodyPr/>
          <a:lstStyle/>
          <a:p>
            <a:r>
              <a:rPr lang="en-US" dirty="0" smtClean="0"/>
              <a:t>Oracle Mobile Platform Strategy</a:t>
            </a:r>
            <a:endParaRPr lang="en-US" dirty="0"/>
          </a:p>
        </p:txBody>
      </p:sp>
      <p:pic>
        <p:nvPicPr>
          <p:cNvPr id="4" name="Picture 3" descr="Oracle_MAF-App-ipa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502" y="2285026"/>
            <a:ext cx="3326039" cy="2375460"/>
          </a:xfrm>
          <a:prstGeom prst="rect">
            <a:avLst/>
          </a:prstGeom>
        </p:spPr>
      </p:pic>
      <p:pic>
        <p:nvPicPr>
          <p:cNvPr id="5" name="Picture 4" descr="Screen Shot 2014-06-25 at 3.02.18 P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82831" y="3060287"/>
            <a:ext cx="1270415" cy="2286000"/>
          </a:xfrm>
          <a:prstGeom prst="rect">
            <a:avLst/>
          </a:prstGeom>
        </p:spPr>
      </p:pic>
      <p:sp>
        <p:nvSpPr>
          <p:cNvPr id="24" name="Rectangle 23"/>
          <p:cNvSpPr/>
          <p:nvPr/>
        </p:nvSpPr>
        <p:spPr>
          <a:xfrm>
            <a:off x="-52360" y="5430290"/>
            <a:ext cx="3832383" cy="699576"/>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Application Framework</a:t>
            </a:r>
          </a:p>
        </p:txBody>
      </p:sp>
      <p:sp>
        <p:nvSpPr>
          <p:cNvPr id="29" name="Rectangle 28"/>
          <p:cNvSpPr/>
          <p:nvPr/>
        </p:nvSpPr>
        <p:spPr>
          <a:xfrm>
            <a:off x="8356442" y="5521845"/>
            <a:ext cx="3832383" cy="381000"/>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Security</a:t>
            </a:r>
          </a:p>
        </p:txBody>
      </p:sp>
      <p:pic>
        <p:nvPicPr>
          <p:cNvPr id="31"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l="14320" t="9813" r="28832" b="5280"/>
          <a:stretch>
            <a:fillRect/>
          </a:stretch>
        </p:blipFill>
        <p:spPr bwMode="auto">
          <a:xfrm>
            <a:off x="5078748" y="2336797"/>
            <a:ext cx="2759657" cy="2502975"/>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32" name="Rectangle 31"/>
          <p:cNvSpPr/>
          <p:nvPr/>
        </p:nvSpPr>
        <p:spPr>
          <a:xfrm>
            <a:off x="4164348" y="5519519"/>
            <a:ext cx="3681847" cy="622713"/>
          </a:xfrm>
          <a:prstGeom prst="rect">
            <a:avLst/>
          </a:prstGeom>
        </p:spPr>
        <p:txBody>
          <a:bodyPr vert="horz" lIns="0" tIns="0" rIns="0" bIns="0" rtlCol="0" anchor="t" anchorCtr="0">
            <a:noAutofit/>
          </a:bodyPr>
          <a:lstStyle/>
          <a:p>
            <a:pPr algn="ctr">
              <a:lnSpc>
                <a:spcPct val="80000"/>
              </a:lnSpc>
              <a:spcBef>
                <a:spcPct val="0"/>
              </a:spcBef>
            </a:pPr>
            <a:r>
              <a:rPr lang="en-US" sz="2800" dirty="0">
                <a:latin typeface="+mj-lt"/>
                <a:ea typeface="+mj-ea"/>
                <a:cs typeface="+mj-cs"/>
              </a:rPr>
              <a:t>Mobile Cloud Service</a:t>
            </a:r>
          </a:p>
        </p:txBody>
      </p:sp>
      <p:pic>
        <p:nvPicPr>
          <p:cNvPr id="52" name="Picture 51" descr="Screen Shot 2014-09-02 at 9.33.44 PM.png"/>
          <p:cNvPicPr>
            <a:picLocks noChangeAspect="1"/>
          </p:cNvPicPr>
          <p:nvPr/>
        </p:nvPicPr>
        <p:blipFill>
          <a:blip r:embed="rId6" cstate="email">
            <a:extLst>
              <a:ext uri="{28A0092B-C50C-407E-A947-70E740481C1C}">
                <a14:useLocalDpi xmlns:a14="http://schemas.microsoft.com/office/drawing/2010/main"/>
              </a:ext>
            </a:extLst>
          </a:blip>
          <a:srcRect t="13724" r="25427" b="9159"/>
          <a:stretch>
            <a:fillRect/>
          </a:stretch>
        </p:blipFill>
        <p:spPr>
          <a:xfrm>
            <a:off x="4011948" y="3009484"/>
            <a:ext cx="2023836" cy="1890132"/>
          </a:xfrm>
          <a:prstGeom prst="rect">
            <a:avLst/>
          </a:prstGeom>
          <a:ln>
            <a:solidFill>
              <a:schemeClr val="accent1"/>
            </a:solidFill>
          </a:ln>
        </p:spPr>
      </p:pic>
      <p:sp>
        <p:nvSpPr>
          <p:cNvPr id="38" name="Text Placeholder 3"/>
          <p:cNvSpPr txBox="1">
            <a:spLocks/>
          </p:cNvSpPr>
          <p:nvPr/>
        </p:nvSpPr>
        <p:spPr>
          <a:xfrm>
            <a:off x="421748" y="829733"/>
            <a:ext cx="10969943" cy="406400"/>
          </a:xfrm>
          <a:prstGeom prst="rect">
            <a:avLst/>
          </a:prstGeom>
        </p:spPr>
        <p:txBody>
          <a:bodyPr vert="horz" lIns="0" tIns="0" rIns="0" bIns="0" rtlCol="0" anchor="t" anchorCtr="0">
            <a:noAutofit/>
          </a:bodyPr>
          <a:lstStyle/>
          <a:p>
            <a:pPr marL="1588" marR="0" lvl="0" fontAlgn="auto">
              <a:lnSpc>
                <a:spcPct val="90000"/>
              </a:lnSpc>
              <a:spcAft>
                <a:spcPts val="0"/>
              </a:spcAft>
              <a:buClr>
                <a:schemeClr val="tx1">
                  <a:lumMod val="60000"/>
                  <a:lumOff val="40000"/>
                </a:schemeClr>
              </a:buClr>
              <a:buSzTx/>
              <a:tabLst/>
              <a:defRPr/>
            </a:pPr>
            <a:r>
              <a:rPr lang="en-US" sz="2400" b="1" dirty="0" smtClean="0"/>
              <a:t>Develop, Integrate, Secure, Deploy &amp; Manage</a:t>
            </a:r>
            <a:endParaRPr lang="en-US" sz="2400" b="1" dirty="0"/>
          </a:p>
        </p:txBody>
      </p:sp>
      <p:pic>
        <p:nvPicPr>
          <p:cNvPr id="18" name="Picture 17" descr="Screen Shot 2014-05-21 at 7.32.42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32855" y="2185069"/>
            <a:ext cx="3120865" cy="2437730"/>
          </a:xfrm>
          <a:prstGeom prst="rect">
            <a:avLst/>
          </a:prstGeom>
          <a:ln>
            <a:solidFill>
              <a:schemeClr val="accent1"/>
            </a:solidFill>
          </a:ln>
        </p:spPr>
      </p:pic>
      <p:sp>
        <p:nvSpPr>
          <p:cNvPr id="20" name="Rectangle 19"/>
          <p:cNvSpPr/>
          <p:nvPr/>
        </p:nvSpPr>
        <p:spPr>
          <a:xfrm>
            <a:off x="4722439" y="1417089"/>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smtClean="0">
                <a:solidFill>
                  <a:srgbClr val="FF0000"/>
                </a:solidFill>
              </a:rPr>
              <a:t>Integrate, Monitor &amp; Analyze</a:t>
            </a:r>
            <a:endParaRPr lang="en-US" sz="2400" b="1" dirty="0">
              <a:solidFill>
                <a:srgbClr val="FF0000"/>
              </a:solidFill>
            </a:endParaRPr>
          </a:p>
        </p:txBody>
      </p:sp>
      <p:sp>
        <p:nvSpPr>
          <p:cNvPr id="21" name="Rectangle 20"/>
          <p:cNvSpPr/>
          <p:nvPr/>
        </p:nvSpPr>
        <p:spPr>
          <a:xfrm>
            <a:off x="438691" y="1417092"/>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Develop</a:t>
            </a:r>
          </a:p>
        </p:txBody>
      </p:sp>
      <p:sp>
        <p:nvSpPr>
          <p:cNvPr id="22" name="Rectangle 21"/>
          <p:cNvSpPr/>
          <p:nvPr/>
        </p:nvSpPr>
        <p:spPr>
          <a:xfrm>
            <a:off x="8836898" y="1366291"/>
            <a:ext cx="2795305" cy="428642"/>
          </a:xfrm>
          <a:prstGeom prst="rect">
            <a:avLst/>
          </a:prstGeom>
        </p:spPr>
        <p:txBody>
          <a:bodyPr vert="horz" lIns="0" tIns="0" rIns="0" bIns="0" rtlCol="0" anchor="t" anchorCtr="0">
            <a:noAutofit/>
          </a:bodyPr>
          <a:lstStyle/>
          <a:p>
            <a:pPr algn="ctr">
              <a:lnSpc>
                <a:spcPct val="80000"/>
              </a:lnSpc>
              <a:spcBef>
                <a:spcPct val="0"/>
              </a:spcBef>
            </a:pPr>
            <a:r>
              <a:rPr lang="en-US" sz="2400" b="1" dirty="0">
                <a:solidFill>
                  <a:srgbClr val="FF0000"/>
                </a:solidFill>
              </a:rPr>
              <a:t>Secure, Deploy &amp; Manage</a:t>
            </a:r>
          </a:p>
        </p:txBody>
      </p:sp>
      <p:grpSp>
        <p:nvGrpSpPr>
          <p:cNvPr id="26" name="Group 25"/>
          <p:cNvGrpSpPr/>
          <p:nvPr/>
        </p:nvGrpSpPr>
        <p:grpSpPr>
          <a:xfrm>
            <a:off x="8403445" y="4061636"/>
            <a:ext cx="1891127" cy="1103032"/>
            <a:chOff x="208424" y="1978835"/>
            <a:chExt cx="3511551" cy="2457451"/>
          </a:xfrm>
        </p:grpSpPr>
        <p:pic>
          <p:nvPicPr>
            <p:cNvPr id="27"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08424" y="1978835"/>
              <a:ext cx="3511551" cy="2457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28" name="Straight Connector 27"/>
            <p:cNvCxnSpPr/>
            <p:nvPr/>
          </p:nvCxnSpPr>
          <p:spPr bwMode="auto">
            <a:xfrm>
              <a:off x="558880" y="3770203"/>
              <a:ext cx="2783342" cy="15831"/>
            </a:xfrm>
            <a:prstGeom prst="line">
              <a:avLst/>
            </a:prstGeom>
            <a:noFill/>
            <a:ln w="19050" cap="flat" cmpd="sng" algn="ctr">
              <a:solidFill>
                <a:srgbClr val="FFFF00"/>
              </a:solidFill>
              <a:prstDash val="solid"/>
              <a:round/>
              <a:headEnd type="none" w="med" len="med"/>
              <a:tailEnd type="none" w="med" len="med"/>
            </a:ln>
            <a:effectLst/>
          </p:spPr>
        </p:cxnSp>
        <p:cxnSp>
          <p:nvCxnSpPr>
            <p:cNvPr id="30" name="Straight Connector 29"/>
            <p:cNvCxnSpPr/>
            <p:nvPr/>
          </p:nvCxnSpPr>
          <p:spPr bwMode="auto">
            <a:xfrm>
              <a:off x="548610" y="3422982"/>
              <a:ext cx="2422729" cy="15831"/>
            </a:xfrm>
            <a:prstGeom prst="line">
              <a:avLst/>
            </a:prstGeom>
            <a:noFill/>
            <a:ln w="19050" cap="flat" cmpd="sng" algn="ctr">
              <a:solidFill>
                <a:srgbClr val="FFFF00"/>
              </a:solidFill>
              <a:prstDash val="solid"/>
              <a:round/>
              <a:headEnd type="none" w="med" len="med"/>
              <a:tailEnd type="none" w="med" len="med"/>
            </a:ln>
            <a:effectLst/>
          </p:spPr>
        </p:cxnSp>
        <p:cxnSp>
          <p:nvCxnSpPr>
            <p:cNvPr id="33" name="Straight Connector 32"/>
            <p:cNvCxnSpPr/>
            <p:nvPr/>
          </p:nvCxnSpPr>
          <p:spPr bwMode="auto">
            <a:xfrm flipH="1">
              <a:off x="548610" y="3418116"/>
              <a:ext cx="10271" cy="358189"/>
            </a:xfrm>
            <a:prstGeom prst="line">
              <a:avLst/>
            </a:prstGeom>
            <a:noFill/>
            <a:ln w="19050" cap="flat" cmpd="sng" algn="ctr">
              <a:solidFill>
                <a:srgbClr val="FFFF00"/>
              </a:solidFill>
              <a:prstDash val="solid"/>
              <a:round/>
              <a:headEnd type="none" w="med" len="med"/>
              <a:tailEnd type="none" w="med" len="med"/>
            </a:ln>
            <a:effectLst/>
          </p:spPr>
        </p:cxnSp>
        <p:cxnSp>
          <p:nvCxnSpPr>
            <p:cNvPr id="34" name="Straight Connector 33"/>
            <p:cNvCxnSpPr/>
            <p:nvPr/>
          </p:nvCxnSpPr>
          <p:spPr bwMode="auto">
            <a:xfrm>
              <a:off x="3342222" y="3027237"/>
              <a:ext cx="1622" cy="769259"/>
            </a:xfrm>
            <a:prstGeom prst="line">
              <a:avLst/>
            </a:prstGeom>
            <a:noFill/>
            <a:ln w="19050" cap="flat" cmpd="sng" algn="ctr">
              <a:solidFill>
                <a:srgbClr val="FFFF00"/>
              </a:solidFill>
              <a:prstDash val="solid"/>
              <a:round/>
              <a:headEnd type="none" w="med" len="med"/>
              <a:tailEnd type="none" w="med" len="med"/>
            </a:ln>
            <a:effectLst/>
          </p:spPr>
        </p:cxnSp>
        <p:cxnSp>
          <p:nvCxnSpPr>
            <p:cNvPr id="35" name="Straight Connector 34"/>
            <p:cNvCxnSpPr/>
            <p:nvPr/>
          </p:nvCxnSpPr>
          <p:spPr bwMode="auto">
            <a:xfrm>
              <a:off x="2971340" y="3036180"/>
              <a:ext cx="372504" cy="0"/>
            </a:xfrm>
            <a:prstGeom prst="line">
              <a:avLst/>
            </a:prstGeom>
            <a:noFill/>
            <a:ln w="19050" cap="flat" cmpd="sng" algn="ctr">
              <a:solidFill>
                <a:srgbClr val="FFFF00"/>
              </a:solidFill>
              <a:prstDash val="solid"/>
              <a:round/>
              <a:headEnd type="none" w="med" len="med"/>
              <a:tailEnd type="none" w="med" len="med"/>
            </a:ln>
            <a:effectLst/>
          </p:spPr>
        </p:cxnSp>
        <p:cxnSp>
          <p:nvCxnSpPr>
            <p:cNvPr id="36" name="Straight Connector 35"/>
            <p:cNvCxnSpPr/>
            <p:nvPr/>
          </p:nvCxnSpPr>
          <p:spPr bwMode="auto">
            <a:xfrm flipH="1" flipV="1">
              <a:off x="2971339" y="3036182"/>
              <a:ext cx="1" cy="402631"/>
            </a:xfrm>
            <a:prstGeom prst="line">
              <a:avLst/>
            </a:prstGeom>
            <a:noFill/>
            <a:ln w="19050" cap="flat" cmpd="sng" algn="ctr">
              <a:solidFill>
                <a:srgbClr val="FFFF00"/>
              </a:solidFill>
              <a:prstDash val="solid"/>
              <a:round/>
              <a:headEnd type="none" w="med" len="med"/>
              <a:tailEnd type="none" w="med" len="med"/>
            </a:ln>
            <a:effectLst/>
          </p:spPr>
        </p:cxnSp>
      </p:grpSp>
      <p:cxnSp>
        <p:nvCxnSpPr>
          <p:cNvPr id="37" name="Straight Connector 36"/>
          <p:cNvCxnSpPr/>
          <p:nvPr/>
        </p:nvCxnSpPr>
        <p:spPr>
          <a:xfrm>
            <a:off x="3740962" y="1625492"/>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126325" y="1405359"/>
            <a:ext cx="0" cy="4404249"/>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72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dirty="0" smtClean="0">
                <a:solidFill>
                  <a:srgbClr val="FF0000"/>
                </a:solidFill>
              </a:rPr>
              <a:t>Oracle </a:t>
            </a:r>
            <a:r>
              <a:rPr lang="en-US" sz="6000" dirty="0" smtClean="0">
                <a:solidFill>
                  <a:srgbClr val="5F5F5F"/>
                </a:solidFill>
              </a:rPr>
              <a:t>Mobile </a:t>
            </a:r>
            <a:r>
              <a:rPr lang="en-US" dirty="0">
                <a:solidFill>
                  <a:srgbClr val="5F5F5F"/>
                </a:solidFill>
              </a:rPr>
              <a:t/>
            </a:r>
            <a:br>
              <a:rPr lang="en-US" dirty="0">
                <a:solidFill>
                  <a:srgbClr val="5F5F5F"/>
                </a:solidFill>
              </a:rPr>
            </a:br>
            <a:r>
              <a:rPr lang="en-US" sz="4800" dirty="0" smtClean="0">
                <a:solidFill>
                  <a:srgbClr val="5F5F5F"/>
                </a:solidFill>
              </a:rPr>
              <a:t>Platform</a:t>
            </a:r>
            <a:endParaRPr lang="en-US" sz="4400" dirty="0"/>
          </a:p>
        </p:txBody>
      </p:sp>
      <p:sp>
        <p:nvSpPr>
          <p:cNvPr id="3" name="Footer Placeholder 2"/>
          <p:cNvSpPr>
            <a:spLocks noGrp="1"/>
          </p:cNvSpPr>
          <p:nvPr>
            <p:ph type="ftr" sz="quarter" idx="4294967295"/>
          </p:nvPr>
        </p:nvSpPr>
        <p:spPr>
          <a:xfrm>
            <a:off x="9445625" y="6556375"/>
            <a:ext cx="2743200" cy="182563"/>
          </a:xfrm>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14</a:t>
            </a:fld>
            <a:endParaRPr lang="en-US" dirty="0"/>
          </a:p>
        </p:txBody>
      </p:sp>
      <p:pic>
        <p:nvPicPr>
          <p:cNvPr id="5" name="Picture 4"/>
          <p:cNvPicPr>
            <a:picLocks noChangeAspect="1"/>
          </p:cNvPicPr>
          <p:nvPr/>
        </p:nvPicPr>
        <p:blipFill>
          <a:blip r:embed="rId2" cstate="print">
            <a:alphaModFix amt="30000"/>
            <a:extLst>
              <a:ext uri="{28A0092B-C50C-407E-A947-70E740481C1C}">
                <a14:useLocalDpi xmlns:a14="http://schemas.microsoft.com/office/drawing/2010/main" val="0"/>
              </a:ext>
            </a:extLst>
          </a:blip>
          <a:stretch>
            <a:fillRect/>
          </a:stretch>
        </p:blipFill>
        <p:spPr>
          <a:xfrm>
            <a:off x="7150446" y="2074334"/>
            <a:ext cx="5535406" cy="3911600"/>
          </a:xfrm>
          <a:prstGeom prst="rect">
            <a:avLst/>
          </a:prstGeom>
        </p:spPr>
      </p:pic>
    </p:spTree>
    <p:extLst>
      <p:ext uri="{BB962C8B-B14F-4D97-AF65-F5344CB8AC3E}">
        <p14:creationId xmlns:p14="http://schemas.microsoft.com/office/powerpoint/2010/main" val="397765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Oracle Mobile Cloud Service</a:t>
            </a:r>
            <a:br>
              <a:rPr lang="en-US" sz="6000" dirty="0" smtClean="0"/>
            </a:b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0" y="5486399"/>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0" y="53495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4" cstate="print">
            <a:alphaModFix amt="30000"/>
            <a:extLst>
              <a:ext uri="{28A0092B-C50C-407E-A947-70E740481C1C}">
                <a14:useLocalDpi xmlns:a14="http://schemas.microsoft.com/office/drawing/2010/main"/>
              </a:ext>
            </a:extLst>
          </a:blip>
          <a:stretch>
            <a:fillRect/>
          </a:stretch>
        </p:blipFill>
        <p:spPr>
          <a:xfrm>
            <a:off x="6782146" y="2061634"/>
            <a:ext cx="5535406" cy="3911600"/>
          </a:xfrm>
          <a:prstGeom prst="rect">
            <a:avLst/>
          </a:prstGeom>
        </p:spPr>
      </p:pic>
      <p:sp>
        <p:nvSpPr>
          <p:cNvPr id="9" name="Slide Number Placeholder 3"/>
          <p:cNvSpPr txBox="1">
            <a:spLocks/>
          </p:cNvSpPr>
          <p:nvPr/>
        </p:nvSpPr>
        <p:spPr>
          <a:xfrm>
            <a:off x="11276011"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1" name="Footer Placeholder 1"/>
          <p:cNvSpPr txBox="1">
            <a:spLocks/>
          </p:cNvSpPr>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18254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16</a:t>
            </a:fld>
            <a:endParaRPr lang="en-US" dirty="0"/>
          </a:p>
        </p:txBody>
      </p:sp>
      <p:sp>
        <p:nvSpPr>
          <p:cNvPr id="5" name="Title 4"/>
          <p:cNvSpPr>
            <a:spLocks noGrp="1"/>
          </p:cNvSpPr>
          <p:nvPr>
            <p:ph type="title"/>
          </p:nvPr>
        </p:nvSpPr>
        <p:spPr>
          <a:xfrm>
            <a:off x="519780" y="298116"/>
            <a:ext cx="11125200" cy="616284"/>
          </a:xfrm>
        </p:spPr>
        <p:txBody>
          <a:bodyPr/>
          <a:lstStyle/>
          <a:p>
            <a:r>
              <a:rPr lang="en-US" dirty="0" smtClean="0"/>
              <a:t>Lets start with a Mobile App. A simple HR Mobile App</a:t>
            </a:r>
            <a:endParaRPr lang="en-US" dirty="0"/>
          </a:p>
        </p:txBody>
      </p:sp>
      <p:pic>
        <p:nvPicPr>
          <p:cNvPr id="8" name="e13d2e2a-8b13-42bb-830a-be394222be36" descr="91996589-95B0-4597-9162-45B61DB7F8AF@us"/>
          <p:cNvPicPr>
            <a:picLocks noChangeArrowheads="1"/>
          </p:cNvPicPr>
          <p:nvPr/>
        </p:nvPicPr>
        <p:blipFill>
          <a:blip r:embed="rId3" cstate="print"/>
          <a:stretch>
            <a:fillRect/>
          </a:stretch>
        </p:blipFill>
        <p:spPr bwMode="auto">
          <a:xfrm>
            <a:off x="2811544" y="1311442"/>
            <a:ext cx="6545179" cy="4860757"/>
          </a:xfrm>
          <a:prstGeom prst="rect">
            <a:avLst/>
          </a:prstGeom>
          <a:noFill/>
          <a:ln w="9525">
            <a:noFill/>
            <a:miter lim="800000"/>
            <a:headEnd/>
            <a:tailEnd/>
          </a:ln>
        </p:spPr>
      </p:pic>
    </p:spTree>
    <p:extLst>
      <p:ext uri="{BB962C8B-B14F-4D97-AF65-F5344CB8AC3E}">
        <p14:creationId xmlns:p14="http://schemas.microsoft.com/office/powerpoint/2010/main" val="263876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17</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Let’s decompose this app</a:t>
            </a:r>
            <a:endParaRPr lang="en-US" dirty="0"/>
          </a:p>
        </p:txBody>
      </p:sp>
      <p:pic>
        <p:nvPicPr>
          <p:cNvPr id="15" name="Picture 2"/>
          <p:cNvPicPr>
            <a:picLocks noChangeArrowheads="1"/>
          </p:cNvPicPr>
          <p:nvPr/>
        </p:nvPicPr>
        <p:blipFill>
          <a:blip r:embed="rId3" cstate="print"/>
          <a:stretch>
            <a:fillRect/>
          </a:stretch>
        </p:blipFill>
        <p:spPr bwMode="auto">
          <a:xfrm>
            <a:off x="2825658" y="1263317"/>
            <a:ext cx="6691321" cy="4829474"/>
          </a:xfrm>
          <a:prstGeom prst="rect">
            <a:avLst/>
          </a:prstGeom>
          <a:noFill/>
          <a:ln w="9525">
            <a:noFill/>
            <a:miter lim="800000"/>
            <a:headEnd/>
            <a:tailEnd/>
          </a:ln>
          <a:effectLst/>
        </p:spPr>
      </p:pic>
    </p:spTree>
    <p:extLst>
      <p:ext uri="{BB962C8B-B14F-4D97-AF65-F5344CB8AC3E}">
        <p14:creationId xmlns:p14="http://schemas.microsoft.com/office/powerpoint/2010/main" val="118499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18</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And map it to the systems of record</a:t>
            </a:r>
            <a:endParaRPr lang="en-US" dirty="0"/>
          </a:p>
        </p:txBody>
      </p:sp>
      <p:pic>
        <p:nvPicPr>
          <p:cNvPr id="6" name="Picture 2"/>
          <p:cNvPicPr>
            <a:picLocks noChangeArrowheads="1"/>
          </p:cNvPicPr>
          <p:nvPr/>
        </p:nvPicPr>
        <p:blipFill>
          <a:blip r:embed="rId3" cstate="print"/>
          <a:stretch>
            <a:fillRect/>
          </a:stretch>
        </p:blipFill>
        <p:spPr bwMode="auto">
          <a:xfrm>
            <a:off x="2813626" y="1282566"/>
            <a:ext cx="6474753" cy="5021981"/>
          </a:xfrm>
          <a:prstGeom prst="rect">
            <a:avLst/>
          </a:prstGeom>
          <a:noFill/>
          <a:ln w="9525">
            <a:noFill/>
            <a:miter lim="800000"/>
            <a:headEnd/>
            <a:tailEnd/>
          </a:ln>
          <a:effectLst/>
        </p:spPr>
      </p:pic>
    </p:spTree>
    <p:extLst>
      <p:ext uri="{BB962C8B-B14F-4D97-AF65-F5344CB8AC3E}">
        <p14:creationId xmlns:p14="http://schemas.microsoft.com/office/powerpoint/2010/main" val="18531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19</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420453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Oracle Confidential – Internal/Restricted/Highly Restricted</a:t>
            </a: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268907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Mobile Integration is Different to Traditional Integration?</a:t>
            </a:r>
            <a:endParaRPr lang="en-US" dirty="0"/>
          </a:p>
        </p:txBody>
      </p:sp>
      <p:sp>
        <p:nvSpPr>
          <p:cNvPr id="4" name="Content Placeholder 3"/>
          <p:cNvSpPr>
            <a:spLocks noGrp="1"/>
          </p:cNvSpPr>
          <p:nvPr>
            <p:ph idx="1"/>
          </p:nvPr>
        </p:nvSpPr>
        <p:spPr>
          <a:xfrm>
            <a:off x="420019" y="1587500"/>
            <a:ext cx="11126522" cy="4276726"/>
          </a:xfrm>
        </p:spPr>
        <p:txBody>
          <a:bodyPr>
            <a:normAutofit fontScale="92500" lnSpcReduction="10000"/>
          </a:bodyPr>
          <a:lstStyle/>
          <a:p>
            <a:r>
              <a:rPr lang="en-US" dirty="0" smtClean="0"/>
              <a:t>Connection Availability</a:t>
            </a:r>
          </a:p>
          <a:p>
            <a:r>
              <a:rPr lang="en-US" dirty="0" smtClean="0"/>
              <a:t>Lighter Protocols</a:t>
            </a:r>
          </a:p>
          <a:p>
            <a:r>
              <a:rPr lang="en-US" dirty="0" smtClean="0"/>
              <a:t>Smaller Payloads</a:t>
            </a:r>
          </a:p>
          <a:p>
            <a:r>
              <a:rPr lang="en-US" dirty="0" smtClean="0"/>
              <a:t>Real time higher transaction volumes</a:t>
            </a:r>
          </a:p>
          <a:p>
            <a:r>
              <a:rPr lang="en-US" dirty="0" smtClean="0"/>
              <a:t>Backend APIs not Mobile ready</a:t>
            </a:r>
          </a:p>
          <a:p>
            <a:r>
              <a:rPr lang="en-US" dirty="0" smtClean="0"/>
              <a:t>Wireless Data Plan Cost</a:t>
            </a:r>
          </a:p>
          <a:p>
            <a:r>
              <a:rPr lang="en-US" dirty="0" smtClean="0"/>
              <a:t>Power Savings</a:t>
            </a:r>
          </a:p>
          <a:p>
            <a:r>
              <a:rPr lang="en-US" dirty="0" smtClean="0"/>
              <a:t>End to End Security</a:t>
            </a:r>
          </a:p>
          <a:p>
            <a:r>
              <a:rPr lang="en-US" dirty="0" smtClean="0"/>
              <a:t>Multi Form Factors</a:t>
            </a:r>
          </a:p>
        </p:txBody>
      </p:sp>
      <p:pic>
        <p:nvPicPr>
          <p:cNvPr id="2" name="Picture 1"/>
          <p:cNvPicPr>
            <a:picLocks noChangeAspect="1"/>
          </p:cNvPicPr>
          <p:nvPr/>
        </p:nvPicPr>
        <p:blipFill>
          <a:blip r:embed="rId3"/>
          <a:stretch>
            <a:fillRect/>
          </a:stretch>
        </p:blipFill>
        <p:spPr>
          <a:xfrm>
            <a:off x="4867290" y="1095375"/>
            <a:ext cx="1301750" cy="13017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40309" y="3984625"/>
            <a:ext cx="2254633" cy="100330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02786" y="1165225"/>
            <a:ext cx="1259004" cy="2390775"/>
          </a:xfrm>
          <a:prstGeom prst="rect">
            <a:avLst/>
          </a:prstGeom>
        </p:spPr>
      </p:pic>
      <p:pic>
        <p:nvPicPr>
          <p:cNvPr id="9" name="Picture 8"/>
          <p:cNvPicPr>
            <a:picLocks noChangeAspect="1"/>
          </p:cNvPicPr>
          <p:nvPr/>
        </p:nvPicPr>
        <p:blipFill>
          <a:blip r:embed="rId6"/>
          <a:stretch>
            <a:fillRect/>
          </a:stretch>
        </p:blipFill>
        <p:spPr>
          <a:xfrm>
            <a:off x="8319043" y="1039350"/>
            <a:ext cx="792524" cy="784518"/>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432557" y="1222374"/>
            <a:ext cx="1621188" cy="523875"/>
          </a:xfrm>
          <a:prstGeom prst="rect">
            <a:avLst/>
          </a:prstGeom>
        </p:spPr>
      </p:pic>
      <p:pic>
        <p:nvPicPr>
          <p:cNvPr id="12" name="Picture 11"/>
          <p:cNvPicPr>
            <a:picLocks noChangeAspect="1"/>
          </p:cNvPicPr>
          <p:nvPr/>
        </p:nvPicPr>
        <p:blipFill>
          <a:blip r:embed="rId8"/>
          <a:stretch>
            <a:fillRect/>
          </a:stretch>
        </p:blipFill>
        <p:spPr>
          <a:xfrm>
            <a:off x="4988064" y="4997450"/>
            <a:ext cx="6489700" cy="1244600"/>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626482" y="3968750"/>
            <a:ext cx="1187331" cy="1238250"/>
          </a:xfrm>
          <a:prstGeom prst="rect">
            <a:avLst/>
          </a:prstGeom>
        </p:spPr>
      </p:pic>
      <p:pic>
        <p:nvPicPr>
          <p:cNvPr id="14" name="Picture 13"/>
          <p:cNvPicPr>
            <a:picLocks noChangeAspect="1"/>
          </p:cNvPicPr>
          <p:nvPr/>
        </p:nvPicPr>
        <p:blipFill>
          <a:blip r:embed="rId10"/>
          <a:stretch>
            <a:fillRect/>
          </a:stretch>
        </p:blipFill>
        <p:spPr>
          <a:xfrm>
            <a:off x="9274448" y="3714750"/>
            <a:ext cx="1206500" cy="1206500"/>
          </a:xfrm>
          <a:prstGeom prst="rect">
            <a:avLst/>
          </a:prstGeom>
        </p:spPr>
      </p:pic>
      <p:pic>
        <p:nvPicPr>
          <p:cNvPr id="15" name="Picture 14"/>
          <p:cNvPicPr>
            <a:picLocks noChangeAspect="1"/>
          </p:cNvPicPr>
          <p:nvPr/>
        </p:nvPicPr>
        <p:blipFill>
          <a:blip r:embed="rId11"/>
          <a:stretch>
            <a:fillRect/>
          </a:stretch>
        </p:blipFill>
        <p:spPr>
          <a:xfrm>
            <a:off x="7858636" y="2021085"/>
            <a:ext cx="3460976" cy="1669921"/>
          </a:xfrm>
          <a:prstGeom prst="rect">
            <a:avLst/>
          </a:prstGeom>
        </p:spPr>
      </p:pic>
    </p:spTree>
    <p:extLst>
      <p:ext uri="{BB962C8B-B14F-4D97-AF65-F5344CB8AC3E}">
        <p14:creationId xmlns:p14="http://schemas.microsoft.com/office/powerpoint/2010/main" val="404021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21</a:t>
            </a:fld>
            <a:endParaRPr lang="en-US" dirty="0"/>
          </a:p>
        </p:txBody>
      </p:sp>
      <p:sp>
        <p:nvSpPr>
          <p:cNvPr id="2" name="Title 1"/>
          <p:cNvSpPr>
            <a:spLocks noGrp="1"/>
          </p:cNvSpPr>
          <p:nvPr>
            <p:ph type="title"/>
          </p:nvPr>
        </p:nvSpPr>
        <p:spPr>
          <a:xfrm>
            <a:off x="417512" y="177800"/>
            <a:ext cx="11125200" cy="889000"/>
          </a:xfrm>
        </p:spPr>
        <p:txBody>
          <a:bodyPr/>
          <a:lstStyle/>
          <a:p>
            <a:r>
              <a:rPr lang="en-US" dirty="0" smtClean="0"/>
              <a:t>Why Mobile Analytics ?</a:t>
            </a:r>
            <a:endParaRPr lang="en-US" dirty="0"/>
          </a:p>
        </p:txBody>
      </p:sp>
      <p:pic>
        <p:nvPicPr>
          <p:cNvPr id="7" name="Picture 6" descr="Screen Shot 2015-04-02 at 9.29.1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20" y="1095374"/>
            <a:ext cx="5251891" cy="5222875"/>
          </a:xfrm>
          <a:prstGeom prst="rect">
            <a:avLst/>
          </a:prstGeom>
          <a:ln>
            <a:noFill/>
          </a:ln>
        </p:spPr>
      </p:pic>
      <p:sp>
        <p:nvSpPr>
          <p:cNvPr id="8" name="Rectangle 7"/>
          <p:cNvSpPr/>
          <p:nvPr/>
        </p:nvSpPr>
        <p:spPr>
          <a:xfrm>
            <a:off x="6175765" y="2690058"/>
            <a:ext cx="5594724" cy="3693319"/>
          </a:xfrm>
          <a:prstGeom prst="rect">
            <a:avLst/>
          </a:prstGeom>
          <a:ln>
            <a:noFill/>
          </a:ln>
        </p:spPr>
        <p:txBody>
          <a:bodyPr wrap="square">
            <a:spAutoFit/>
          </a:bodyPr>
          <a:lstStyle/>
          <a:p>
            <a:pPr marL="285750" indent="-285750">
              <a:buFont typeface="Arial"/>
              <a:buChar char="•"/>
            </a:pPr>
            <a:r>
              <a:rPr lang="en-US" dirty="0" smtClean="0"/>
              <a:t>Retail Co.:  Personalized engagement with users lead to over 20MM downloads = $13B in gross sales via mobile devices</a:t>
            </a:r>
          </a:p>
          <a:p>
            <a:endParaRPr lang="en-US" dirty="0"/>
          </a:p>
          <a:p>
            <a:pPr marL="285750" indent="-285750">
              <a:buFont typeface="Arial"/>
              <a:buChar char="•"/>
            </a:pPr>
            <a:r>
              <a:rPr lang="en-US" dirty="0" smtClean="0"/>
              <a:t>Media Co: Grew digital subscription 50% in 12 months. Segmentation helped with creating profiles to increase reach to 1.3 million people per month</a:t>
            </a:r>
          </a:p>
          <a:p>
            <a:pPr marL="285750" indent="-285750">
              <a:buFont typeface="Arial"/>
              <a:buChar char="•"/>
            </a:pPr>
            <a:endParaRPr lang="en-US" dirty="0" smtClean="0"/>
          </a:p>
          <a:p>
            <a:pPr marL="285750" indent="-285750">
              <a:buFont typeface="Arial"/>
              <a:buChar char="•"/>
            </a:pPr>
            <a:r>
              <a:rPr lang="en-US" dirty="0"/>
              <a:t>Company with $1B in annual mobile revenue e.g. Starbucks, Domino’s Pizza</a:t>
            </a:r>
          </a:p>
          <a:p>
            <a:pPr marL="742950" lvl="1" indent="-285750">
              <a:buFont typeface="Arial"/>
              <a:buChar char="•"/>
            </a:pPr>
            <a:r>
              <a:rPr lang="en-US" dirty="0"/>
              <a:t>97% uptime = $2.5M loss / month</a:t>
            </a:r>
          </a:p>
          <a:p>
            <a:pPr marL="742950" lvl="1" indent="-285750">
              <a:buFont typeface="Arial"/>
              <a:buChar char="•"/>
            </a:pPr>
            <a:r>
              <a:rPr lang="en-US" dirty="0"/>
              <a:t>99% uptime = $0.8M loss / month</a:t>
            </a:r>
          </a:p>
          <a:p>
            <a:pPr marL="742950" lvl="1" indent="-285750">
              <a:buFont typeface="Arial"/>
              <a:buChar char="•"/>
            </a:pPr>
            <a:r>
              <a:rPr lang="en-US" dirty="0"/>
              <a:t>99.9% uptime = $82K loss / </a:t>
            </a:r>
            <a:r>
              <a:rPr lang="en-US" dirty="0" smtClean="0"/>
              <a:t>month</a:t>
            </a:r>
            <a:endParaRPr lang="en-US" dirty="0"/>
          </a:p>
        </p:txBody>
      </p:sp>
      <p:sp>
        <p:nvSpPr>
          <p:cNvPr id="10" name="Rectangle 9"/>
          <p:cNvSpPr/>
          <p:nvPr/>
        </p:nvSpPr>
        <p:spPr>
          <a:xfrm>
            <a:off x="6153528" y="579221"/>
            <a:ext cx="5632837" cy="1754327"/>
          </a:xfrm>
          <a:prstGeom prst="rect">
            <a:avLst/>
          </a:prstGeom>
          <a:ln>
            <a:noFill/>
          </a:ln>
        </p:spPr>
        <p:txBody>
          <a:bodyPr wrap="square">
            <a:spAutoFit/>
          </a:bodyPr>
          <a:lstStyle/>
          <a:p>
            <a:r>
              <a:rPr lang="en-US" dirty="0" smtClean="0">
                <a:solidFill>
                  <a:srgbClr val="FF0000"/>
                </a:solidFill>
              </a:rPr>
              <a:t>CIO</a:t>
            </a:r>
            <a:r>
              <a:rPr lang="en-US" dirty="0" smtClean="0"/>
              <a:t>: No ROI dashboard with insights into mobile strategy execution </a:t>
            </a:r>
          </a:p>
          <a:p>
            <a:r>
              <a:rPr lang="en-US" dirty="0" smtClean="0">
                <a:solidFill>
                  <a:srgbClr val="FF0000"/>
                </a:solidFill>
              </a:rPr>
              <a:t>LOB: </a:t>
            </a:r>
            <a:r>
              <a:rPr lang="en-US" dirty="0"/>
              <a:t>No </a:t>
            </a:r>
            <a:r>
              <a:rPr lang="en-US" dirty="0" smtClean="0"/>
              <a:t>insights into application adoption and usage for personalized engagement</a:t>
            </a:r>
          </a:p>
          <a:p>
            <a:r>
              <a:rPr lang="en-US" dirty="0" smtClean="0">
                <a:solidFill>
                  <a:srgbClr val="FF0000"/>
                </a:solidFill>
              </a:rPr>
              <a:t>Developers: </a:t>
            </a:r>
            <a:r>
              <a:rPr lang="en-US" dirty="0" smtClean="0"/>
              <a:t>Very complex to measure and derive insights on application crashes and performance</a:t>
            </a:r>
            <a:endParaRPr lang="en-US" dirty="0"/>
          </a:p>
        </p:txBody>
      </p:sp>
      <p:sp>
        <p:nvSpPr>
          <p:cNvPr id="11" name="TextBox 10"/>
          <p:cNvSpPr txBox="1"/>
          <p:nvPr/>
        </p:nvSpPr>
        <p:spPr>
          <a:xfrm>
            <a:off x="7461735" y="333375"/>
            <a:ext cx="3191083" cy="190500"/>
          </a:xfrm>
          <a:prstGeom prst="rect">
            <a:avLst/>
          </a:prstGeom>
          <a:noFill/>
        </p:spPr>
        <p:txBody>
          <a:bodyPr wrap="none" lIns="0" tIns="0" rIns="0" bIns="0" rtlCol="0">
            <a:noAutofit/>
          </a:bodyPr>
          <a:lstStyle/>
          <a:p>
            <a:pPr>
              <a:lnSpc>
                <a:spcPct val="90000"/>
              </a:lnSpc>
            </a:pPr>
            <a:r>
              <a:rPr lang="en-US" b="1" dirty="0" smtClean="0">
                <a:solidFill>
                  <a:schemeClr val="tx1">
                    <a:lumMod val="50000"/>
                  </a:schemeClr>
                </a:solidFill>
              </a:rPr>
              <a:t>Mobile Analytics Challenges</a:t>
            </a:r>
          </a:p>
        </p:txBody>
      </p:sp>
      <p:sp>
        <p:nvSpPr>
          <p:cNvPr id="12" name="TextBox 11"/>
          <p:cNvSpPr txBox="1"/>
          <p:nvPr/>
        </p:nvSpPr>
        <p:spPr>
          <a:xfrm>
            <a:off x="7201358" y="2454275"/>
            <a:ext cx="3191083" cy="190500"/>
          </a:xfrm>
          <a:prstGeom prst="rect">
            <a:avLst/>
          </a:prstGeom>
          <a:noFill/>
        </p:spPr>
        <p:txBody>
          <a:bodyPr wrap="none" lIns="0" tIns="0" rIns="0" bIns="0" rtlCol="0">
            <a:noAutofit/>
          </a:bodyPr>
          <a:lstStyle/>
          <a:p>
            <a:pPr algn="ctr">
              <a:lnSpc>
                <a:spcPct val="90000"/>
              </a:lnSpc>
            </a:pPr>
            <a:r>
              <a:rPr lang="en-US" b="1" dirty="0" smtClean="0">
                <a:solidFill>
                  <a:schemeClr val="tx1">
                    <a:lumMod val="50000"/>
                  </a:schemeClr>
                </a:solidFill>
              </a:rPr>
              <a:t>Business Value</a:t>
            </a:r>
          </a:p>
        </p:txBody>
      </p:sp>
    </p:spTree>
    <p:extLst>
      <p:ext uri="{BB962C8B-B14F-4D97-AF65-F5344CB8AC3E}">
        <p14:creationId xmlns:p14="http://schemas.microsoft.com/office/powerpoint/2010/main" val="242120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531812" y="285750"/>
            <a:ext cx="11125200" cy="555625"/>
          </a:xfrm>
        </p:spPr>
        <p:txBody>
          <a:bodyPr/>
          <a:lstStyle/>
          <a:p>
            <a:r>
              <a:rPr lang="en-US" dirty="0" smtClean="0"/>
              <a:t>The Answer – Mobile Cloud Service</a:t>
            </a:r>
          </a:p>
        </p:txBody>
      </p:sp>
      <p:sp>
        <p:nvSpPr>
          <p:cNvPr id="4" name="Footer Placeholder 3"/>
          <p:cNvSpPr>
            <a:spLocks noGrp="1"/>
          </p:cNvSpPr>
          <p:nvPr>
            <p:ph type="ftr" sz="quarter" idx="11"/>
          </p:nvPr>
        </p:nvSpPr>
        <p:spPr>
          <a:prstGeom prst="rect">
            <a:avLst/>
          </a:prstGeom>
        </p:spPr>
        <p:txBody>
          <a:bodyPr/>
          <a:lstStyle/>
          <a:p>
            <a:pPr>
              <a:defRPr/>
            </a:pPr>
            <a:r>
              <a:rPr lang="en-US" smtClean="0"/>
              <a:t>Oracle Confidential – Internal/Restricted/Highly Restricted</a:t>
            </a:r>
            <a:endParaRPr lang="en-US"/>
          </a:p>
        </p:txBody>
      </p:sp>
      <p:sp>
        <p:nvSpPr>
          <p:cNvPr id="5" name="Slide Number Placeholder 4"/>
          <p:cNvSpPr>
            <a:spLocks noGrp="1"/>
          </p:cNvSpPr>
          <p:nvPr>
            <p:ph type="sldNum" sz="quarter" idx="12"/>
          </p:nvPr>
        </p:nvSpPr>
        <p:spPr>
          <a:prstGeom prst="rect">
            <a:avLst/>
          </a:prstGeom>
        </p:spPr>
        <p:txBody>
          <a:bodyPr/>
          <a:lstStyle/>
          <a:p>
            <a:pPr>
              <a:defRPr/>
            </a:pPr>
            <a:fld id="{E44C0700-3F71-478F-89FA-1B89565B8F43}" type="slidenum">
              <a:rPr lang="en-US" smtClean="0"/>
              <a:pPr>
                <a:defRPr/>
              </a:pPr>
              <a:t>22</a:t>
            </a:fld>
            <a:endParaRPr lang="en-US" dirty="0"/>
          </a:p>
        </p:txBody>
      </p:sp>
      <p:sp>
        <p:nvSpPr>
          <p:cNvPr id="17" name="Text Placeholder 16"/>
          <p:cNvSpPr>
            <a:spLocks noGrp="1"/>
          </p:cNvSpPr>
          <p:nvPr>
            <p:ph type="body" sz="quarter" idx="13"/>
          </p:nvPr>
        </p:nvSpPr>
        <p:spPr>
          <a:xfrm>
            <a:off x="515937" y="833991"/>
            <a:ext cx="11125199" cy="343299"/>
          </a:xfrm>
        </p:spPr>
        <p:txBody>
          <a:bodyPr/>
          <a:lstStyle/>
          <a:p>
            <a:r>
              <a:rPr lang="en-US" dirty="0" smtClean="0"/>
              <a:t>Making Mobile </a:t>
            </a:r>
            <a:r>
              <a:rPr lang="en-US" dirty="0"/>
              <a:t>S</a:t>
            </a:r>
            <a:r>
              <a:rPr lang="en-US" dirty="0" smtClean="0"/>
              <a:t>imple</a:t>
            </a:r>
            <a:endParaRPr lang="en-US" dirty="0"/>
          </a:p>
        </p:txBody>
      </p:sp>
      <p:grpSp>
        <p:nvGrpSpPr>
          <p:cNvPr id="2" name="Group 167"/>
          <p:cNvGrpSpPr>
            <a:grpSpLocks/>
          </p:cNvGrpSpPr>
          <p:nvPr/>
        </p:nvGrpSpPr>
        <p:grpSpPr bwMode="auto">
          <a:xfrm>
            <a:off x="4857802" y="2184400"/>
            <a:ext cx="3248025" cy="1671638"/>
            <a:chOff x="2722259" y="192502"/>
            <a:chExt cx="1605435" cy="959224"/>
          </a:xfrm>
        </p:grpSpPr>
        <p:sp>
          <p:nvSpPr>
            <p:cNvPr id="11" name="Arc 10"/>
            <p:cNvSpPr/>
            <p:nvPr/>
          </p:nvSpPr>
          <p:spPr>
            <a:xfrm>
              <a:off x="3713298" y="537750"/>
              <a:ext cx="614396" cy="613976"/>
            </a:xfrm>
            <a:prstGeom prst="arc">
              <a:avLst>
                <a:gd name="adj1" fmla="val 15614296"/>
                <a:gd name="adj2" fmla="val 5318166"/>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2" name="Arc 11"/>
            <p:cNvSpPr/>
            <p:nvPr/>
          </p:nvSpPr>
          <p:spPr>
            <a:xfrm flipH="1">
              <a:off x="2722259" y="565078"/>
              <a:ext cx="586149" cy="586648"/>
            </a:xfrm>
            <a:prstGeom prst="arc">
              <a:avLst>
                <a:gd name="adj1" fmla="val 16112914"/>
                <a:gd name="adj2" fmla="val 5813318"/>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3" name="Arc 12"/>
            <p:cNvSpPr/>
            <p:nvPr/>
          </p:nvSpPr>
          <p:spPr>
            <a:xfrm flipH="1">
              <a:off x="3021219" y="192502"/>
              <a:ext cx="601842" cy="602134"/>
            </a:xfrm>
            <a:prstGeom prst="arc">
              <a:avLst>
                <a:gd name="adj1" fmla="val 12410787"/>
                <a:gd name="adj2" fmla="val 568492"/>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sp>
          <p:nvSpPr>
            <p:cNvPr id="14" name="Arc 13"/>
            <p:cNvSpPr/>
            <p:nvPr/>
          </p:nvSpPr>
          <p:spPr>
            <a:xfrm flipH="1">
              <a:off x="3371966" y="342808"/>
              <a:ext cx="619105" cy="619442"/>
            </a:xfrm>
            <a:prstGeom prst="arc">
              <a:avLst>
                <a:gd name="adj1" fmla="val 12234367"/>
                <a:gd name="adj2" fmla="val 17202984"/>
              </a:avLst>
            </a:prstGeom>
            <a:noFill/>
            <a:ln w="104775" cap="rnd" cmpd="sng" algn="ctr">
              <a:solidFill>
                <a:srgbClr val="FF0000"/>
              </a:solidFill>
              <a:prstDash val="solid"/>
            </a:ln>
            <a:effectLst/>
          </p:spPr>
          <p:txBody>
            <a:bodyPr anchor="ctr"/>
            <a:lstStyle/>
            <a:p>
              <a:pPr algn="ctr" defTabSz="1218987">
                <a:defRPr/>
              </a:pPr>
              <a:endParaRPr lang="en-US" sz="2400" kern="0" dirty="0">
                <a:solidFill>
                  <a:srgbClr val="000000"/>
                </a:solidFill>
                <a:latin typeface="Arial"/>
              </a:endParaRPr>
            </a:p>
          </p:txBody>
        </p:sp>
      </p:grpSp>
      <p:sp>
        <p:nvSpPr>
          <p:cNvPr id="20" name="TextBox 19"/>
          <p:cNvSpPr txBox="1"/>
          <p:nvPr/>
        </p:nvSpPr>
        <p:spPr>
          <a:xfrm>
            <a:off x="5175304" y="2897188"/>
            <a:ext cx="2354263" cy="661987"/>
          </a:xfrm>
          <a:prstGeom prst="rect">
            <a:avLst/>
          </a:prstGeom>
          <a:noFill/>
          <a:ln>
            <a:noFill/>
          </a:ln>
        </p:spPr>
        <p:txBody>
          <a:bodyPr lIns="45700" tIns="22849" rIns="45700" bIns="22849">
            <a:spAutoFit/>
          </a:bodyPr>
          <a:lstStyle/>
          <a:p>
            <a:pPr algn="ctr">
              <a:defRPr/>
            </a:pPr>
            <a:r>
              <a:rPr lang="en-US" sz="2000" b="1" cap="all" dirty="0"/>
              <a:t>Mobile </a:t>
            </a:r>
          </a:p>
          <a:p>
            <a:pPr algn="ctr">
              <a:defRPr/>
            </a:pPr>
            <a:r>
              <a:rPr lang="en-US" sz="2000" b="1" cap="all" dirty="0"/>
              <a:t>Cloud Service</a:t>
            </a:r>
          </a:p>
        </p:txBody>
      </p:sp>
      <p:sp>
        <p:nvSpPr>
          <p:cNvPr id="54279" name="TextBox 21"/>
          <p:cNvSpPr txBox="1">
            <a:spLocks noChangeArrowheads="1"/>
          </p:cNvSpPr>
          <p:nvPr/>
        </p:nvSpPr>
        <p:spPr bwMode="auto">
          <a:xfrm>
            <a:off x="10680817" y="1938338"/>
            <a:ext cx="914400" cy="914400"/>
          </a:xfrm>
          <a:prstGeom prst="rect">
            <a:avLst/>
          </a:prstGeom>
          <a:noFill/>
          <a:ln w="9525">
            <a:noFill/>
            <a:miter lim="800000"/>
            <a:headEnd/>
            <a:tailEnd/>
          </a:ln>
        </p:spPr>
        <p:txBody>
          <a:bodyPr wrap="none" lIns="0" tIns="0" rIns="0" bIns="0"/>
          <a:lstStyle/>
          <a:p>
            <a:pPr>
              <a:lnSpc>
                <a:spcPct val="90000"/>
              </a:lnSpc>
            </a:pPr>
            <a:endParaRPr lang="en-US"/>
          </a:p>
        </p:txBody>
      </p:sp>
      <p:sp>
        <p:nvSpPr>
          <p:cNvPr id="54290" name="TextBox 22"/>
          <p:cNvSpPr txBox="1">
            <a:spLocks noChangeArrowheads="1"/>
          </p:cNvSpPr>
          <p:nvPr/>
        </p:nvSpPr>
        <p:spPr bwMode="auto">
          <a:xfrm>
            <a:off x="561968" y="4964255"/>
            <a:ext cx="2906713" cy="914259"/>
          </a:xfrm>
          <a:prstGeom prst="rect">
            <a:avLst/>
          </a:prstGeom>
          <a:noFill/>
          <a:ln w="9525">
            <a:noFill/>
            <a:miter lim="800000"/>
            <a:headEnd/>
            <a:tailEnd/>
          </a:ln>
        </p:spPr>
        <p:txBody>
          <a:bodyPr wrap="square" lIns="0" tIns="0" rIns="0" bIns="0"/>
          <a:lstStyle/>
          <a:p>
            <a:pPr algn="ctr">
              <a:lnSpc>
                <a:spcPct val="90000"/>
              </a:lnSpc>
            </a:pPr>
            <a:r>
              <a:rPr lang="en-US" sz="2400" dirty="0" smtClean="0"/>
              <a:t>Consumer style </a:t>
            </a:r>
          </a:p>
          <a:p>
            <a:pPr algn="ctr">
              <a:lnSpc>
                <a:spcPct val="90000"/>
              </a:lnSpc>
            </a:pPr>
            <a:r>
              <a:rPr lang="en-US" sz="2400" dirty="0" smtClean="0"/>
              <a:t>front-end experience</a:t>
            </a:r>
            <a:endParaRPr lang="en-US" sz="2400" dirty="0"/>
          </a:p>
        </p:txBody>
      </p:sp>
      <p:sp>
        <p:nvSpPr>
          <p:cNvPr id="21" name="Right Arrow 20"/>
          <p:cNvSpPr/>
          <p:nvPr/>
        </p:nvSpPr>
        <p:spPr bwMode="auto">
          <a:xfrm>
            <a:off x="3563904" y="3168650"/>
            <a:ext cx="1031875" cy="446088"/>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p>
        </p:txBody>
      </p:sp>
      <p:sp>
        <p:nvSpPr>
          <p:cNvPr id="54288" name="TextBox 23"/>
          <p:cNvSpPr txBox="1">
            <a:spLocks noChangeArrowheads="1"/>
          </p:cNvSpPr>
          <p:nvPr/>
        </p:nvSpPr>
        <p:spPr bwMode="auto">
          <a:xfrm>
            <a:off x="5402767" y="4854809"/>
            <a:ext cx="2437904" cy="914166"/>
          </a:xfrm>
          <a:prstGeom prst="rect">
            <a:avLst/>
          </a:prstGeom>
          <a:noFill/>
          <a:ln w="9525">
            <a:noFill/>
            <a:miter lim="800000"/>
            <a:headEnd/>
            <a:tailEnd/>
          </a:ln>
        </p:spPr>
        <p:txBody>
          <a:bodyPr wrap="none" lIns="0" tIns="0" rIns="0" bIns="0"/>
          <a:lstStyle/>
          <a:p>
            <a:pPr algn="ctr">
              <a:lnSpc>
                <a:spcPct val="90000"/>
              </a:lnSpc>
            </a:pPr>
            <a:r>
              <a:rPr lang="en-US" sz="2400" dirty="0" smtClean="0"/>
              <a:t>Enterprise grade</a:t>
            </a:r>
          </a:p>
          <a:p>
            <a:pPr algn="ctr">
              <a:lnSpc>
                <a:spcPct val="90000"/>
              </a:lnSpc>
            </a:pPr>
            <a:r>
              <a:rPr lang="en-US" sz="2400" dirty="0" smtClean="0"/>
              <a:t>backend </a:t>
            </a:r>
            <a:endParaRPr lang="en-US" sz="2400" dirty="0"/>
          </a:p>
        </p:txBody>
      </p:sp>
      <p:pic>
        <p:nvPicPr>
          <p:cNvPr id="54283" name="Picture 2"/>
          <p:cNvPicPr>
            <a:picLocks noChangeAspect="1" noChangeArrowheads="1"/>
          </p:cNvPicPr>
          <p:nvPr/>
        </p:nvPicPr>
        <p:blipFill>
          <a:blip r:embed="rId3" cstate="print"/>
          <a:srcRect/>
          <a:stretch>
            <a:fillRect/>
          </a:stretch>
        </p:blipFill>
        <p:spPr bwMode="auto">
          <a:xfrm>
            <a:off x="5656261" y="3465513"/>
            <a:ext cx="870479" cy="820737"/>
          </a:xfrm>
          <a:prstGeom prst="rect">
            <a:avLst/>
          </a:prstGeom>
          <a:noFill/>
          <a:ln w="9525">
            <a:noFill/>
            <a:miter lim="800000"/>
            <a:headEnd/>
            <a:tailEnd/>
          </a:ln>
        </p:spPr>
      </p:pic>
      <p:sp>
        <p:nvSpPr>
          <p:cNvPr id="25" name="Right Arrow 24"/>
          <p:cNvSpPr/>
          <p:nvPr/>
        </p:nvSpPr>
        <p:spPr bwMode="auto">
          <a:xfrm>
            <a:off x="8650304" y="3071813"/>
            <a:ext cx="995363" cy="446087"/>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p>
        </p:txBody>
      </p:sp>
      <p:sp>
        <p:nvSpPr>
          <p:cNvPr id="54286" name="TextBox 25"/>
          <p:cNvSpPr txBox="1">
            <a:spLocks noChangeArrowheads="1"/>
          </p:cNvSpPr>
          <p:nvPr/>
        </p:nvSpPr>
        <p:spPr bwMode="auto">
          <a:xfrm>
            <a:off x="9414488" y="4965699"/>
            <a:ext cx="2429034" cy="622301"/>
          </a:xfrm>
          <a:prstGeom prst="rect">
            <a:avLst/>
          </a:prstGeom>
          <a:noFill/>
          <a:ln w="9525">
            <a:noFill/>
            <a:miter lim="800000"/>
            <a:headEnd/>
            <a:tailEnd/>
          </a:ln>
        </p:spPr>
        <p:txBody>
          <a:bodyPr wrap="square" lIns="0" tIns="0" rIns="0" bIns="0"/>
          <a:lstStyle/>
          <a:p>
            <a:pPr>
              <a:lnSpc>
                <a:spcPct val="90000"/>
              </a:lnSpc>
            </a:pPr>
            <a:r>
              <a:rPr lang="en-US" sz="2400" dirty="0" smtClean="0"/>
              <a:t>Systems of Record</a:t>
            </a:r>
          </a:p>
          <a:p>
            <a:pPr algn="ctr">
              <a:lnSpc>
                <a:spcPct val="90000"/>
              </a:lnSpc>
            </a:pPr>
            <a:r>
              <a:rPr lang="en-US" sz="2400" dirty="0"/>
              <a:t>&amp;</a:t>
            </a:r>
            <a:r>
              <a:rPr lang="en-US" sz="2400" dirty="0" smtClean="0"/>
              <a:t> </a:t>
            </a:r>
          </a:p>
          <a:p>
            <a:pPr algn="ctr">
              <a:lnSpc>
                <a:spcPct val="90000"/>
              </a:lnSpc>
            </a:pPr>
            <a:r>
              <a:rPr lang="en-US" sz="2400" dirty="0" smtClean="0"/>
              <a:t>Services</a:t>
            </a:r>
            <a:endParaRPr lang="en-US" sz="2400" dirty="0"/>
          </a:p>
        </p:txBody>
      </p:sp>
      <p:pic>
        <p:nvPicPr>
          <p:cNvPr id="54284" name="Picture 3"/>
          <p:cNvPicPr>
            <a:picLocks noChangeAspect="1" noChangeArrowheads="1"/>
          </p:cNvPicPr>
          <p:nvPr/>
        </p:nvPicPr>
        <p:blipFill>
          <a:blip r:embed="rId4" cstate="print"/>
          <a:srcRect/>
          <a:stretch>
            <a:fillRect/>
          </a:stretch>
        </p:blipFill>
        <p:spPr bwMode="auto">
          <a:xfrm>
            <a:off x="8133821" y="2952750"/>
            <a:ext cx="608422" cy="620713"/>
          </a:xfrm>
          <a:prstGeom prst="rect">
            <a:avLst/>
          </a:prstGeom>
          <a:noFill/>
          <a:ln w="9525">
            <a:noFill/>
            <a:miter lim="800000"/>
            <a:headEnd/>
            <a:tailEnd/>
          </a:ln>
        </p:spPr>
      </p:pic>
      <p:pic>
        <p:nvPicPr>
          <p:cNvPr id="29" name="Picture 28" descr="Screen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7665" y="2460625"/>
            <a:ext cx="3114672" cy="1752003"/>
          </a:xfrm>
          <a:prstGeom prst="rect">
            <a:avLst/>
          </a:prstGeom>
        </p:spPr>
      </p:pic>
      <p:pic>
        <p:nvPicPr>
          <p:cNvPr id="30" name="Picture 29" descr="ic-Security-gray-2.png"/>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07845" y="3381374"/>
            <a:ext cx="953891" cy="953891"/>
          </a:xfrm>
          <a:prstGeom prst="rect">
            <a:avLst/>
          </a:prstGeom>
        </p:spPr>
      </p:pic>
      <p:pic>
        <p:nvPicPr>
          <p:cNvPr id="31" name="Picture 30" descr="Screen Shot 2015-03-12 at 2.21.52 PM.png"/>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9652629" y="2603500"/>
            <a:ext cx="2143265" cy="1412875"/>
          </a:xfrm>
          <a:prstGeom prst="rect">
            <a:avLst/>
          </a:prstGeom>
        </p:spPr>
      </p:pic>
      <p:pic>
        <p:nvPicPr>
          <p:cNvPr id="6" name="Picture 5"/>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794752" y="2411921"/>
            <a:ext cx="691706" cy="572579"/>
          </a:xfrm>
          <a:prstGeom prst="rect">
            <a:avLst/>
          </a:prstGeom>
        </p:spPr>
      </p:pic>
    </p:spTree>
    <p:extLst>
      <p:ext uri="{BB962C8B-B14F-4D97-AF65-F5344CB8AC3E}">
        <p14:creationId xmlns:p14="http://schemas.microsoft.com/office/powerpoint/2010/main" val="228280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auto">
          <a:xfrm>
            <a:off x="31751" y="-82551"/>
            <a:ext cx="152400" cy="152400"/>
          </a:xfrm>
          <a:prstGeom prst="rect">
            <a:avLst/>
          </a:prstGeom>
          <a:noFill/>
          <a:ln w="9525">
            <a:noFill/>
            <a:miter lim="800000"/>
            <a:headEnd/>
            <a:tailEnd/>
          </a:ln>
        </p:spPr>
        <p:txBody>
          <a:bodyPr lIns="45691" tIns="22847" rIns="45691" bIns="22847"/>
          <a:lstStyle/>
          <a:p>
            <a:endParaRPr lang="en-US" sz="400">
              <a:latin typeface="Calibri" pitchFamily="34" charset="0"/>
            </a:endParaRPr>
          </a:p>
        </p:txBody>
      </p:sp>
      <p:sp>
        <p:nvSpPr>
          <p:cNvPr id="27651" name="AutoShape 4"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auto">
          <a:xfrm>
            <a:off x="31751" y="-82551"/>
            <a:ext cx="152400" cy="152400"/>
          </a:xfrm>
          <a:prstGeom prst="rect">
            <a:avLst/>
          </a:prstGeom>
          <a:noFill/>
          <a:ln w="9525">
            <a:noFill/>
            <a:miter lim="800000"/>
            <a:headEnd/>
            <a:tailEnd/>
          </a:ln>
        </p:spPr>
        <p:txBody>
          <a:bodyPr lIns="45691" tIns="22847" rIns="45691" bIns="22847"/>
          <a:lstStyle/>
          <a:p>
            <a:endParaRPr lang="en-US" sz="400">
              <a:latin typeface="Calibri" pitchFamily="34" charset="0"/>
            </a:endParaRPr>
          </a:p>
        </p:txBody>
      </p:sp>
      <p:sp>
        <p:nvSpPr>
          <p:cNvPr id="27652" name="AutoShape 8" descr="data:image/jpeg;base64,/9j/4AAQSkZJRgABAQAAAQABAAD/2wCEAAkGBhAREBAPDxAQFQ8QEA0UDw8QDw8PDxAQFRAVFBQQFRYYGycfFxojGRQUHy8gIycpLSwsFR89NTArNSYrLCkBCQoKDgwOGg8PGjQkHCQsLy4sLDItLCo0KS00LCkwLCwuLCwsLywsLCw0LCwpKTEwLTIpLCwsMCwsLy0pKTQpKv/AABEIAOAAnAMBIgACEQEDEQH/xAAcAAABBQEBAQAAAAAAAAAAAAAAAgMEBQYBBwj/xAA/EAACAgEBBAYIBQMCBQUAAAABAgADEQQFEiExBhMiQVFxIzJhgZGhscEHFEJScmKS0TOyQ2Oi4fAkZIKjwv/EABoBAQACAwEAAAAAAAAAAAAAAAACAwEEBgX/xAAxEQACAQMCAggFBAMAAAAAAAAAAQIDBBEhMRJBBVFhgZGhsfAGMjNx0RMiweEUcvH/2gAMAwEAAhEDEQA/APcYRFloXiYj80sAehGfzAnDqIA/CRzqIk6j2wCVCQzqIdae4H4QCXvCc3xIuW/afhO7j+HzgEnrBOdaIx1L+z4zv5c/uHwgDvXCc6+I/Lf1Gd/LD2/GAd/MTn5mAoXw+ZnerXwEA5+aE6NSPA/CdxCAdFw8D8IsGNRyvlAGtYOz7xIUnaodk+76yDACdzKtNvKdY2i3H31rDmw43OK7wHjxAbj/AEyzgnKEoY4lus9xK01KkZI74+KV8B8I1o/VPn9pIggcCjwE7CEAJyEq9p7frqUMhSwjUaelwLF9GbLAmWxnBGc4OOUw3jcsp05VHwxWWWkJSW9MdGvV+lLC31WRHZQvWdVvsQOyu/2d48CZA6T9KH02r0lSlRWxDane3c9W9i1IVz4MWJx3CYckjYp2NepNQ4cN53023/H3NTEWXKoJZgAASSxAAA5nj5j4zGbR6d3p12NPUAPzQodrGfeai9anLqAMA72Rgyj2tteyw6pruqNtWi1lWVX0Vpr1tfaVWz3d3skXUXI3aHRFabXHon9n77T1GQ7NqVhxWCWY29Ud1SwSzq+sw5/T2cfETDbW1uosTVKr6xrzq7EatBetVFSm0VEdWoJ3gE/VzIJ4TlHRvU2KwFTpZY9bvqLCBkNsxqmzk72RazZ4fr+GONvZEo9GQjFyrVMe11779Wv2Ztbdu6Vdze1FPpG3a/SKd9t4KQMc+JAi9BtSq8M1TFlViu9uOqsR3qSMMPaOEyWj6EXcHbqa8liakJcV9rTYCkKAcihieXF+/jL7o7sD8qLcurG2wMRXWaqlwMdlN5sE8zx+kknJvY17iha06b4KmZ9XLf3zLgmPV8owTHquQkzzDmo9U+Ur5Y2+qfIyugGcFpG1ipdipoG6pN24jdVndA39zJClvV8eOZo5ln7O1l3ixL1+jLWaXArZG3lVcdbgMvIHHEzUzCNq5WOD/VEzRcj5/aQulLMNFqihYMtFpVlYqwIXOQRxHKTNFyPundoVVvVYl2BU1dgsJbdAQqd4k93DPGHsVUZKNSMnya9TyrQ7bv0iallFqWWaLSW1I9v5lDvOqtqck9k8eCn3ngJK2jtrVdSht1aEJdqvQrqlr1F6BKyi7+nyN9S57PDO8Ofdsti7H2bVW5060FHxXYzMLN7liti5PPI7Pfw9kkNtLSacKiCpakewN1YVVqZa3c9kDi2EPLjKeB43Okn0hTlUzCjl55rD+XHa14t68mYltNZqNa5pS9NWNTpmNhLlNNQ2jBsrZuQO8cY5nEXouhGoeso9ApxVo6rB1iA3Omq6yy/Kf0cATx4zV6LbWm65jVVaH1Dp1thTdAcNZSoYMcjjS44DunNn9IHbWW6ewAITYKCFwH6skOQ2eOOAI8Tw4cZngXMhO+uYrFOGFGMXrnOnf99Hy13KevoBYWpa2yhhSgpG9U1maEs3q3AyoFm6Spzkd/Ey82j0R0+osutvBc3V1VrkLmlUJOazjIJJ4mUtWq1u6epa5s7i3OyvZuW79wJrDKcjhVkDhxHLiZOOzNa9iF7H3EvHq2isvUpV1sPAg87FK94x5jKS6imtO44syrJYzjGj5P1xz8iEvRbTfltRZZegOqNjDUs5KrRbd1qAByACwxnlk+MthtLZ9Ho16pepV8KleQgIywDYxxx48TINHRS1OrYPVvoKVBCb2AvVDLFsb4XqRujh65llX0W04UK2+yqiKAzY4KpUcu/tGZSa2RVWrUp/UquSznC7l6e1zabpWjNWtNbt1jVgO2FQgsgbBznIDg8sGXhkQbMp761Y8ONnpGJG7xJbOT2F/tEkkyazzPLrSpPH6awBM4TAmJJmSgCZIq5CRiZJq5CAKYcD5GVmZaSrgGW2lZUdq6Ydk2qqjPW7jKALWZShI38h6yMA8jnumpmX2/catbpLD13VMfSBWvesFeyCEUFVwDknAz4zTzCNu4+Sm+XD/LJeiPre77zm1tMbKLqhxNlNyAZxkshUDPvnNFzPukuZNaMnGSkuRkr+jF1/pLOrRnKB6CzMpQac1Esy827RPDu4ZGcibd0VDC/0mOs60ogD9ShdLlZipc8T1xJKlclRwHfoJyR4Ubkr+s8JPCXL3/0qNk9H0pRQ+GdSu6cEBFV3atB47u+3E8TkywTRVK7WLXWHcgs4RQ7HGMlsZMehM4NadadSTlJ7hOQJjDatB+oeQ7R+UyVD04TI51n7Uc+4KPmY0+qs7gg8yXP2gEsmcJkXT2sWIZs9nPIADjJBMACZwmBMSTAAmTK+Q8hIJMnV8h5D6QBUrHHE+Z+ss5W3es3mYBkOlgJ1mhVAyWbx6rUsKjQpLAlO1xL9j1QVyGxk92slD0m2jZU+lC9VuWXoti2hMEb6bpBbvHEjHHIHgZfTCNqs26VPTTD9STouZ8vvJchaP1j5fcSZMmqNPqkBwWGfAcT8BG21w7lY+4L9ZGPrP/NoQB1tW55BR5ksftGy7nm592FhOiAI6kHmM/yJb6xxVgSBz+cbbVIO/wCHGBkdJjBMh6ra+DuqpPiScCQ319p5YHkP8yxUpMplWguZdac9s/x//QkkmVGxmbefeJPZHPzlqTIyjwvBZCSksoCYkmBMQTIkgJlinIeQlYTLReQgHZXan1z/AOd0sZX6z1z5CAZLprWoOku3a+sGpqRWJ3bOOSEVt4boznJzwGeB4g6fMzPT4f8ApkOF4W97vWcGt8gMpGMjhx4YPGaOpN1QpYsVABZsbzYGN447zzmOZt1daFN/f+CVoz2vcZMkLSHte4ybMmoVV2pRWfeYDttwzx5CMNtRO7J8hj6xnX0Zuc+37CJTTzYjSTWWak7hptJDh2ix9VQPPjAWWHmx93CLSmLLASXDHkit1Zc2N9VEW8OA5/SONYe7hG92SUSmVXqI4oihVH8TmJPJRkd2cMM38fvJ5Mg6P1j/AB+8lkzTqfMz1bf6aAmJJgTEEyBeBMuJSg8R5iXUAJA13re4SfIO0OY8vvAMl032bqL6EWhA4DlrKiEJYAdnG8Rnj3Ag8fdNEjEgEjBIGR4HwhmGYLZVXKEYclnzH9Ke0PfJ0r9Me0P/ADuk+CoqdQnpH/l9hBUjlo7b+Y/2iIsOOE2o7I8yppJsQ7dwiMTs5LDXbycxAwzEs4HMgecGDs4TE7xPJSfbjA+cOqY8yB5do/4kHUii6NCcuQ9pD2j/AB+8lEyJpkwx4k9nv85IJmtJ5eT0qUHCCiwJiCYExBMiWCkPaHmPrLyUNJ7a/wAl+ol9ACQtpfp/+X2k2Q9pDsr5/aAQcwzE5hmAPac9pfOWErKD2l85YwCDYe2/sI/2iR2bvj+pXLOMkcU5Yz6gjBoQcT8WOfrLo1Ekak7dzlnOg31oPLJ/iM/PlO7rnuA8zk/Af5josz6oJ8hw+PKKFLn9q/8AUflw+sw6rZKNrBb6jH5fxYny7I+UOwp4Yz7OLf5kkaQfqLN5nA+AjioBwAAHsGJW23uXxio7Ii4Y8lPmx3R/n5Q/Ln9Te5Rj5mSSYhmmCQhKlXlz7ySSfnAmU20umOipyGuVm/ZV6Q/LgPjMrtL8UGORp6QPB7TvH+1eHzMg5xR6lt0ReXPyQeOt6Lz/AIPQCZUbR6T6SjIsuTeH6EO+/lheXvnl+0ukerv/ANW191gcKOwhGfAYBlvtXoojHQUaIFtTdpVs1FZcdliquGbPBeBPDwA8ZW6reyPbp/D1OlKP+VU3ztssLLzJ7LuNDoPxAW3V6emmo7tl1al7CAcFu5R9z7p6bPBOh+mZdp6at1IZNQAynmrLnIPkR8p73JUpOSeTQ6es6FpUhCgtHHO+c6hM/wBN9t/k9MNQU31F1SuoODutkEj2zQTIfitVnZd/9LUH4Wr/AJlj2PItIRnXhGWzaQ5snbNOqrFtDhl7xyZT+1h3GTcz5/2Vte7TWC2hyrDn3qw/aw5ET1bot07p1eK7MV6j9hPYsPihP+08fOYUsnpX/RFS3zOnrDzX3/JrKT2l8x9ZZkyqrPEeY+ssyZI8Qj2aXLFt4gHHAYHIY5+6dXSoOO6CfFu0fnHiY1feqAs7KqjmzEKo8yeEGUs6IWTEkzM7T/ETQ05C2G1vCkZH9xwJktp/inqHyKK0qHczels+eFHwlbqRR69t0Je3Gqhhdb0/vyPT7LAASSABzJOAPMzPbT6d6GnI63rGH6aRv/8AV6vznk+0Ns6i85vusf2Mx3R5LyEhSp1nyOjtvhWC1rzz2LTzf4Rutp/ila2Rp6VQfvsPWP54GAPnMrtHb+p1H+tc7A/pzhP7RwlfCVOTe50dt0ba230oJPr3fi9QhCTNj2VrqKGux1QupNmRkbgcb2R3jGZE3Zy4Yt4ybPZms0uto0dOp0zLTpFVLNV1vVjfZsLUoCkvvdk44EcTyGS4OlybP11wbQFSzv1lj2FtQyZO7uZAUJwGAOGAOPCO9IOkNNu1tFWllZ0lNlRO5jquuZuLkjgcdgZ7uPtiPxksrNulUY61a7d/xCFl3M+8PLnom09jkaUI1a1OjVg1GpGTxxS/bq358+W2mVl0vRXWnUbZqvI3TbqLX3eeMq5x7Z7fPCvw5XO0tN7Daf8A62nusso7M8r4nSjcwitlBerCZv8AEWvOy9YP+WD8HU/aaSU3TKre2frB/wC2vPwQt9pa9jnrZ4rQfavU+dqdBY9dlqqTXT1fWNwwu+SFz5kH4Sx2psRadLotSrtv6kXllOBu7jgAr344/KWfRnRvXpLtW19a6Vn6rU0tX1jWqACEUfuJYgcRjnmaDS2aGnaSjUae2tmSsaY3OjaZKzXhRukDdxxXiWwc8ZVg7WveSjNqKyo5eFzwtU89rzpnTBX9E/xIasrTrSWr4Bb+diD+v9w9vPzm12n+JmhqyKy9zf8ALXCf3Nj5Azx/pCtQ1WoFG71Qts6vdwVxn9Ps54iV5DyEjKbjsW0uhLS6n+rJNZWcLT33G02n+KWrsyKVrpXxA6yz+5uHwAmV1207rjvXWu58XYtjyHIe6RoSlyb3Oht7G3tvpQS9fHcIQhIm2EIQgBCEk6LZt1x3aa3c/wBIJA8zyHvgjKcYLik8IjQmx2b+HVpwdRYqD9idt/jyHzmn2f0Z0tGClQLD9dnbbzGeA90tjSkzn7r4itKGkHxvs28fxk872d0a1N+ClRCn9b9hPPJ5+6ajRdAk9bU2s7cMqmQvAYwWPE/Ka5mjTNLo0orc5a7+IruvpD9i7N/H8YHujGzqablFVaKMNkgcTw7zzM18y+wf9cfxf6TUS05+c5TfFJ5faEjbS0otptqbO7ZVajY54ZCpx8ZJnDBhNp5R87dINj6rQg0MxbSvYHRgPRu6jAyO5sd31xLf8RduafVV6Kyl1LlbS6j1qw252G8DvBvgfGeg6zSpajVWqGRhhlPI/wDf2zy7pX0LfSk21ZfTE8+bVexvZ/VK2sHVWN7TuqkP1dKkc46pZWPH32GYk5OQ8h9JBk6vkPISiZ2dpuxUIQlRvhCW+y+iur1GDXU24f8AiP2Ex4gnn7prtmfhnWuDqbS570r7Cf3HifgJOMJPY8u76XtLXSc9epav+u888rqZiFUEseSqCSfICaPZnQHV24LgVJ42et7lHH44npOh2XRQMU1IniVHaPm3Mx9mlyormctdfFNSWlvHHa9X4bepmtm9AdLVg2BrW/r4J/aPuTL9K1QBUVVUclUBVHkBFs0bZpcopbHMXF3XuXmtNv31bIGaNs0GaNmZNY4zRvieA4nwEeWgmTdNp8chAHdh6F1frGwBukAZyeM0AMg6ZDJogColjFRq0wDL28GYeDN9Y22CCCAQQQQRkEHmCJO2jSM7w59/tldvQDAdLOghXev0i5TiXoHEr7U8R7OY+lBsvZd1+FpqdzgZ3VJA8zyHvnr29LbSKBWoUADGcAADJ5nhK5U+I6Sz+IK1tTcZR4nybfr1nnWyvwwubDamxax+xPSWfH1R85r9mdEdHp8FKgzj/iW+kbPiM8B7hLkmIJmY04o0Lrpi7utJzwupaL++8CYgtAmNs0meUDNEM0S9oiOJgAzRGc8o/XpCZLq0MAr1oJkqrRSyq0ckppxAIFWhkuvS4kpa4oCANpXiOYnYQAjdixycIgFVq9PmVGo05mnsrzK/U6SAZ0mW+lb0a+X3kPVaSO0XBUUHmByHnAJRMbewDmYw1zHlw+s6mlJ5wDjajwESK2bnJ1WhkyrRwCsq0Um1aGT004joSARa9KJIWoRwCdgCQsViEIAQhCAEIQgBCEIARqyvMdhAK2/SZkT8jLspEdUIBXVaGSq9KJJCRWIA2tUWFioQAxCEIAQhCAEIQgBCEIAQhCAf/9k="/>
          <p:cNvSpPr>
            <a:spLocks noChangeAspect="1" noChangeArrowheads="1"/>
          </p:cNvSpPr>
          <p:nvPr/>
        </p:nvSpPr>
        <p:spPr bwMode="auto">
          <a:xfrm>
            <a:off x="31751" y="-82551"/>
            <a:ext cx="152400" cy="152400"/>
          </a:xfrm>
          <a:prstGeom prst="rect">
            <a:avLst/>
          </a:prstGeom>
          <a:noFill/>
          <a:ln w="9525">
            <a:noFill/>
            <a:miter lim="800000"/>
            <a:headEnd/>
            <a:tailEnd/>
          </a:ln>
        </p:spPr>
        <p:txBody>
          <a:bodyPr lIns="45691" tIns="22847" rIns="45691" bIns="22847"/>
          <a:lstStyle/>
          <a:p>
            <a:endParaRPr lang="en-US" sz="400">
              <a:latin typeface="Calibri" pitchFamily="34" charset="0"/>
            </a:endParaRPr>
          </a:p>
        </p:txBody>
      </p:sp>
      <p:sp>
        <p:nvSpPr>
          <p:cNvPr id="14" name="Rectangle 13"/>
          <p:cNvSpPr/>
          <p:nvPr/>
        </p:nvSpPr>
        <p:spPr>
          <a:xfrm>
            <a:off x="5894384" y="1293427"/>
            <a:ext cx="6137669" cy="4839738"/>
          </a:xfrm>
          <a:prstGeom prst="rect">
            <a:avLst/>
          </a:prstGeom>
        </p:spPr>
        <p:txBody>
          <a:bodyPr wrap="square" lIns="121873" tIns="60936" rIns="121873" bIns="60936">
            <a:spAutoFit/>
          </a:bodyPr>
          <a:lstStyle/>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Simplifying </a:t>
            </a:r>
            <a:r>
              <a:rPr lang="en-US" sz="2400" dirty="0">
                <a:solidFill>
                  <a:srgbClr val="FF0000"/>
                </a:solidFill>
                <a:cs typeface="Calibri" pitchFamily="34" charset="0"/>
                <a:sym typeface="Arial" pitchFamily="34" charset="0"/>
              </a:rPr>
              <a:t>Enterprise Mobility</a:t>
            </a:r>
            <a:r>
              <a:rPr lang="en-US" sz="2400" dirty="0">
                <a:cs typeface="Calibri" pitchFamily="34" charset="0"/>
                <a:sym typeface="Arial" pitchFamily="34" charset="0"/>
              </a:rPr>
              <a:t>: Easily connect mobile app to enterprise backend services &amp; security </a:t>
            </a:r>
          </a:p>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Speed Innovation &amp; Agility: </a:t>
            </a:r>
            <a:r>
              <a:rPr lang="en-US" sz="2400" dirty="0" smtClean="0">
                <a:cs typeface="Calibri" pitchFamily="34" charset="0"/>
                <a:sym typeface="Arial" pitchFamily="34" charset="0"/>
              </a:rPr>
              <a:t>Keep pace with business needs, create personalized engagement</a:t>
            </a:r>
          </a:p>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Reduce Cost: </a:t>
            </a:r>
            <a:r>
              <a:rPr lang="en-US" sz="2400" dirty="0" smtClean="0">
                <a:cs typeface="Calibri" pitchFamily="34" charset="0"/>
                <a:sym typeface="Arial" pitchFamily="34" charset="0"/>
              </a:rPr>
              <a:t>Reduce cost &amp; risk of mobile connectivity to enterprise data centers</a:t>
            </a:r>
          </a:p>
          <a:p>
            <a:pPr marL="834922" lvl="2" indent="-226428" defTabSz="1218896">
              <a:lnSpc>
                <a:spcPts val="3240"/>
              </a:lnSpc>
              <a:spcBef>
                <a:spcPts val="400"/>
              </a:spcBef>
              <a:buClr>
                <a:schemeClr val="tx1"/>
              </a:buClr>
              <a:buFont typeface="Wingdings" pitchFamily="2" charset="2"/>
              <a:buChar char="§"/>
              <a:defRPr/>
            </a:pPr>
            <a:r>
              <a:rPr lang="en-US" sz="2400" dirty="0" smtClean="0">
                <a:solidFill>
                  <a:srgbClr val="FF0000"/>
                </a:solidFill>
                <a:cs typeface="Calibri" pitchFamily="34" charset="0"/>
                <a:sym typeface="Arial" pitchFamily="34" charset="0"/>
              </a:rPr>
              <a:t>Personalize Engagements: </a:t>
            </a:r>
            <a:r>
              <a:rPr lang="en-US" sz="2400" dirty="0" smtClean="0">
                <a:cs typeface="Calibri" pitchFamily="34" charset="0"/>
                <a:sym typeface="Arial" pitchFamily="34" charset="0"/>
              </a:rPr>
              <a:t>Measure, analyze, engage and increase mobile ROI</a:t>
            </a:r>
            <a:endParaRPr lang="en-US" sz="2400" dirty="0" smtClean="0">
              <a:solidFill>
                <a:srgbClr val="FF0000"/>
              </a:solidFill>
              <a:cs typeface="Calibri" pitchFamily="34" charset="0"/>
              <a:sym typeface="Arial" pitchFamily="34" charset="0"/>
            </a:endParaRPr>
          </a:p>
        </p:txBody>
      </p:sp>
      <p:sp>
        <p:nvSpPr>
          <p:cNvPr id="11" name="Title 3"/>
          <p:cNvSpPr>
            <a:spLocks noGrp="1"/>
          </p:cNvSpPr>
          <p:nvPr>
            <p:ph type="title"/>
          </p:nvPr>
        </p:nvSpPr>
        <p:spPr bwMode="gray">
          <a:xfrm>
            <a:off x="531812" y="711200"/>
            <a:ext cx="11125200" cy="889000"/>
          </a:xfrm>
        </p:spPr>
        <p:txBody>
          <a:bodyPr/>
          <a:lstStyle/>
          <a:p>
            <a:r>
              <a:rPr lang="en-US" dirty="0" smtClean="0"/>
              <a:t>Oracle Mobile Cloud Service </a:t>
            </a:r>
            <a:endParaRPr lang="en-US" b="1" dirty="0"/>
          </a:p>
        </p:txBody>
      </p:sp>
      <p:pic>
        <p:nvPicPr>
          <p:cNvPr id="128002" name="Picture 2"/>
          <p:cNvPicPr>
            <a:picLocks noChangeAspect="1" noChangeArrowheads="1"/>
          </p:cNvPicPr>
          <p:nvPr/>
        </p:nvPicPr>
        <p:blipFill>
          <a:blip r:embed="rId3"/>
          <a:srcRect/>
          <a:stretch>
            <a:fillRect/>
          </a:stretch>
        </p:blipFill>
        <p:spPr bwMode="auto">
          <a:xfrm>
            <a:off x="455612" y="1676400"/>
            <a:ext cx="5496157" cy="3632200"/>
          </a:xfrm>
          <a:prstGeom prst="rect">
            <a:avLst/>
          </a:prstGeom>
          <a:noFill/>
          <a:ln w="9525">
            <a:noFill/>
            <a:miter lim="800000"/>
            <a:headEnd/>
            <a:tailEnd/>
          </a:ln>
          <a:effectLst/>
        </p:spPr>
      </p:pic>
      <p:sp>
        <p:nvSpPr>
          <p:cNvPr id="8" name="Footer Placeholder 1"/>
          <p:cNvSpPr txBox="1">
            <a:spLocks/>
          </p:cNvSpPr>
          <p:nvPr/>
        </p:nvSpPr>
        <p:spPr>
          <a:xfrm>
            <a:off x="8694443" y="6532245"/>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00603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 name="Gruppe 109"/>
          <p:cNvGrpSpPr>
            <a:grpSpLocks/>
          </p:cNvGrpSpPr>
          <p:nvPr/>
        </p:nvGrpSpPr>
        <p:grpSpPr bwMode="auto">
          <a:xfrm>
            <a:off x="9795513" y="3218762"/>
            <a:ext cx="2921191" cy="2315264"/>
            <a:chOff x="3696341" y="3875381"/>
            <a:chExt cx="2380082" cy="1844804"/>
          </a:xfrm>
        </p:grpSpPr>
        <p:sp>
          <p:nvSpPr>
            <p:cNvPr id="72"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73"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74" name="Tekstboks 104"/>
            <p:cNvSpPr txBox="1">
              <a:spLocks noChangeArrowheads="1"/>
            </p:cNvSpPr>
            <p:nvPr/>
          </p:nvSpPr>
          <p:spPr bwMode="auto">
            <a:xfrm>
              <a:off x="3696341" y="5412188"/>
              <a:ext cx="185917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Enterprise Architect</a:t>
              </a:r>
              <a:endParaRPr lang="da-DK" dirty="0">
                <a:solidFill>
                  <a:srgbClr val="080808"/>
                </a:solidFill>
                <a:latin typeface="Calibri" pitchFamily="-84" charset="0"/>
              </a:endParaRPr>
            </a:p>
          </p:txBody>
        </p:sp>
      </p:grpSp>
      <p:grpSp>
        <p:nvGrpSpPr>
          <p:cNvPr id="53" name="Gruppe 110"/>
          <p:cNvGrpSpPr>
            <a:grpSpLocks/>
          </p:cNvGrpSpPr>
          <p:nvPr/>
        </p:nvGrpSpPr>
        <p:grpSpPr bwMode="auto">
          <a:xfrm>
            <a:off x="7811008" y="1997367"/>
            <a:ext cx="2803698" cy="2190118"/>
            <a:chOff x="5503734" y="3875381"/>
            <a:chExt cx="2291422" cy="1874402"/>
          </a:xfrm>
        </p:grpSpPr>
        <p:sp>
          <p:nvSpPr>
            <p:cNvPr id="54"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7"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8"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MCS </a:t>
              </a:r>
              <a:r>
                <a:rPr lang="da-DK" dirty="0" err="1" smtClean="0">
                  <a:solidFill>
                    <a:srgbClr val="080808"/>
                  </a:solidFill>
                  <a:latin typeface="Calibri" pitchFamily="-84" charset="0"/>
                </a:rPr>
                <a:t>Admin</a:t>
              </a:r>
              <a:endParaRPr lang="da-DK" dirty="0">
                <a:solidFill>
                  <a:srgbClr val="080808"/>
                </a:solidFill>
                <a:latin typeface="Calibri" pitchFamily="-84" charset="0"/>
              </a:endParaRPr>
            </a:p>
          </p:txBody>
        </p:sp>
      </p:grpSp>
      <p:grpSp>
        <p:nvGrpSpPr>
          <p:cNvPr id="2" name="Gruppe 11"/>
          <p:cNvGrpSpPr>
            <a:grpSpLocks/>
          </p:cNvGrpSpPr>
          <p:nvPr/>
        </p:nvGrpSpPr>
        <p:grpSpPr bwMode="auto">
          <a:xfrm>
            <a:off x="450544" y="1696210"/>
            <a:ext cx="2470647" cy="2065056"/>
            <a:chOff x="487363" y="1327433"/>
            <a:chExt cx="1853468" cy="2065055"/>
          </a:xfrm>
        </p:grpSpPr>
        <p:sp>
          <p:nvSpPr>
            <p:cNvPr id="13" name="Line 33"/>
            <p:cNvSpPr>
              <a:spLocks noChangeShapeType="1"/>
            </p:cNvSpPr>
            <p:nvPr/>
          </p:nvSpPr>
          <p:spPr bwMode="auto">
            <a:xfrm flipV="1">
              <a:off x="487363"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192" name="Rektangel 13"/>
            <p:cNvSpPr>
              <a:spLocks noChangeArrowheads="1"/>
            </p:cNvSpPr>
            <p:nvPr/>
          </p:nvSpPr>
          <p:spPr bwMode="auto">
            <a:xfrm>
              <a:off x="493631" y="1327433"/>
              <a:ext cx="1847200" cy="1625059"/>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100" b="1" noProof="1" smtClean="0">
                  <a:solidFill>
                    <a:srgbClr val="080808"/>
                  </a:solidFill>
                  <a:latin typeface="Calibri" pitchFamily="-84" charset="0"/>
                  <a:ea typeface="Arial" pitchFamily="-84" charset="0"/>
                  <a:cs typeface="Arial" pitchFamily="-84" charset="0"/>
                </a:rPr>
                <a:t>Mobile App Developer</a:t>
              </a:r>
              <a:endParaRPr sz="21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mobile applications that call backend services”</a:t>
              </a:r>
              <a:endParaRPr lang="en-US" i="1" kern="0" dirty="0">
                <a:solidFill>
                  <a:srgbClr val="FF0000"/>
                </a:solidFill>
                <a:ea typeface="ＭＳ Ｐゴシック" charset="-128"/>
                <a:cs typeface="ＭＳ Ｐゴシック" charset="-128"/>
              </a:endParaRPr>
            </a:p>
          </p:txBody>
        </p:sp>
      </p:grpSp>
      <p:grpSp>
        <p:nvGrpSpPr>
          <p:cNvPr id="3" name="Gruppe 14"/>
          <p:cNvGrpSpPr>
            <a:grpSpLocks/>
          </p:cNvGrpSpPr>
          <p:nvPr/>
        </p:nvGrpSpPr>
        <p:grpSpPr bwMode="auto">
          <a:xfrm>
            <a:off x="1999718" y="4365426"/>
            <a:ext cx="2800972" cy="1897068"/>
            <a:chOff x="52777" y="3688080"/>
            <a:chExt cx="2101278" cy="1896769"/>
          </a:xfrm>
        </p:grpSpPr>
        <p:sp>
          <p:nvSpPr>
            <p:cNvPr id="16" name="Line 36"/>
            <p:cNvSpPr>
              <a:spLocks noChangeShapeType="1"/>
            </p:cNvSpPr>
            <p:nvPr/>
          </p:nvSpPr>
          <p:spPr bwMode="auto">
            <a:xfrm flipV="1">
              <a:off x="2136141" y="3688080"/>
              <a:ext cx="0" cy="1896769"/>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90" name="Rektangel 16"/>
            <p:cNvSpPr>
              <a:spLocks noChangeArrowheads="1"/>
            </p:cNvSpPr>
            <p:nvPr/>
          </p:nvSpPr>
          <p:spPr bwMode="auto">
            <a:xfrm>
              <a:off x="52777" y="3876001"/>
              <a:ext cx="2101278" cy="1286303"/>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Service Developers</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backend services that mobile applications call”</a:t>
              </a:r>
              <a:endParaRPr lang="en-US" i="1" kern="0" dirty="0">
                <a:solidFill>
                  <a:srgbClr val="FF0000"/>
                </a:solidFill>
                <a:ea typeface="ＭＳ Ｐゴシック" charset="-128"/>
                <a:cs typeface="ＭＳ Ｐゴシック" charset="-128"/>
              </a:endParaRPr>
            </a:p>
          </p:txBody>
        </p:sp>
      </p:grpSp>
      <p:grpSp>
        <p:nvGrpSpPr>
          <p:cNvPr id="4" name="Gruppe 17"/>
          <p:cNvGrpSpPr>
            <a:grpSpLocks/>
          </p:cNvGrpSpPr>
          <p:nvPr/>
        </p:nvGrpSpPr>
        <p:grpSpPr bwMode="auto">
          <a:xfrm>
            <a:off x="5612067" y="1142999"/>
            <a:ext cx="2135438" cy="2179434"/>
            <a:chOff x="407388" y="1168755"/>
            <a:chExt cx="1729919" cy="2223733"/>
          </a:xfrm>
        </p:grpSpPr>
        <p:sp>
          <p:nvSpPr>
            <p:cNvPr id="19" name="Line 33"/>
            <p:cNvSpPr>
              <a:spLocks noChangeShapeType="1"/>
            </p:cNvSpPr>
            <p:nvPr/>
          </p:nvSpPr>
          <p:spPr bwMode="auto">
            <a:xfrm flipV="1">
              <a:off x="452076"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88" name="Rektangel 19"/>
            <p:cNvSpPr>
              <a:spLocks noChangeArrowheads="1"/>
            </p:cNvSpPr>
            <p:nvPr/>
          </p:nvSpPr>
          <p:spPr bwMode="auto">
            <a:xfrm>
              <a:off x="407388" y="1168755"/>
              <a:ext cx="1729919" cy="1871285"/>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000" b="1" noProof="1" smtClean="0">
                  <a:solidFill>
                    <a:srgbClr val="080808"/>
                  </a:solidFill>
                  <a:latin typeface="Calibri" pitchFamily="-84" charset="0"/>
                  <a:ea typeface="Arial" pitchFamily="-84" charset="0"/>
                  <a:cs typeface="Arial" pitchFamily="-84" charset="0"/>
                </a:rPr>
                <a:t>Line of Business Stakeholders</a:t>
              </a:r>
              <a:endParaRPr sz="20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am responsible for the success of our mobilization strategy”</a:t>
              </a:r>
              <a:endParaRPr lang="en-US" i="1" kern="0" dirty="0">
                <a:solidFill>
                  <a:srgbClr val="FF0000"/>
                </a:solidFill>
                <a:ea typeface="ＭＳ Ｐゴシック" charset="-128"/>
                <a:cs typeface="ＭＳ Ｐゴシック" charset="-128"/>
              </a:endParaRPr>
            </a:p>
          </p:txBody>
        </p:sp>
      </p:grpSp>
      <p:grpSp>
        <p:nvGrpSpPr>
          <p:cNvPr id="6" name="Gruppe 109"/>
          <p:cNvGrpSpPr>
            <a:grpSpLocks/>
          </p:cNvGrpSpPr>
          <p:nvPr/>
        </p:nvGrpSpPr>
        <p:grpSpPr bwMode="auto">
          <a:xfrm>
            <a:off x="177336" y="3574362"/>
            <a:ext cx="2537463" cy="2315264"/>
            <a:chOff x="3782957" y="3875381"/>
            <a:chExt cx="2293466" cy="1844804"/>
          </a:xfrm>
        </p:grpSpPr>
        <p:sp>
          <p:nvSpPr>
            <p:cNvPr id="43"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44"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45" name="Tekstboks 104"/>
            <p:cNvSpPr txBox="1">
              <a:spLocks noChangeArrowheads="1"/>
            </p:cNvSpPr>
            <p:nvPr/>
          </p:nvSpPr>
          <p:spPr bwMode="auto">
            <a:xfrm>
              <a:off x="3782957" y="5412188"/>
              <a:ext cx="168593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Mobile Developer</a:t>
              </a:r>
              <a:endParaRPr lang="da-DK" dirty="0">
                <a:solidFill>
                  <a:srgbClr val="080808"/>
                </a:solidFill>
                <a:latin typeface="Calibri" pitchFamily="-84" charset="0"/>
              </a:endParaRPr>
            </a:p>
          </p:txBody>
        </p:sp>
      </p:grpSp>
      <p:grpSp>
        <p:nvGrpSpPr>
          <p:cNvPr id="7" name="Gruppe 108"/>
          <p:cNvGrpSpPr>
            <a:grpSpLocks/>
          </p:cNvGrpSpPr>
          <p:nvPr/>
        </p:nvGrpSpPr>
        <p:grpSpPr bwMode="auto">
          <a:xfrm>
            <a:off x="2848850" y="1945663"/>
            <a:ext cx="3026045" cy="2459567"/>
            <a:chOff x="2105026" y="3875381"/>
            <a:chExt cx="2269596" cy="1844804"/>
          </a:xfrm>
        </p:grpSpPr>
        <p:sp>
          <p:nvSpPr>
            <p:cNvPr id="49" name="Kombinationstegning 122"/>
            <p:cNvSpPr/>
            <p:nvPr/>
          </p:nvSpPr>
          <p:spPr bwMode="auto">
            <a:xfrm>
              <a:off x="3444442"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0" name="Rektangel 123"/>
            <p:cNvSpPr>
              <a:spLocks noChangeArrowheads="1"/>
            </p:cNvSpPr>
            <p:nvPr/>
          </p:nvSpPr>
          <p:spPr bwMode="auto">
            <a:xfrm>
              <a:off x="2105026" y="3875381"/>
              <a:ext cx="1563324"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1" name="Tekstboks 124"/>
            <p:cNvSpPr txBox="1">
              <a:spLocks noChangeArrowheads="1"/>
            </p:cNvSpPr>
            <p:nvPr/>
          </p:nvSpPr>
          <p:spPr bwMode="auto">
            <a:xfrm>
              <a:off x="2809478" y="5412188"/>
              <a:ext cx="138552" cy="288561"/>
            </a:xfrm>
            <a:prstGeom prst="rect">
              <a:avLst/>
            </a:prstGeom>
            <a:noFill/>
            <a:ln w="9525">
              <a:noFill/>
              <a:miter lim="800000"/>
              <a:headEnd/>
              <a:tailEnd/>
            </a:ln>
          </p:spPr>
          <p:txBody>
            <a:bodyPr wrap="none">
              <a:prstTxWarp prst="textNoShape">
                <a:avLst/>
              </a:prstTxWarp>
              <a:spAutoFit/>
            </a:bodyPr>
            <a:lstStyle/>
            <a:p>
              <a:pPr algn="ctr"/>
              <a:endParaRPr lang="da-DK" sz="1900" dirty="0">
                <a:solidFill>
                  <a:srgbClr val="080808"/>
                </a:solidFill>
                <a:latin typeface="Calibri" pitchFamily="-84" charset="0"/>
              </a:endParaRPr>
            </a:p>
          </p:txBody>
        </p:sp>
      </p:grpSp>
      <p:sp>
        <p:nvSpPr>
          <p:cNvPr id="63" name="Title 62"/>
          <p:cNvSpPr>
            <a:spLocks noGrp="1"/>
          </p:cNvSpPr>
          <p:nvPr>
            <p:ph type="title"/>
          </p:nvPr>
        </p:nvSpPr>
        <p:spPr>
          <a:xfrm>
            <a:off x="531812" y="286084"/>
            <a:ext cx="11125200" cy="748632"/>
          </a:xfrm>
        </p:spPr>
        <p:txBody>
          <a:bodyPr/>
          <a:lstStyle/>
          <a:p>
            <a:r>
              <a:rPr lang="en-US" dirty="0" smtClean="0"/>
              <a:t>Geared for all involved Personas</a:t>
            </a:r>
            <a:endParaRPr lang="en-US" dirty="0"/>
          </a:p>
        </p:txBody>
      </p:sp>
      <p:grpSp>
        <p:nvGrpSpPr>
          <p:cNvPr id="9" name="Gruppe 110"/>
          <p:cNvGrpSpPr>
            <a:grpSpLocks/>
          </p:cNvGrpSpPr>
          <p:nvPr/>
        </p:nvGrpSpPr>
        <p:grpSpPr bwMode="auto">
          <a:xfrm>
            <a:off x="5343364" y="3321342"/>
            <a:ext cx="2975677" cy="2190118"/>
            <a:chOff x="5503734" y="3875381"/>
            <a:chExt cx="2291422" cy="1874402"/>
          </a:xfrm>
        </p:grpSpPr>
        <p:sp>
          <p:nvSpPr>
            <p:cNvPr id="67"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68"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69"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LOB </a:t>
              </a:r>
              <a:r>
                <a:rPr lang="da-DK" dirty="0" err="1" smtClean="0">
                  <a:solidFill>
                    <a:srgbClr val="080808"/>
                  </a:solidFill>
                  <a:latin typeface="Calibri" pitchFamily="-84" charset="0"/>
                </a:rPr>
                <a:t>Stake</a:t>
              </a:r>
              <a:r>
                <a:rPr lang="da-DK" dirty="0" err="1">
                  <a:solidFill>
                    <a:srgbClr val="080808"/>
                  </a:solidFill>
                  <a:latin typeface="Calibri" pitchFamily="-84" charset="0"/>
                </a:rPr>
                <a:t>h</a:t>
              </a:r>
              <a:r>
                <a:rPr lang="da-DK" dirty="0" err="1" smtClean="0">
                  <a:solidFill>
                    <a:srgbClr val="080808"/>
                  </a:solidFill>
                  <a:latin typeface="Calibri" pitchFamily="-84" charset="0"/>
                </a:rPr>
                <a:t>older</a:t>
              </a:r>
              <a:endParaRPr lang="da-DK" dirty="0">
                <a:solidFill>
                  <a:srgbClr val="080808"/>
                </a:solidFill>
                <a:latin typeface="Calibri" pitchFamily="-84" charset="0"/>
              </a:endParaRPr>
            </a:p>
          </p:txBody>
        </p:sp>
      </p:grpSp>
      <p:pic>
        <p:nvPicPr>
          <p:cNvPr id="42" name="Picture 41" descr="MSB small business Clive man concentrating laptop wor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7050" y="3225940"/>
            <a:ext cx="1711453" cy="2046755"/>
          </a:xfrm>
          <a:prstGeom prst="rect">
            <a:avLst/>
          </a:prstGeom>
          <a:noFill/>
          <a:ln w="9525">
            <a:noFill/>
            <a:miter lim="800000"/>
            <a:headEnd/>
            <a:tailEnd/>
          </a:ln>
        </p:spPr>
      </p:pic>
      <p:sp>
        <p:nvSpPr>
          <p:cNvPr id="38" name="Title 1"/>
          <p:cNvSpPr txBox="1">
            <a:spLocks/>
          </p:cNvSpPr>
          <p:nvPr/>
        </p:nvSpPr>
        <p:spPr>
          <a:xfrm>
            <a:off x="1085342" y="317305"/>
            <a:ext cx="9413592" cy="541860"/>
          </a:xfrm>
          <a:prstGeom prst="rect">
            <a:avLst/>
          </a:prstGeom>
        </p:spPr>
        <p:txBody>
          <a:bodyPr vert="horz" lIns="0" tIns="0" rIns="0" bIns="0" rtlCol="0" anchor="ctr" anchorCtr="0">
            <a:noAutofit/>
          </a:bodyPr>
          <a:lstStyle/>
          <a:p>
            <a:pPr defTabSz="304747">
              <a:spcAft>
                <a:spcPts val="800"/>
              </a:spcAft>
              <a:buClr>
                <a:srgbClr val="FF0000"/>
              </a:buClr>
              <a:buSzPct val="85000"/>
              <a:defRPr/>
            </a:pPr>
            <a:endParaRPr lang="en-US" dirty="0">
              <a:solidFill>
                <a:srgbClr val="FF1414"/>
              </a:solidFill>
              <a:ea typeface="ＭＳ Ｐゴシック" pitchFamily="127" charset="-128"/>
              <a:cs typeface="ＭＳ Ｐゴシック" pitchFamily="127" charset="-128"/>
            </a:endParaRPr>
          </a:p>
        </p:txBody>
      </p:sp>
      <p:pic>
        <p:nvPicPr>
          <p:cNvPr id="40" name="Picture 39" descr="Mia.jpg"/>
          <p:cNvPicPr>
            <a:picLocks noChangeAspect="1"/>
          </p:cNvPicPr>
          <p:nvPr/>
        </p:nvPicPr>
        <p:blipFill>
          <a:blip r:embed="rId4" cstate="print"/>
          <a:stretch>
            <a:fillRect/>
          </a:stretch>
        </p:blipFill>
        <p:spPr>
          <a:xfrm>
            <a:off x="619165" y="3579449"/>
            <a:ext cx="1428843" cy="1756176"/>
          </a:xfrm>
          <a:prstGeom prst="rect">
            <a:avLst/>
          </a:prstGeom>
          <a:ln>
            <a:noFill/>
          </a:ln>
          <a:effectLst>
            <a:softEdge rad="112500"/>
          </a:effectLst>
        </p:spPr>
      </p:pic>
      <p:pic>
        <p:nvPicPr>
          <p:cNvPr id="47" name="Picture 46" descr="Mike.jpg"/>
          <p:cNvPicPr>
            <a:picLocks noChangeAspect="1"/>
          </p:cNvPicPr>
          <p:nvPr/>
        </p:nvPicPr>
        <p:blipFill>
          <a:blip r:embed="rId5" cstate="print"/>
          <a:stretch>
            <a:fillRect/>
          </a:stretch>
        </p:blipFill>
        <p:spPr>
          <a:xfrm>
            <a:off x="5585226" y="3378759"/>
            <a:ext cx="1634363" cy="1814147"/>
          </a:xfrm>
          <a:prstGeom prst="rect">
            <a:avLst/>
          </a:prstGeom>
          <a:ln>
            <a:noFill/>
          </a:ln>
          <a:effectLst>
            <a:softEdge rad="112500"/>
          </a:effectLst>
        </p:spPr>
      </p:pic>
      <p:pic>
        <p:nvPicPr>
          <p:cNvPr id="46" name="Picture 45" descr="Jeff.jpg"/>
          <p:cNvPicPr>
            <a:picLocks noChangeAspect="1"/>
          </p:cNvPicPr>
          <p:nvPr/>
        </p:nvPicPr>
        <p:blipFill>
          <a:blip r:embed="rId6" cstate="print">
            <a:alphaModFix amt="99000"/>
            <a:extLst>
              <a:ext uri="{28A0092B-C50C-407E-A947-70E740481C1C}">
                <a14:useLocalDpi xmlns:a14="http://schemas.microsoft.com/office/drawing/2010/main"/>
              </a:ext>
            </a:extLst>
          </a:blip>
          <a:srcRect/>
          <a:stretch>
            <a:fillRect/>
          </a:stretch>
        </p:blipFill>
        <p:spPr>
          <a:xfrm>
            <a:off x="2906861" y="1960406"/>
            <a:ext cx="1600551" cy="1539393"/>
          </a:xfrm>
          <a:prstGeom prst="rect">
            <a:avLst/>
          </a:prstGeom>
          <a:ln>
            <a:noFill/>
          </a:ln>
          <a:effectLst>
            <a:softEdge rad="112500"/>
          </a:effectLst>
        </p:spPr>
      </p:pic>
      <p:pic>
        <p:nvPicPr>
          <p:cNvPr id="48" name="Picture 47" descr="Samir.jpg"/>
          <p:cNvPicPr>
            <a:picLocks noChangeAspect="1"/>
          </p:cNvPicPr>
          <p:nvPr/>
        </p:nvPicPr>
        <p:blipFill>
          <a:blip r:embed="rId7" cstate="print">
            <a:alphaModFix amt="75000"/>
            <a:extLst>
              <a:ext uri="{28A0092B-C50C-407E-A947-70E740481C1C}">
                <a14:useLocalDpi xmlns:a14="http://schemas.microsoft.com/office/drawing/2010/main"/>
              </a:ext>
            </a:extLst>
          </a:blip>
          <a:srcRect/>
          <a:stretch>
            <a:fillRect/>
          </a:stretch>
        </p:blipFill>
        <p:spPr>
          <a:xfrm>
            <a:off x="3737633" y="2434916"/>
            <a:ext cx="1168477" cy="1403545"/>
          </a:xfrm>
          <a:prstGeom prst="rect">
            <a:avLst/>
          </a:prstGeom>
          <a:ln>
            <a:noFill/>
          </a:ln>
          <a:effectLst>
            <a:softEdge rad="112500"/>
          </a:effectLst>
        </p:spPr>
      </p:pic>
      <p:sp>
        <p:nvSpPr>
          <p:cNvPr id="52" name="Tekstboks 104"/>
          <p:cNvSpPr txBox="1">
            <a:spLocks noChangeArrowheads="1"/>
          </p:cNvSpPr>
          <p:nvPr/>
        </p:nvSpPr>
        <p:spPr bwMode="auto">
          <a:xfrm>
            <a:off x="2757606" y="3697555"/>
            <a:ext cx="2071246" cy="707864"/>
          </a:xfrm>
          <a:prstGeom prst="rect">
            <a:avLst/>
          </a:prstGeom>
          <a:noFill/>
          <a:ln w="9525">
            <a:noFill/>
            <a:miter lim="800000"/>
            <a:headEnd/>
            <a:tailEnd/>
          </a:ln>
        </p:spPr>
        <p:txBody>
          <a:bodyPr wrap="square" lIns="121899" tIns="60949" rIns="121899" bIns="60949">
            <a:prstTxWarp prst="textNoShape">
              <a:avLst/>
            </a:prstTxWarp>
            <a:spAutoFit/>
          </a:bodyPr>
          <a:lstStyle/>
          <a:p>
            <a:pPr algn="ctr"/>
            <a:r>
              <a:rPr lang="da-DK" sz="1900" dirty="0" smtClean="0">
                <a:solidFill>
                  <a:srgbClr val="080808"/>
                </a:solidFill>
                <a:latin typeface="Calibri" pitchFamily="-84" charset="0"/>
              </a:rPr>
              <a:t>Service Developers</a:t>
            </a:r>
            <a:endParaRPr lang="da-DK" sz="1900" dirty="0">
              <a:solidFill>
                <a:srgbClr val="080808"/>
              </a:solidFill>
              <a:latin typeface="Calibri" pitchFamily="-84" charset="0"/>
            </a:endParaRPr>
          </a:p>
        </p:txBody>
      </p:sp>
      <p:pic>
        <p:nvPicPr>
          <p:cNvPr id="39" name="Picture 38" descr="Amanda.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0281" y="2016125"/>
            <a:ext cx="1571728" cy="1888474"/>
          </a:xfrm>
          <a:prstGeom prst="rect">
            <a:avLst/>
          </a:prstGeom>
          <a:ln>
            <a:noFill/>
          </a:ln>
          <a:effectLst>
            <a:softEdge rad="112500"/>
          </a:effectLst>
        </p:spPr>
      </p:pic>
      <p:sp>
        <p:nvSpPr>
          <p:cNvPr id="41" name="Title 1"/>
          <p:cNvSpPr txBox="1">
            <a:spLocks/>
          </p:cNvSpPr>
          <p:nvPr/>
        </p:nvSpPr>
        <p:spPr bwMode="auto">
          <a:xfrm>
            <a:off x="16406891" y="1474297"/>
            <a:ext cx="7326383" cy="112315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2435527"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Amanda</a:t>
            </a:r>
            <a:r>
              <a:rPr kumimoji="0" lang="en-US" sz="3200" b="1" i="0" u="none" strike="noStrike" kern="0" cap="none" spc="0" normalizeH="0" noProof="0" dirty="0" smtClean="0">
                <a:ln>
                  <a:noFill/>
                </a:ln>
                <a:solidFill>
                  <a:schemeClr val="tx1"/>
                </a:solidFill>
                <a:effectLst/>
                <a:uLnTx/>
                <a:uFillTx/>
                <a:latin typeface="+mj-lt"/>
                <a:ea typeface="ＭＳ Ｐゴシック" charset="-128"/>
                <a:cs typeface="ＭＳ Ｐゴシック" charset="-128"/>
              </a:rPr>
              <a:t> – MCS Administrator</a:t>
            </a:r>
            <a:endParaRPr kumimoji="0" lang="en-US" sz="3200" b="1" i="0" u="none" strike="noStrike" kern="0" cap="none" spc="0" normalizeH="0" baseline="0" noProof="0" dirty="0">
              <a:ln>
                <a:noFill/>
              </a:ln>
              <a:solidFill>
                <a:schemeClr val="tx1"/>
              </a:solidFill>
              <a:effectLst/>
              <a:uLnTx/>
              <a:uFillTx/>
              <a:latin typeface="+mj-lt"/>
              <a:ea typeface="ＭＳ Ｐゴシック" charset="-128"/>
              <a:cs typeface="ＭＳ Ｐゴシック" charset="-128"/>
            </a:endParaRPr>
          </a:p>
        </p:txBody>
      </p:sp>
      <p:grpSp>
        <p:nvGrpSpPr>
          <p:cNvPr id="60" name="Gruppe 17"/>
          <p:cNvGrpSpPr>
            <a:grpSpLocks/>
          </p:cNvGrpSpPr>
          <p:nvPr/>
        </p:nvGrpSpPr>
        <p:grpSpPr bwMode="auto">
          <a:xfrm>
            <a:off x="9783495" y="1428749"/>
            <a:ext cx="2135438" cy="1782560"/>
            <a:chOff x="175887" y="1298336"/>
            <a:chExt cx="1729919" cy="1818791"/>
          </a:xfrm>
        </p:grpSpPr>
        <p:sp>
          <p:nvSpPr>
            <p:cNvPr id="61" name="Line 33"/>
            <p:cNvSpPr>
              <a:spLocks noChangeShapeType="1"/>
            </p:cNvSpPr>
            <p:nvPr/>
          </p:nvSpPr>
          <p:spPr bwMode="auto">
            <a:xfrm flipV="1">
              <a:off x="1892527" y="1427917"/>
              <a:ext cx="3632" cy="1689210"/>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2" name="Rektangel 19"/>
            <p:cNvSpPr>
              <a:spLocks noChangeArrowheads="1"/>
            </p:cNvSpPr>
            <p:nvPr/>
          </p:nvSpPr>
          <p:spPr bwMode="auto">
            <a:xfrm>
              <a:off x="175887" y="1298336"/>
              <a:ext cx="1729919" cy="1626688"/>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Enterprise Architect</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make sure we have a secure, scalable solution”</a:t>
              </a:r>
              <a:endParaRPr lang="en-US" i="1" kern="0" dirty="0">
                <a:solidFill>
                  <a:srgbClr val="FF0000"/>
                </a:solidFill>
                <a:ea typeface="ＭＳ Ｐゴシック" charset="-128"/>
                <a:cs typeface="ＭＳ Ｐゴシック" charset="-128"/>
              </a:endParaRPr>
            </a:p>
          </p:txBody>
        </p:sp>
      </p:grpSp>
      <p:grpSp>
        <p:nvGrpSpPr>
          <p:cNvPr id="64" name="Gruppe 20"/>
          <p:cNvGrpSpPr>
            <a:grpSpLocks/>
          </p:cNvGrpSpPr>
          <p:nvPr/>
        </p:nvGrpSpPr>
        <p:grpSpPr bwMode="auto">
          <a:xfrm>
            <a:off x="7477612" y="4144585"/>
            <a:ext cx="2099634" cy="2019054"/>
            <a:chOff x="313991" y="3596607"/>
            <a:chExt cx="1575134" cy="2018419"/>
          </a:xfrm>
        </p:grpSpPr>
        <p:sp>
          <p:nvSpPr>
            <p:cNvPr id="65" name="Line 36"/>
            <p:cNvSpPr>
              <a:spLocks noChangeShapeType="1"/>
            </p:cNvSpPr>
            <p:nvPr/>
          </p:nvSpPr>
          <p:spPr bwMode="auto">
            <a:xfrm flipV="1">
              <a:off x="1889125" y="3718560"/>
              <a:ext cx="0" cy="1896466"/>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6" name="Rektangel 22"/>
            <p:cNvSpPr>
              <a:spLocks noChangeArrowheads="1"/>
            </p:cNvSpPr>
            <p:nvPr/>
          </p:nvSpPr>
          <p:spPr bwMode="auto">
            <a:xfrm>
              <a:off x="313991" y="3596607"/>
              <a:ext cx="1407817" cy="1701469"/>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100" b="1" noProof="1" smtClean="0">
                  <a:solidFill>
                    <a:srgbClr val="080808"/>
                  </a:solidFill>
                  <a:latin typeface="Calibri" pitchFamily="-84" charset="0"/>
                  <a:ea typeface="Arial" pitchFamily="-84" charset="0"/>
                  <a:cs typeface="Arial" pitchFamily="-84" charset="0"/>
                </a:rPr>
                <a:t>MCS Admin</a:t>
              </a:r>
              <a:endParaRPr sz="2100" b="1" noProof="1" smtClean="0">
                <a:solidFill>
                  <a:srgbClr val="080808"/>
                </a:solidFill>
                <a:latin typeface="Calibri" pitchFamily="-84" charset="0"/>
                <a:ea typeface="Arial" pitchFamily="-84" charset="0"/>
                <a:cs typeface="Arial" pitchFamily="-84" charset="0"/>
              </a:endParaRPr>
            </a:p>
            <a:p>
              <a:pPr algn="r" defTabSz="1068730">
                <a:spcBef>
                  <a:spcPct val="20000"/>
                </a:spcBef>
              </a:pPr>
              <a:r>
                <a:rPr lang="en-US" sz="1900" i="1" kern="0" dirty="0" smtClean="0">
                  <a:solidFill>
                    <a:srgbClr val="FF0000"/>
                  </a:solidFill>
                  <a:ea typeface="ＭＳ Ｐゴシック" charset="-128"/>
                  <a:cs typeface="ＭＳ Ｐゴシック" charset="-128"/>
                </a:rPr>
                <a:t>“I administer MCS for our company”</a:t>
              </a:r>
            </a:p>
            <a:p>
              <a:pPr algn="r" defTabSz="1068730">
                <a:spcBef>
                  <a:spcPct val="20000"/>
                </a:spcBef>
              </a:pPr>
              <a:r>
                <a:rPr lang="en-US" sz="1900" noProof="1" smtClean="0">
                  <a:solidFill>
                    <a:srgbClr val="080808"/>
                  </a:solidFill>
                  <a:latin typeface="Calibri" pitchFamily="-84" charset="0"/>
                  <a:ea typeface="Arial" pitchFamily="-84" charset="0"/>
                  <a:cs typeface="Arial" pitchFamily="-84" charset="0"/>
                </a:rPr>
                <a:t>. </a:t>
              </a:r>
              <a:endParaRPr sz="1900" noProof="1">
                <a:solidFill>
                  <a:srgbClr val="080808"/>
                </a:solidFill>
                <a:latin typeface="Calibri" pitchFamily="-84" charset="0"/>
                <a:ea typeface="Arial" pitchFamily="-84" charset="0"/>
                <a:cs typeface="Arial" pitchFamily="-84" charset="0"/>
              </a:endParaRPr>
            </a:p>
          </p:txBody>
        </p:sp>
      </p:grpSp>
    </p:spTree>
    <p:extLst>
      <p:ext uri="{BB962C8B-B14F-4D97-AF65-F5344CB8AC3E}">
        <p14:creationId xmlns:p14="http://schemas.microsoft.com/office/powerpoint/2010/main" val="101833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7"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10" name="Group 112"/>
          <p:cNvGrpSpPr/>
          <p:nvPr/>
        </p:nvGrpSpPr>
        <p:grpSpPr>
          <a:xfrm>
            <a:off x="512265"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5412"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0104"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9" name="Group 188"/>
          <p:cNvGrpSpPr/>
          <p:nvPr/>
        </p:nvGrpSpPr>
        <p:grpSpPr>
          <a:xfrm>
            <a:off x="3418182" y="2167757"/>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22"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23"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1">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6367"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8082" y="3111731"/>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225" name="Group 224"/>
          <p:cNvGrpSpPr/>
          <p:nvPr/>
        </p:nvGrpSpPr>
        <p:grpSpPr>
          <a:xfrm>
            <a:off x="191647" y="3037761"/>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pic>
        <p:nvPicPr>
          <p:cNvPr id="228" name="Picture 227" descr="Screen_14.png"/>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4517516" y="2562537"/>
            <a:ext cx="2325055" cy="3200087"/>
          </a:xfrm>
          <a:prstGeom prst="rect">
            <a:avLst/>
          </a:prstGeom>
          <a:ln>
            <a:solidFill>
              <a:srgbClr val="FF0000"/>
            </a:solidFill>
          </a:ln>
        </p:spPr>
      </p:pic>
    </p:spTree>
    <p:extLst>
      <p:ext uri="{BB962C8B-B14F-4D97-AF65-F5344CB8AC3E}">
        <p14:creationId xmlns:p14="http://schemas.microsoft.com/office/powerpoint/2010/main" val="75058327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dissolv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28"/>
                                        </p:tgtEl>
                                      </p:cBhvr>
                                    </p:animEffect>
                                    <p:set>
                                      <p:cBhvr>
                                        <p:cTn id="12" dur="1" fill="hold">
                                          <p:stCondLst>
                                            <p:cond delay="499"/>
                                          </p:stCondLst>
                                        </p:cTn>
                                        <p:tgtEl>
                                          <p:spTgt spid="22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208 -0.11685 L -0.00208 -0.39473 " pathEditMode="relative" rAng="0" ptsTypes="AA">
                                      <p:cBhvr>
                                        <p:cTn id="27" dur="500" fill="hold"/>
                                        <p:tgtEl>
                                          <p:spTgt spid="45"/>
                                        </p:tgtEl>
                                        <p:attrNameLst>
                                          <p:attrName>ppt_x</p:attrName>
                                          <p:attrName>ppt_y</p:attrName>
                                        </p:attrNameLst>
                                      </p:cBhvr>
                                      <p:rCtr x="0" y="-13906"/>
                                    </p:animMotion>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64"/>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265"/>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a:t>Mobile Application Accelerator (MAX)</a:t>
            </a:r>
          </a:p>
        </p:txBody>
      </p:sp>
      <p:sp>
        <p:nvSpPr>
          <p:cNvPr id="8" name="Text Placeholder 7"/>
          <p:cNvSpPr>
            <a:spLocks noGrp="1"/>
          </p:cNvSpPr>
          <p:nvPr>
            <p:ph type="body" sz="quarter" idx="13"/>
          </p:nvPr>
        </p:nvSpPr>
        <p:spPr/>
        <p:txBody>
          <a:bodyPr/>
          <a:lstStyle/>
          <a:p>
            <a:r>
              <a:rPr lang="en-US"/>
              <a:t>Business User Friendly Mobile App Composition in the Cloud</a:t>
            </a:r>
          </a:p>
        </p:txBody>
      </p:sp>
      <p:sp>
        <p:nvSpPr>
          <p:cNvPr id="192" name="Rectangle 191"/>
          <p:cNvSpPr/>
          <p:nvPr/>
        </p:nvSpPr>
        <p:spPr>
          <a:xfrm>
            <a:off x="694025"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5"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2"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0"/>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2"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2"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2612" y="1905000"/>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a:ext>
            </a:extLst>
          </a:blip>
          <a:srcRect b="15751"/>
          <a:stretch/>
        </p:blipFill>
        <p:spPr>
          <a:xfrm>
            <a:off x="7137400" y="2082799"/>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1634" y="3775195"/>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9371" y="715066"/>
            <a:ext cx="4209415"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02945" y="1717040"/>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43701" y="286721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18018" y="2971800"/>
            <a:ext cx="4201160" cy="2625725"/>
          </a:xfrm>
          <a:prstGeom prst="rect">
            <a:avLst/>
          </a:prstGeom>
        </p:spPr>
      </p:pic>
    </p:spTree>
    <p:extLst>
      <p:ext uri="{BB962C8B-B14F-4D97-AF65-F5344CB8AC3E}">
        <p14:creationId xmlns:p14="http://schemas.microsoft.com/office/powerpoint/2010/main" val="40707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Oracle Mobile Application Framework </a:t>
            </a:r>
            <a:br>
              <a:rPr lang="en-US" sz="6000" dirty="0" smtClean="0"/>
            </a:br>
            <a:endParaRPr lang="en-US" sz="1800" b="0" dirty="0">
              <a:solidFill>
                <a:srgbClr val="0000FF"/>
              </a:solidFill>
            </a:endParaRPr>
          </a:p>
        </p:txBody>
      </p:sp>
      <p:sp>
        <p:nvSpPr>
          <p:cNvPr id="5" name="Text Placeholder 4"/>
          <p:cNvSpPr>
            <a:spLocks noGrp="1"/>
          </p:cNvSpPr>
          <p:nvPr>
            <p:ph type="body" idx="1"/>
          </p:nvPr>
        </p:nvSpPr>
        <p:spPr/>
        <p:txBody>
          <a:bodyPr/>
          <a:lstStyle/>
          <a:p>
            <a:endParaRPr lang="en-US"/>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0" y="5486399"/>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0" y="53495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4" cstate="print">
            <a:alphaModFix amt="30000"/>
            <a:extLst>
              <a:ext uri="{28A0092B-C50C-407E-A947-70E740481C1C}">
                <a14:useLocalDpi xmlns:a14="http://schemas.microsoft.com/office/drawing/2010/main"/>
              </a:ext>
            </a:extLst>
          </a:blip>
          <a:stretch>
            <a:fillRect/>
          </a:stretch>
        </p:blipFill>
        <p:spPr>
          <a:xfrm>
            <a:off x="6782146" y="2061634"/>
            <a:ext cx="5535406" cy="3911600"/>
          </a:xfrm>
          <a:prstGeom prst="rect">
            <a:avLst/>
          </a:prstGeom>
        </p:spPr>
      </p:pic>
      <p:sp>
        <p:nvSpPr>
          <p:cNvPr id="9" name="Slide Number Placeholder 3"/>
          <p:cNvSpPr txBox="1">
            <a:spLocks/>
          </p:cNvSpPr>
          <p:nvPr/>
        </p:nvSpPr>
        <p:spPr>
          <a:xfrm>
            <a:off x="11276011"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1" name="Footer Placeholder 1"/>
          <p:cNvSpPr txBox="1">
            <a:spLocks/>
          </p:cNvSpPr>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47778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6-25 at 3.20.27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0819" y="1661966"/>
            <a:ext cx="3861396" cy="2711003"/>
          </a:xfrm>
          <a:prstGeom prst="rect">
            <a:avLst/>
          </a:prstGeom>
        </p:spPr>
      </p:pic>
      <p:sp>
        <p:nvSpPr>
          <p:cNvPr id="2" name="Text Placeholder 1"/>
          <p:cNvSpPr>
            <a:spLocks noGrp="1"/>
          </p:cNvSpPr>
          <p:nvPr>
            <p:ph type="body" sz="quarter" idx="13"/>
          </p:nvPr>
        </p:nvSpPr>
        <p:spPr>
          <a:xfrm>
            <a:off x="519783" y="1060920"/>
            <a:ext cx="11125198" cy="343299"/>
          </a:xfrm>
        </p:spPr>
        <p:txBody>
          <a:bodyPr/>
          <a:lstStyle/>
          <a:p>
            <a:r>
              <a:rPr lang="en-US" dirty="0" smtClean="0"/>
              <a:t>Productivity Boosting Framework</a:t>
            </a:r>
            <a:endParaRPr lang="en-US" dirty="0"/>
          </a:p>
        </p:txBody>
      </p:sp>
      <p:sp>
        <p:nvSpPr>
          <p:cNvPr id="4098" name="Title 1"/>
          <p:cNvSpPr>
            <a:spLocks noGrp="1"/>
          </p:cNvSpPr>
          <p:nvPr>
            <p:ph type="title"/>
          </p:nvPr>
        </p:nvSpPr>
        <p:spPr>
          <a:xfrm>
            <a:off x="531812" y="310144"/>
            <a:ext cx="11125200" cy="688474"/>
          </a:xfrm>
        </p:spPr>
        <p:txBody>
          <a:bodyPr/>
          <a:lstStyle/>
          <a:p>
            <a:r>
              <a:rPr lang="en-US" dirty="0" smtClean="0"/>
              <a:t>Develop: Oracle Mobile Application Framework</a:t>
            </a:r>
          </a:p>
        </p:txBody>
      </p:sp>
      <p:sp>
        <p:nvSpPr>
          <p:cNvPr id="11" name="Content Placeholder 24"/>
          <p:cNvSpPr txBox="1">
            <a:spLocks/>
          </p:cNvSpPr>
          <p:nvPr/>
        </p:nvSpPr>
        <p:spPr>
          <a:xfrm>
            <a:off x="5642747" y="1511267"/>
            <a:ext cx="6223390" cy="4578953"/>
          </a:xfrm>
          <a:prstGeom prst="rect">
            <a:avLst/>
          </a:prstGeom>
        </p:spPr>
        <p:txBody>
          <a:bodyPr vert="horz" lIns="0" tIns="0" rIns="0" bIns="0" rtlCol="0" anchor="ctr">
            <a:noAutofit/>
          </a:bodyPr>
          <a:lstStyle/>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Build Once, Run on Multiple-Platform</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Simpler Extensible UI development</a:t>
            </a:r>
          </a:p>
          <a:p>
            <a:pPr marL="693633" lvl="1"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Components, HTML5/JavaScript</a:t>
            </a:r>
          </a:p>
          <a:p>
            <a:pPr marL="236433" indent="-204698" defTabSz="1218459">
              <a:spcAft>
                <a:spcPts val="800"/>
              </a:spcAft>
              <a:buSzPct val="85000"/>
              <a:buFont typeface="Wingdings" pitchFamily="2" charset="2"/>
              <a:buChar char="§"/>
            </a:pPr>
            <a:r>
              <a:rPr lang="en-US" sz="2400" dirty="0" err="1" smtClean="0">
                <a:ea typeface="ＭＳ Ｐゴシック" pitchFamily="34" charset="-128"/>
                <a:cs typeface="Arial" pitchFamily="34" charset="0"/>
              </a:rPr>
              <a:t>Javascript</a:t>
            </a:r>
            <a:r>
              <a:rPr lang="en-US" sz="2400" dirty="0" smtClean="0">
                <a:ea typeface="ＭＳ Ｐゴシック" pitchFamily="34" charset="-128"/>
                <a:cs typeface="Arial" pitchFamily="34" charset="0"/>
              </a:rPr>
              <a:t>  / Java for business logic</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Disconnected: </a:t>
            </a:r>
            <a:r>
              <a:rPr lang="en-US" sz="2400" dirty="0" err="1" smtClean="0">
                <a:ea typeface="ＭＳ Ｐゴシック" pitchFamily="34" charset="-128"/>
                <a:cs typeface="Arial" pitchFamily="34" charset="0"/>
              </a:rPr>
              <a:t>SQLite</a:t>
            </a:r>
            <a:r>
              <a:rPr lang="en-US" sz="2400" dirty="0" smtClean="0">
                <a:ea typeface="ＭＳ Ｐゴシック" pitchFamily="34" charset="-128"/>
                <a:cs typeface="Arial" pitchFamily="34" charset="0"/>
              </a:rPr>
              <a:t> with Encryption</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Integrated Security</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Full Access to Native Device Features</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Modular, Reusable Application Components</a:t>
            </a:r>
          </a:p>
          <a:p>
            <a:pPr marL="236433" indent="-204698" defTabSz="1218459">
              <a:spcAft>
                <a:spcPts val="800"/>
              </a:spcAft>
              <a:buSzPct val="85000"/>
              <a:buFont typeface="Wingdings" pitchFamily="2" charset="2"/>
              <a:buChar char="§"/>
            </a:pPr>
            <a:r>
              <a:rPr lang="en-US" sz="2400" dirty="0" smtClean="0">
                <a:ea typeface="ＭＳ Ｐゴシック" pitchFamily="34" charset="-128"/>
                <a:cs typeface="Arial" pitchFamily="34" charset="0"/>
              </a:rPr>
              <a:t>In App configurability</a:t>
            </a:r>
          </a:p>
        </p:txBody>
      </p:sp>
      <p:pic>
        <p:nvPicPr>
          <p:cNvPr id="3" name="Picture 2" descr="Oracle_MAF-App-ipa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3395" y="3557793"/>
            <a:ext cx="3602271" cy="2572076"/>
          </a:xfrm>
          <a:prstGeom prst="rect">
            <a:avLst/>
          </a:prstGeom>
        </p:spPr>
      </p:pic>
      <p:pic>
        <p:nvPicPr>
          <p:cNvPr id="5" name="Picture 4" descr="Screen Shot 2014-06-25 at 3.02.18 PM.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84958" y="1837912"/>
            <a:ext cx="1608135" cy="3104075"/>
          </a:xfrm>
          <a:prstGeom prst="rect">
            <a:avLst/>
          </a:prstGeom>
        </p:spPr>
      </p:pic>
    </p:spTree>
    <p:extLst>
      <p:ext uri="{BB962C8B-B14F-4D97-AF65-F5344CB8AC3E}">
        <p14:creationId xmlns:p14="http://schemas.microsoft.com/office/powerpoint/2010/main" val="386470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pPr algn="l"/>
            <a:r>
              <a:rPr lang="en-US" dirty="0" smtClean="0"/>
              <a:t>Mobile Application Framework </a:t>
            </a:r>
            <a:r>
              <a:rPr lang="en-US" dirty="0"/>
              <a:t>Architecture</a:t>
            </a:r>
          </a:p>
        </p:txBody>
      </p:sp>
      <p:sp>
        <p:nvSpPr>
          <p:cNvPr id="9" name="Rounded Rectangle 8"/>
          <p:cNvSpPr/>
          <p:nvPr/>
        </p:nvSpPr>
        <p:spPr>
          <a:xfrm>
            <a:off x="609443" y="1445591"/>
            <a:ext cx="8241729" cy="4675560"/>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dirty="0"/>
          </a:p>
        </p:txBody>
      </p:sp>
      <p:sp>
        <p:nvSpPr>
          <p:cNvPr id="18" name="Rounded Rectangle 17"/>
          <p:cNvSpPr/>
          <p:nvPr/>
        </p:nvSpPr>
        <p:spPr>
          <a:xfrm>
            <a:off x="812590" y="1648791"/>
            <a:ext cx="7748399" cy="3597392"/>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dirty="0"/>
          </a:p>
        </p:txBody>
      </p:sp>
      <p:grpSp>
        <p:nvGrpSpPr>
          <p:cNvPr id="2" name="Group 12"/>
          <p:cNvGrpSpPr/>
          <p:nvPr/>
        </p:nvGrpSpPr>
        <p:grpSpPr>
          <a:xfrm>
            <a:off x="2871997" y="5409241"/>
            <a:ext cx="4434437" cy="663223"/>
            <a:chOff x="1727431" y="3909013"/>
            <a:chExt cx="4590819" cy="774700"/>
          </a:xfrm>
        </p:grpSpPr>
        <p:pic>
          <p:nvPicPr>
            <p:cNvPr id="11" name="Picture 10"/>
            <p:cNvPicPr>
              <a:picLocks noChangeAspect="1"/>
            </p:cNvPicPr>
            <p:nvPr/>
          </p:nvPicPr>
          <p:blipFill>
            <a:blip r:embed="rId3"/>
            <a:stretch>
              <a:fillRect/>
            </a:stretch>
          </p:blipFill>
          <p:spPr>
            <a:xfrm>
              <a:off x="1727431" y="3909013"/>
              <a:ext cx="1489808" cy="774700"/>
            </a:xfrm>
            <a:prstGeom prst="rect">
              <a:avLst/>
            </a:prstGeom>
          </p:spPr>
        </p:pic>
        <p:pic>
          <p:nvPicPr>
            <p:cNvPr id="12" name="Picture 11"/>
            <p:cNvPicPr>
              <a:picLocks noChangeAspect="1"/>
            </p:cNvPicPr>
            <p:nvPr/>
          </p:nvPicPr>
          <p:blipFill>
            <a:blip r:embed="rId4"/>
            <a:stretch>
              <a:fillRect/>
            </a:stretch>
          </p:blipFill>
          <p:spPr>
            <a:xfrm>
              <a:off x="3219450" y="3909013"/>
              <a:ext cx="3098800" cy="774700"/>
            </a:xfrm>
            <a:prstGeom prst="rect">
              <a:avLst/>
            </a:prstGeom>
          </p:spPr>
        </p:pic>
      </p:grpSp>
      <p:sp>
        <p:nvSpPr>
          <p:cNvPr id="14" name="Rounded Rectangle 13"/>
          <p:cNvSpPr/>
          <p:nvPr/>
        </p:nvSpPr>
        <p:spPr>
          <a:xfrm>
            <a:off x="1329241" y="4420828"/>
            <a:ext cx="2223867" cy="674825"/>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dirty="0" smtClean="0"/>
              <a:t>Cordova</a:t>
            </a:r>
            <a:endParaRPr lang="en-US" dirty="0"/>
          </a:p>
        </p:txBody>
      </p:sp>
      <p:sp>
        <p:nvSpPr>
          <p:cNvPr id="15" name="Rounded Rectangle 14"/>
          <p:cNvSpPr/>
          <p:nvPr/>
        </p:nvSpPr>
        <p:spPr>
          <a:xfrm>
            <a:off x="3940275" y="4063205"/>
            <a:ext cx="2440263" cy="1119971"/>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dirty="0"/>
          </a:p>
        </p:txBody>
      </p:sp>
      <p:sp>
        <p:nvSpPr>
          <p:cNvPr id="16" name="TextBox 15"/>
          <p:cNvSpPr txBox="1"/>
          <p:nvPr/>
        </p:nvSpPr>
        <p:spPr>
          <a:xfrm>
            <a:off x="974275" y="5263147"/>
            <a:ext cx="1005176" cy="677086"/>
          </a:xfrm>
          <a:prstGeom prst="rect">
            <a:avLst/>
          </a:prstGeom>
          <a:noFill/>
        </p:spPr>
        <p:txBody>
          <a:bodyPr wrap="none" lIns="121899" tIns="60949" rIns="121899" bIns="60949" rtlCol="0">
            <a:spAutoFit/>
          </a:bodyPr>
          <a:lstStyle/>
          <a:p>
            <a:r>
              <a:rPr lang="en-US" b="1" dirty="0" smtClean="0">
                <a:solidFill>
                  <a:schemeClr val="bg2">
                    <a:lumMod val="10000"/>
                  </a:schemeClr>
                </a:solidFill>
              </a:rPr>
              <a:t>MOBILE</a:t>
            </a:r>
          </a:p>
          <a:p>
            <a:r>
              <a:rPr lang="en-US" b="1" dirty="0" smtClean="0">
                <a:solidFill>
                  <a:schemeClr val="bg2">
                    <a:lumMod val="10000"/>
                  </a:schemeClr>
                </a:solidFill>
              </a:rPr>
              <a:t>DEVICE</a:t>
            </a:r>
            <a:endParaRPr lang="en-US" b="1" dirty="0">
              <a:solidFill>
                <a:schemeClr val="bg2">
                  <a:lumMod val="10000"/>
                </a:schemeClr>
              </a:solidFill>
            </a:endParaRPr>
          </a:p>
        </p:txBody>
      </p:sp>
      <p:sp>
        <p:nvSpPr>
          <p:cNvPr id="17" name="Can 16"/>
          <p:cNvSpPr/>
          <p:nvPr/>
        </p:nvSpPr>
        <p:spPr>
          <a:xfrm>
            <a:off x="6868322" y="4495298"/>
            <a:ext cx="990655" cy="674825"/>
          </a:xfrm>
          <a:prstGeom prst="can">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sz="1200" dirty="0"/>
              <a:t>Encrypted</a:t>
            </a:r>
          </a:p>
          <a:p>
            <a:pPr algn="ctr"/>
            <a:r>
              <a:rPr lang="en-US" sz="1900" dirty="0" err="1"/>
              <a:t>SQLite</a:t>
            </a:r>
            <a:endParaRPr lang="en-US" sz="1900" dirty="0"/>
          </a:p>
        </p:txBody>
      </p:sp>
      <p:sp>
        <p:nvSpPr>
          <p:cNvPr id="19" name="TextBox 18"/>
          <p:cNvSpPr txBox="1"/>
          <p:nvPr/>
        </p:nvSpPr>
        <p:spPr>
          <a:xfrm>
            <a:off x="1202825" y="1648791"/>
            <a:ext cx="1991736" cy="400087"/>
          </a:xfrm>
          <a:prstGeom prst="rect">
            <a:avLst/>
          </a:prstGeom>
          <a:noFill/>
        </p:spPr>
        <p:txBody>
          <a:bodyPr wrap="none" lIns="121899" tIns="60949" rIns="121899" bIns="60949" rtlCol="0">
            <a:spAutoFit/>
          </a:bodyPr>
          <a:lstStyle/>
          <a:p>
            <a:r>
              <a:rPr lang="en-US" dirty="0" smtClean="0">
                <a:solidFill>
                  <a:schemeClr val="bg1"/>
                </a:solidFill>
              </a:rPr>
              <a:t>MAF APPLICATION</a:t>
            </a:r>
            <a:endParaRPr lang="en-US" dirty="0">
              <a:solidFill>
                <a:schemeClr val="bg1"/>
              </a:solidFill>
            </a:endParaRPr>
          </a:p>
        </p:txBody>
      </p:sp>
      <p:sp>
        <p:nvSpPr>
          <p:cNvPr id="20" name="Rounded Rectangle 19"/>
          <p:cNvSpPr/>
          <p:nvPr/>
        </p:nvSpPr>
        <p:spPr>
          <a:xfrm>
            <a:off x="1329240" y="2141233"/>
            <a:ext cx="5204039" cy="1693744"/>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dirty="0"/>
          </a:p>
        </p:txBody>
      </p:sp>
      <p:sp>
        <p:nvSpPr>
          <p:cNvPr id="21" name="TextBox 20"/>
          <p:cNvSpPr txBox="1"/>
          <p:nvPr/>
        </p:nvSpPr>
        <p:spPr>
          <a:xfrm>
            <a:off x="1405971" y="2152772"/>
            <a:ext cx="1207981" cy="415476"/>
          </a:xfrm>
          <a:prstGeom prst="rect">
            <a:avLst/>
          </a:prstGeom>
          <a:noFill/>
        </p:spPr>
        <p:txBody>
          <a:bodyPr wrap="none" lIns="121899" tIns="60949" rIns="121899" bIns="60949" rtlCol="0">
            <a:spAutoFit/>
          </a:bodyPr>
          <a:lstStyle/>
          <a:p>
            <a:r>
              <a:rPr lang="en-US" sz="1900" dirty="0" err="1">
                <a:solidFill>
                  <a:srgbClr val="141919"/>
                </a:solidFill>
              </a:rPr>
              <a:t>WebView</a:t>
            </a:r>
            <a:endParaRPr lang="en-US" sz="1900" dirty="0">
              <a:solidFill>
                <a:srgbClr val="141919"/>
              </a:solidFill>
            </a:endParaRPr>
          </a:p>
        </p:txBody>
      </p:sp>
      <p:pic>
        <p:nvPicPr>
          <p:cNvPr id="26" name="Picture 2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53108" y="2197331"/>
            <a:ext cx="2794187" cy="1637645"/>
          </a:xfrm>
          <a:prstGeom prst="rect">
            <a:avLst/>
          </a:prstGeom>
        </p:spPr>
      </p:pic>
      <p:cxnSp>
        <p:nvCxnSpPr>
          <p:cNvPr id="29" name="Straight Arrow Connector 28"/>
          <p:cNvCxnSpPr>
            <a:endCxn id="14" idx="0"/>
          </p:cNvCxnSpPr>
          <p:nvPr/>
        </p:nvCxnSpPr>
        <p:spPr>
          <a:xfrm rot="16200000" flipH="1">
            <a:off x="2148251" y="4127902"/>
            <a:ext cx="585847" cy="1"/>
          </a:xfrm>
          <a:prstGeom prst="straightConnector1">
            <a:avLst/>
          </a:prstGeom>
          <a:ln w="3492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16200000" flipH="1">
            <a:off x="4953853" y="3999749"/>
            <a:ext cx="329544" cy="1"/>
          </a:xfrm>
          <a:prstGeom prst="straightConnector1">
            <a:avLst/>
          </a:prstGeom>
          <a:ln w="3492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594186" y="4148843"/>
            <a:ext cx="1194869" cy="400087"/>
          </a:xfrm>
          <a:prstGeom prst="rect">
            <a:avLst/>
          </a:prstGeom>
          <a:noFill/>
        </p:spPr>
        <p:txBody>
          <a:bodyPr wrap="none" lIns="121899" tIns="60949" rIns="121899" bIns="60949" rtlCol="0">
            <a:spAutoFit/>
          </a:bodyPr>
          <a:lstStyle/>
          <a:p>
            <a:r>
              <a:rPr lang="en-US" dirty="0" smtClean="0">
                <a:solidFill>
                  <a:srgbClr val="141919"/>
                </a:solidFill>
              </a:rPr>
              <a:t>Java 8 VM</a:t>
            </a:r>
            <a:endParaRPr lang="en-US" dirty="0">
              <a:solidFill>
                <a:srgbClr val="141919"/>
              </a:solidFill>
            </a:endParaRPr>
          </a:p>
        </p:txBody>
      </p:sp>
      <p:sp>
        <p:nvSpPr>
          <p:cNvPr id="34" name="Rounded Rectangle 33"/>
          <p:cNvSpPr/>
          <p:nvPr/>
        </p:nvSpPr>
        <p:spPr>
          <a:xfrm>
            <a:off x="4071252" y="4635152"/>
            <a:ext cx="2168880" cy="472699"/>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sz="1900" dirty="0">
                <a:solidFill>
                  <a:srgbClr val="141919"/>
                </a:solidFill>
              </a:rPr>
              <a:t>Business Logic</a:t>
            </a:r>
          </a:p>
        </p:txBody>
      </p:sp>
      <p:cxnSp>
        <p:nvCxnSpPr>
          <p:cNvPr id="42" name="Straight Arrow Connector 41"/>
          <p:cNvCxnSpPr>
            <a:stCxn id="34" idx="1"/>
          </p:cNvCxnSpPr>
          <p:nvPr/>
        </p:nvCxnSpPr>
        <p:spPr>
          <a:xfrm rot="10800000">
            <a:off x="3539156" y="4871502"/>
            <a:ext cx="532097" cy="2117"/>
          </a:xfrm>
          <a:prstGeom prst="straightConnector1">
            <a:avLst/>
          </a:prstGeom>
          <a:ln w="3492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nvGrpSpPr>
          <p:cNvPr id="3" name="Group 76"/>
          <p:cNvGrpSpPr/>
          <p:nvPr/>
        </p:nvGrpSpPr>
        <p:grpSpPr>
          <a:xfrm>
            <a:off x="9742430" y="3279244"/>
            <a:ext cx="2537371" cy="1766603"/>
            <a:chOff x="7095626" y="2167068"/>
            <a:chExt cx="1903524" cy="1324952"/>
          </a:xfrm>
        </p:grpSpPr>
        <p:pic>
          <p:nvPicPr>
            <p:cNvPr id="66" name="Picture 6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62192" y="2167068"/>
              <a:ext cx="1324608" cy="1324952"/>
            </a:xfrm>
            <a:prstGeom prst="rect">
              <a:avLst/>
            </a:prstGeom>
          </p:spPr>
        </p:pic>
        <p:sp>
          <p:nvSpPr>
            <p:cNvPr id="52" name="Rounded Rectangle 51"/>
            <p:cNvSpPr/>
            <p:nvPr/>
          </p:nvSpPr>
          <p:spPr>
            <a:xfrm>
              <a:off x="7095626" y="2694095"/>
              <a:ext cx="1903524" cy="54004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65000"/>
                      <a:lumOff val="35000"/>
                    </a:schemeClr>
                  </a:solidFill>
                </a:rPr>
                <a:t>REST/SOAP</a:t>
              </a:r>
            </a:p>
            <a:p>
              <a:pPr algn="ctr"/>
              <a:r>
                <a:rPr lang="en-US" sz="1600" dirty="0">
                  <a:solidFill>
                    <a:schemeClr val="tx1">
                      <a:lumMod val="65000"/>
                      <a:lumOff val="35000"/>
                    </a:schemeClr>
                  </a:solidFill>
                </a:rPr>
                <a:t>Services</a:t>
              </a:r>
            </a:p>
          </p:txBody>
        </p:sp>
      </p:grpSp>
      <p:grpSp>
        <p:nvGrpSpPr>
          <p:cNvPr id="4" name="Group 73"/>
          <p:cNvGrpSpPr/>
          <p:nvPr/>
        </p:nvGrpSpPr>
        <p:grpSpPr>
          <a:xfrm>
            <a:off x="9810605" y="4407431"/>
            <a:ext cx="2537371" cy="1785924"/>
            <a:chOff x="6882526" y="2893886"/>
            <a:chExt cx="1903524" cy="1339443"/>
          </a:xfrm>
        </p:grpSpPr>
        <p:pic>
          <p:nvPicPr>
            <p:cNvPr id="73" name="Picture 7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97948" y="2893886"/>
              <a:ext cx="1339095" cy="1339443"/>
            </a:xfrm>
            <a:prstGeom prst="rect">
              <a:avLst/>
            </a:prstGeom>
          </p:spPr>
        </p:pic>
        <p:sp>
          <p:nvSpPr>
            <p:cNvPr id="55" name="Rounded Rectangle 54"/>
            <p:cNvSpPr/>
            <p:nvPr/>
          </p:nvSpPr>
          <p:spPr>
            <a:xfrm>
              <a:off x="6882526" y="3332794"/>
              <a:ext cx="1903524" cy="54004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65000"/>
                      <a:lumOff val="35000"/>
                    </a:schemeClr>
                  </a:solidFill>
                </a:rPr>
                <a:t>Push</a:t>
              </a:r>
            </a:p>
            <a:p>
              <a:pPr algn="ctr"/>
              <a:r>
                <a:rPr lang="en-US" sz="1600" dirty="0">
                  <a:solidFill>
                    <a:schemeClr val="tx1">
                      <a:lumMod val="65000"/>
                      <a:lumOff val="35000"/>
                    </a:schemeClr>
                  </a:solidFill>
                </a:rPr>
                <a:t>Notifications</a:t>
              </a:r>
            </a:p>
          </p:txBody>
        </p:sp>
      </p:grpSp>
      <p:cxnSp>
        <p:nvCxnSpPr>
          <p:cNvPr id="62" name="Shape 61"/>
          <p:cNvCxnSpPr>
            <a:stCxn id="34" idx="3"/>
            <a:endCxn id="17" idx="2"/>
          </p:cNvCxnSpPr>
          <p:nvPr/>
        </p:nvCxnSpPr>
        <p:spPr>
          <a:xfrm flipV="1">
            <a:off x="6240132" y="4832711"/>
            <a:ext cx="628190" cy="38791"/>
          </a:xfrm>
          <a:prstGeom prst="bentConnector3">
            <a:avLst>
              <a:gd name="adj1" fmla="val 50000"/>
            </a:avLst>
          </a:prstGeom>
          <a:ln w="3492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nvGrpSpPr>
          <p:cNvPr id="5" name="Group 77"/>
          <p:cNvGrpSpPr/>
          <p:nvPr/>
        </p:nvGrpSpPr>
        <p:grpSpPr>
          <a:xfrm>
            <a:off x="9708344" y="713348"/>
            <a:ext cx="2537371" cy="1766603"/>
            <a:chOff x="7070055" y="1161922"/>
            <a:chExt cx="1903524" cy="1324952"/>
          </a:xfrm>
        </p:grpSpPr>
        <p:pic>
          <p:nvPicPr>
            <p:cNvPr id="75" name="Picture 7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62192" y="1161922"/>
              <a:ext cx="1324608" cy="1324952"/>
            </a:xfrm>
            <a:prstGeom prst="rect">
              <a:avLst/>
            </a:prstGeom>
          </p:spPr>
        </p:pic>
        <p:sp>
          <p:nvSpPr>
            <p:cNvPr id="65" name="Rounded Rectangle 64"/>
            <p:cNvSpPr/>
            <p:nvPr/>
          </p:nvSpPr>
          <p:spPr>
            <a:xfrm>
              <a:off x="7070055" y="1648247"/>
              <a:ext cx="1903524" cy="54004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65000"/>
                      <a:lumOff val="35000"/>
                    </a:schemeClr>
                  </a:solidFill>
                </a:rPr>
                <a:t>Configuration</a:t>
              </a:r>
            </a:p>
          </p:txBody>
        </p:sp>
      </p:grpSp>
      <p:cxnSp>
        <p:nvCxnSpPr>
          <p:cNvPr id="67" name="Shape 66"/>
          <p:cNvCxnSpPr>
            <a:stCxn id="14" idx="2"/>
            <a:endCxn id="11" idx="1"/>
          </p:cNvCxnSpPr>
          <p:nvPr/>
        </p:nvCxnSpPr>
        <p:spPr>
          <a:xfrm rot="16200000" flipH="1">
            <a:off x="2333985" y="5202841"/>
            <a:ext cx="645200" cy="430822"/>
          </a:xfrm>
          <a:prstGeom prst="bentConnector2">
            <a:avLst/>
          </a:prstGeom>
          <a:ln w="34925">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grpSp>
        <p:nvGrpSpPr>
          <p:cNvPr id="6" name="Group 78"/>
          <p:cNvGrpSpPr/>
          <p:nvPr/>
        </p:nvGrpSpPr>
        <p:grpSpPr>
          <a:xfrm>
            <a:off x="9696903" y="2061037"/>
            <a:ext cx="2537371" cy="1766603"/>
            <a:chOff x="7070054" y="-64359"/>
            <a:chExt cx="1903524" cy="1324952"/>
          </a:xfrm>
        </p:grpSpPr>
        <p:sp>
          <p:nvSpPr>
            <p:cNvPr id="64" name="Rounded Rectangle 63"/>
            <p:cNvSpPr/>
            <p:nvPr/>
          </p:nvSpPr>
          <p:spPr>
            <a:xfrm>
              <a:off x="7070054" y="467567"/>
              <a:ext cx="1903524" cy="54004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65000"/>
                      <a:lumOff val="35000"/>
                    </a:schemeClr>
                  </a:solidFill>
                </a:rPr>
                <a:t>Remote HTML</a:t>
              </a:r>
            </a:p>
          </p:txBody>
        </p:sp>
        <p:pic>
          <p:nvPicPr>
            <p:cNvPr id="76" name="Picture 7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62192" y="-64359"/>
              <a:ext cx="1324608" cy="1324952"/>
            </a:xfrm>
            <a:prstGeom prst="rect">
              <a:avLst/>
            </a:prstGeom>
          </p:spPr>
        </p:pic>
      </p:grpSp>
      <p:cxnSp>
        <p:nvCxnSpPr>
          <p:cNvPr id="81" name="Elbow Connector 80"/>
          <p:cNvCxnSpPr>
            <a:stCxn id="73" idx="1"/>
          </p:cNvCxnSpPr>
          <p:nvPr/>
        </p:nvCxnSpPr>
        <p:spPr>
          <a:xfrm rot="10800000">
            <a:off x="6380538" y="4164521"/>
            <a:ext cx="3717221" cy="1135872"/>
          </a:xfrm>
          <a:prstGeom prst="bentConnector3">
            <a:avLst>
              <a:gd name="adj1" fmla="val 50000"/>
            </a:avLst>
          </a:prstGeom>
          <a:ln w="34925">
            <a:solidFill>
              <a:srgbClr val="FFFF00"/>
            </a:solidFill>
            <a:headEnd type="triangle"/>
            <a:tailEnd type="triangle" w="lg" len="med"/>
          </a:ln>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6712327" y="2678009"/>
            <a:ext cx="1754586" cy="1648739"/>
          </a:xfrm>
          <a:prstGeom prst="roundRect">
            <a:avLst/>
          </a:prstGeom>
          <a:solidFill>
            <a:schemeClr val="bg1">
              <a:lumMod val="75000"/>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r>
              <a:rPr lang="en-US" sz="1600" dirty="0" smtClean="0">
                <a:solidFill>
                  <a:srgbClr val="141919"/>
                </a:solidFill>
              </a:rPr>
              <a:t>Authorization</a:t>
            </a:r>
            <a:r>
              <a:rPr lang="en-US" sz="1600" dirty="0">
                <a:solidFill>
                  <a:srgbClr val="141919"/>
                </a:solidFill>
              </a:rPr>
              <a:t>, Credential </a:t>
            </a:r>
            <a:r>
              <a:rPr lang="en-US" sz="1600" dirty="0" smtClean="0">
                <a:solidFill>
                  <a:srgbClr val="141919"/>
                </a:solidFill>
              </a:rPr>
              <a:t>Management </a:t>
            </a:r>
            <a:r>
              <a:rPr lang="en-US" sz="1600" dirty="0">
                <a:solidFill>
                  <a:srgbClr val="141919"/>
                </a:solidFill>
              </a:rPr>
              <a:t>&amp; Access Control</a:t>
            </a:r>
          </a:p>
        </p:txBody>
      </p:sp>
      <p:sp>
        <p:nvSpPr>
          <p:cNvPr id="105" name="Rounded Rectangle 104"/>
          <p:cNvSpPr/>
          <p:nvPr/>
        </p:nvSpPr>
        <p:spPr>
          <a:xfrm>
            <a:off x="6884795" y="1971917"/>
            <a:ext cx="1280758" cy="600139"/>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sz="1600" dirty="0">
                <a:solidFill>
                  <a:srgbClr val="141919"/>
                </a:solidFill>
              </a:rPr>
              <a:t>App </a:t>
            </a:r>
            <a:r>
              <a:rPr lang="en-US" sz="1600" dirty="0" err="1">
                <a:solidFill>
                  <a:srgbClr val="141919"/>
                </a:solidFill>
              </a:rPr>
              <a:t>Config</a:t>
            </a:r>
            <a:endParaRPr lang="en-US" sz="1600" dirty="0">
              <a:solidFill>
                <a:srgbClr val="141919"/>
              </a:solidFill>
            </a:endParaRPr>
          </a:p>
        </p:txBody>
      </p:sp>
      <p:grpSp>
        <p:nvGrpSpPr>
          <p:cNvPr id="46" name="Group 45"/>
          <p:cNvGrpSpPr/>
          <p:nvPr/>
        </p:nvGrpSpPr>
        <p:grpSpPr>
          <a:xfrm>
            <a:off x="2001835" y="2630538"/>
            <a:ext cx="1793473" cy="1055708"/>
            <a:chOff x="1309602" y="2132593"/>
            <a:chExt cx="1345455" cy="791781"/>
          </a:xfrm>
        </p:grpSpPr>
        <p:pic>
          <p:nvPicPr>
            <p:cNvPr id="47" name="Picture 4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67128" y="2132593"/>
              <a:ext cx="545016" cy="545016"/>
            </a:xfrm>
            <a:prstGeom prst="rect">
              <a:avLst/>
            </a:prstGeom>
          </p:spPr>
        </p:pic>
        <p:sp>
          <p:nvSpPr>
            <p:cNvPr id="48" name="Rectangle 47"/>
            <p:cNvSpPr/>
            <p:nvPr/>
          </p:nvSpPr>
          <p:spPr>
            <a:xfrm>
              <a:off x="1309602" y="2635833"/>
              <a:ext cx="1345455" cy="288541"/>
            </a:xfrm>
            <a:prstGeom prst="rect">
              <a:avLst/>
            </a:prstGeom>
          </p:spPr>
          <p:txBody>
            <a:bodyPr wrap="square">
              <a:spAutoFit/>
            </a:bodyPr>
            <a:lstStyle/>
            <a:p>
              <a:pPr algn="ctr"/>
              <a:r>
                <a:rPr lang="en-US" sz="1900" dirty="0"/>
                <a:t>AMX </a:t>
              </a:r>
              <a:r>
                <a:rPr lang="en-US" sz="1600" dirty="0"/>
                <a:t>controls</a:t>
              </a:r>
            </a:p>
          </p:txBody>
        </p:sp>
      </p:grpSp>
      <p:cxnSp>
        <p:nvCxnSpPr>
          <p:cNvPr id="82" name="Elbow Connector 81"/>
          <p:cNvCxnSpPr/>
          <p:nvPr/>
        </p:nvCxnSpPr>
        <p:spPr>
          <a:xfrm rot="10800000">
            <a:off x="6380538" y="4164523"/>
            <a:ext cx="3705781" cy="242907"/>
          </a:xfrm>
          <a:prstGeom prst="bentConnector3">
            <a:avLst>
              <a:gd name="adj1" fmla="val 50000"/>
            </a:avLst>
          </a:prstGeom>
          <a:ln w="34925">
            <a:solidFill>
              <a:srgbClr val="FFFF00"/>
            </a:solidFill>
            <a:headEnd type="triangle"/>
            <a:tailEnd type="triangle" w="lg" len="med"/>
          </a:ln>
        </p:spPr>
        <p:style>
          <a:lnRef idx="2">
            <a:schemeClr val="accent1"/>
          </a:lnRef>
          <a:fillRef idx="0">
            <a:schemeClr val="accent1"/>
          </a:fillRef>
          <a:effectRef idx="1">
            <a:schemeClr val="accent1"/>
          </a:effectRef>
          <a:fontRef idx="minor">
            <a:schemeClr val="tx1"/>
          </a:fontRef>
        </p:style>
      </p:cxnSp>
      <p:cxnSp>
        <p:nvCxnSpPr>
          <p:cNvPr id="85" name="Elbow Connector 84"/>
          <p:cNvCxnSpPr>
            <a:endCxn id="105" idx="2"/>
          </p:cNvCxnSpPr>
          <p:nvPr/>
        </p:nvCxnSpPr>
        <p:spPr>
          <a:xfrm rot="10800000" flipV="1">
            <a:off x="7525174" y="1659369"/>
            <a:ext cx="2713696" cy="912687"/>
          </a:xfrm>
          <a:prstGeom prst="bentConnector4">
            <a:avLst>
              <a:gd name="adj1" fmla="val 38201"/>
              <a:gd name="adj2" fmla="val 133396"/>
            </a:avLst>
          </a:prstGeom>
          <a:ln w="34925">
            <a:solidFill>
              <a:srgbClr val="FFFF00"/>
            </a:solidFill>
            <a:headEnd type="triangle"/>
            <a:tailEnd type="triangle" w="lg" len="med"/>
          </a:ln>
        </p:spPr>
        <p:style>
          <a:lnRef idx="2">
            <a:schemeClr val="accent1"/>
          </a:lnRef>
          <a:fillRef idx="0">
            <a:schemeClr val="accent1"/>
          </a:fillRef>
          <a:effectRef idx="1">
            <a:schemeClr val="accent1"/>
          </a:effectRef>
          <a:fontRef idx="minor">
            <a:schemeClr val="tx1"/>
          </a:fontRef>
        </p:style>
      </p:cxnSp>
      <p:cxnSp>
        <p:nvCxnSpPr>
          <p:cNvPr id="87" name="Elbow Connector 86"/>
          <p:cNvCxnSpPr>
            <a:stCxn id="76" idx="1"/>
            <a:endCxn id="20" idx="3"/>
          </p:cNvCxnSpPr>
          <p:nvPr/>
        </p:nvCxnSpPr>
        <p:spPr>
          <a:xfrm rot="10800000" flipV="1">
            <a:off x="6533279" y="2944338"/>
            <a:ext cx="3553040" cy="43767"/>
          </a:xfrm>
          <a:prstGeom prst="bentConnector3">
            <a:avLst>
              <a:gd name="adj1" fmla="val 19280"/>
            </a:avLst>
          </a:prstGeom>
          <a:ln w="34925">
            <a:solidFill>
              <a:srgbClr val="FFFF00"/>
            </a:solidFill>
            <a:headEnd type="triangle"/>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4395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Oracle </a:t>
            </a:r>
            <a:br>
              <a:rPr lang="en-US" dirty="0" smtClean="0"/>
            </a:br>
            <a:r>
              <a:rPr lang="en-US" i="1" dirty="0" smtClean="0"/>
              <a:t>Mobile Strategy Overview</a:t>
            </a:r>
            <a:endParaRPr lang="en-US" i="1" dirty="0"/>
          </a:p>
        </p:txBody>
      </p:sp>
      <p:sp>
        <p:nvSpPr>
          <p:cNvPr id="6" name="Text Placeholder 5"/>
          <p:cNvSpPr>
            <a:spLocks noGrp="1"/>
          </p:cNvSpPr>
          <p:nvPr>
            <p:ph type="body" sz="quarter" idx="13"/>
          </p:nvPr>
        </p:nvSpPr>
        <p:spPr/>
        <p:txBody>
          <a:bodyPr/>
          <a:lstStyle/>
          <a:p>
            <a:r>
              <a:rPr lang="en-US" dirty="0" smtClean="0"/>
              <a:t>Anirban Bagchi</a:t>
            </a:r>
          </a:p>
          <a:p>
            <a:r>
              <a:rPr lang="en-US" dirty="0" smtClean="0"/>
              <a:t>Principal Mobility Consultant</a:t>
            </a:r>
          </a:p>
          <a:p>
            <a:r>
              <a:rPr lang="en-US" dirty="0" smtClean="0"/>
              <a:t>North America Mobile Specialist Team</a:t>
            </a:r>
          </a:p>
        </p:txBody>
      </p:sp>
    </p:spTree>
    <p:extLst>
      <p:ext uri="{BB962C8B-B14F-4D97-AF65-F5344CB8AC3E}">
        <p14:creationId xmlns:p14="http://schemas.microsoft.com/office/powerpoint/2010/main" val="336776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Oracle Mobile Security Suite</a:t>
            </a:r>
            <a:br>
              <a:rPr lang="en-US" sz="6000" dirty="0" smtClean="0"/>
            </a:br>
            <a:endParaRPr lang="en-US" sz="1800" b="0" dirty="0">
              <a:solidFill>
                <a:srgbClr val="0000FF"/>
              </a:solidFill>
            </a:endParaRPr>
          </a:p>
        </p:txBody>
      </p:sp>
      <p:grpSp>
        <p:nvGrpSpPr>
          <p:cNvPr id="3" name="Group 17"/>
          <p:cNvGrpSpPr/>
          <p:nvPr/>
        </p:nvGrpSpPr>
        <p:grpSpPr>
          <a:xfrm>
            <a:off x="763900" y="5486399"/>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0" y="53495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sp>
        <p:nvSpPr>
          <p:cNvPr id="9" name="Slide Number Placeholder 3"/>
          <p:cNvSpPr txBox="1">
            <a:spLocks/>
          </p:cNvSpPr>
          <p:nvPr/>
        </p:nvSpPr>
        <p:spPr>
          <a:xfrm>
            <a:off x="11276011"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1" name="Footer Placeholder 1"/>
          <p:cNvSpPr txBox="1">
            <a:spLocks/>
          </p:cNvSpPr>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9933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241799" y="2184400"/>
            <a:ext cx="2363673" cy="553927"/>
          </a:xfrm>
          <a:prstGeom prst="rect">
            <a:avLst/>
          </a:prstGeom>
        </p:spPr>
        <p:txBody>
          <a:bodyPr wrap="square" lIns="121851" tIns="60925" rIns="121851" bIns="60925">
            <a:spAutoFit/>
          </a:bodyPr>
          <a:lstStyle/>
          <a:p>
            <a:pPr algn="ctr" defTabSz="608839"/>
            <a:r>
              <a:rPr lang="en-US" sz="2800" kern="0" dirty="0">
                <a:solidFill>
                  <a:srgbClr val="424545"/>
                </a:solidFill>
                <a:latin typeface="Calibri"/>
                <a:ea typeface="MS PGothic" pitchFamily="34" charset="-128"/>
                <a:cs typeface="Calibri"/>
              </a:rPr>
              <a:t>CONTAINER</a:t>
            </a:r>
          </a:p>
        </p:txBody>
      </p:sp>
      <p:sp>
        <p:nvSpPr>
          <p:cNvPr id="47" name="Rectangle 46"/>
          <p:cNvSpPr/>
          <p:nvPr/>
        </p:nvSpPr>
        <p:spPr>
          <a:xfrm>
            <a:off x="9042399" y="2100568"/>
            <a:ext cx="2567869" cy="553927"/>
          </a:xfrm>
          <a:prstGeom prst="rect">
            <a:avLst/>
          </a:prstGeom>
        </p:spPr>
        <p:txBody>
          <a:bodyPr wrap="square" lIns="121851" tIns="60925" rIns="121851" bIns="60925">
            <a:spAutoFit/>
          </a:bodyPr>
          <a:lstStyle/>
          <a:p>
            <a:pPr algn="ctr" defTabSz="608839"/>
            <a:r>
              <a:rPr lang="en-US" sz="2800" kern="0" dirty="0">
                <a:solidFill>
                  <a:srgbClr val="424545"/>
                </a:solidFill>
                <a:latin typeface="Calibri"/>
                <a:ea typeface="MS PGothic" pitchFamily="34" charset="-128"/>
                <a:cs typeface="Calibri"/>
              </a:rPr>
              <a:t>EXPERIENCE</a:t>
            </a:r>
          </a:p>
        </p:txBody>
      </p:sp>
      <p:sp>
        <p:nvSpPr>
          <p:cNvPr id="48" name="Rectangle 47"/>
          <p:cNvSpPr/>
          <p:nvPr/>
        </p:nvSpPr>
        <p:spPr>
          <a:xfrm>
            <a:off x="6706933" y="2120900"/>
            <a:ext cx="2221167" cy="553927"/>
          </a:xfrm>
          <a:prstGeom prst="rect">
            <a:avLst/>
          </a:prstGeom>
        </p:spPr>
        <p:txBody>
          <a:bodyPr wrap="square" lIns="121851" tIns="60925" rIns="121851" bIns="60925">
            <a:spAutoFit/>
          </a:bodyPr>
          <a:lstStyle/>
          <a:p>
            <a:pPr algn="ctr" defTabSz="608839"/>
            <a:r>
              <a:rPr lang="en-US" sz="2800" kern="0" dirty="0">
                <a:solidFill>
                  <a:srgbClr val="424545"/>
                </a:solidFill>
                <a:latin typeface="Calibri"/>
                <a:ea typeface="MS PGothic" pitchFamily="34" charset="-128"/>
                <a:cs typeface="Calibri"/>
              </a:rPr>
              <a:t>CONTROL</a:t>
            </a:r>
          </a:p>
        </p:txBody>
      </p:sp>
      <p:cxnSp>
        <p:nvCxnSpPr>
          <p:cNvPr id="49" name="Straight Connector 48"/>
          <p:cNvCxnSpPr/>
          <p:nvPr/>
        </p:nvCxnSpPr>
        <p:spPr>
          <a:xfrm>
            <a:off x="8993957" y="2225116"/>
            <a:ext cx="0" cy="3464484"/>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645217" y="2326716"/>
            <a:ext cx="0" cy="3464484"/>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pic>
        <p:nvPicPr>
          <p:cNvPr id="51" name="Picture 18" descr="http://www.mortonmoving.com/uploads/Open_Box.png"/>
          <p:cNvPicPr>
            <a:picLocks noChangeAspect="1" noChangeArrowheads="1"/>
          </p:cNvPicPr>
          <p:nvPr/>
        </p:nvPicPr>
        <p:blipFill>
          <a:blip r:embed="rId3" cstate="email">
            <a:alphaModFix/>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40000"/>
                    </a14:imgEffect>
                  </a14:imgLayer>
                </a14:imgProps>
              </a:ext>
            </a:extLst>
          </a:blip>
          <a:srcRect/>
          <a:stretch>
            <a:fillRect/>
          </a:stretch>
        </p:blipFill>
        <p:spPr bwMode="auto">
          <a:xfrm>
            <a:off x="4758835" y="2658399"/>
            <a:ext cx="1504709" cy="1505101"/>
          </a:xfrm>
          <a:prstGeom prst="rect">
            <a:avLst/>
          </a:prstGeom>
          <a:noFill/>
        </p:spPr>
      </p:pic>
      <p:grpSp>
        <p:nvGrpSpPr>
          <p:cNvPr id="3" name="Group 51"/>
          <p:cNvGrpSpPr/>
          <p:nvPr/>
        </p:nvGrpSpPr>
        <p:grpSpPr>
          <a:xfrm>
            <a:off x="7445976" y="2967630"/>
            <a:ext cx="871152" cy="1232535"/>
            <a:chOff x="1300647" y="898337"/>
            <a:chExt cx="1922810" cy="2806474"/>
          </a:xfrm>
        </p:grpSpPr>
        <p:grpSp>
          <p:nvGrpSpPr>
            <p:cNvPr id="4" name="LOOP"/>
            <p:cNvGrpSpPr>
              <a:grpSpLocks noChangeAspect="1"/>
            </p:cNvGrpSpPr>
            <p:nvPr/>
          </p:nvGrpSpPr>
          <p:grpSpPr>
            <a:xfrm>
              <a:off x="1575131" y="898337"/>
              <a:ext cx="1371600" cy="2635438"/>
              <a:chOff x="1600316" y="1068684"/>
              <a:chExt cx="1290368" cy="2479356"/>
            </a:xfrm>
          </p:grpSpPr>
          <p:grpSp>
            <p:nvGrpSpPr>
              <p:cNvPr id="5" name="Group 76"/>
              <p:cNvGrpSpPr>
                <a:grpSpLocks noChangeAspect="1"/>
              </p:cNvGrpSpPr>
              <p:nvPr/>
            </p:nvGrpSpPr>
            <p:grpSpPr>
              <a:xfrm>
                <a:off x="1600316" y="1068684"/>
                <a:ext cx="1290368" cy="2479356"/>
                <a:chOff x="4440082" y="1091882"/>
                <a:chExt cx="1968902" cy="3783114"/>
              </a:xfrm>
            </p:grpSpPr>
            <p:grpSp>
              <p:nvGrpSpPr>
                <p:cNvPr id="6" name="Group 78"/>
                <p:cNvGrpSpPr/>
                <p:nvPr/>
              </p:nvGrpSpPr>
              <p:grpSpPr>
                <a:xfrm>
                  <a:off x="4440082" y="1091882"/>
                  <a:ext cx="1968902" cy="1968902"/>
                  <a:chOff x="5630113" y="-594918"/>
                  <a:chExt cx="1968902" cy="1968902"/>
                </a:xfrm>
                <a:gradFill>
                  <a:gsLst>
                    <a:gs pos="47000">
                      <a:schemeClr val="bg2"/>
                    </a:gs>
                    <a:gs pos="38000">
                      <a:schemeClr val="tx2">
                        <a:lumMod val="89000"/>
                        <a:lumOff val="11000"/>
                      </a:schemeClr>
                    </a:gs>
                    <a:gs pos="71000">
                      <a:schemeClr val="tx2">
                        <a:lumMod val="50000"/>
                      </a:schemeClr>
                    </a:gs>
                  </a:gsLst>
                  <a:path path="circle">
                    <a:fillToRect l="50000" t="50000" r="50000" b="50000"/>
                  </a:path>
                </a:gradFill>
              </p:grpSpPr>
              <p:sp>
                <p:nvSpPr>
                  <p:cNvPr id="101" name="Donut 54"/>
                  <p:cNvSpPr/>
                  <p:nvPr/>
                </p:nvSpPr>
                <p:spPr>
                  <a:xfrm>
                    <a:off x="5630113" y="-594918"/>
                    <a:ext cx="1968902" cy="984451"/>
                  </a:xfrm>
                  <a:custGeom>
                    <a:avLst/>
                    <a:gdLst/>
                    <a:ahLst/>
                    <a:cxnLst/>
                    <a:rect l="l" t="t" r="r" b="b"/>
                    <a:pathLst>
                      <a:path w="1968902" h="984451">
                        <a:moveTo>
                          <a:pt x="984451" y="0"/>
                        </a:moveTo>
                        <a:cubicBezTo>
                          <a:pt x="1528148" y="0"/>
                          <a:pt x="1968902" y="440754"/>
                          <a:pt x="1968902" y="984451"/>
                        </a:cubicBezTo>
                        <a:lnTo>
                          <a:pt x="1498216" y="984451"/>
                        </a:lnTo>
                        <a:cubicBezTo>
                          <a:pt x="1498216" y="700706"/>
                          <a:pt x="1268196" y="470686"/>
                          <a:pt x="984451" y="470686"/>
                        </a:cubicBezTo>
                        <a:cubicBezTo>
                          <a:pt x="700706" y="470686"/>
                          <a:pt x="470686" y="700706"/>
                          <a:pt x="470686" y="984451"/>
                        </a:cubicBezTo>
                        <a:lnTo>
                          <a:pt x="0" y="984451"/>
                        </a:lnTo>
                        <a:cubicBezTo>
                          <a:pt x="0" y="440754"/>
                          <a:pt x="440754" y="0"/>
                          <a:pt x="9844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srgbClr val="000000"/>
                      </a:solidFill>
                      <a:latin typeface="Arial"/>
                    </a:endParaRPr>
                  </a:p>
                </p:txBody>
              </p:sp>
              <p:sp>
                <p:nvSpPr>
                  <p:cNvPr id="102" name="Donut 54"/>
                  <p:cNvSpPr/>
                  <p:nvPr/>
                </p:nvSpPr>
                <p:spPr>
                  <a:xfrm rot="10800000">
                    <a:off x="5630113" y="389533"/>
                    <a:ext cx="1968902" cy="984451"/>
                  </a:xfrm>
                  <a:custGeom>
                    <a:avLst/>
                    <a:gdLst/>
                    <a:ahLst/>
                    <a:cxnLst/>
                    <a:rect l="l" t="t" r="r" b="b"/>
                    <a:pathLst>
                      <a:path w="1968902" h="984451">
                        <a:moveTo>
                          <a:pt x="984451" y="0"/>
                        </a:moveTo>
                        <a:cubicBezTo>
                          <a:pt x="1528148" y="0"/>
                          <a:pt x="1968902" y="440754"/>
                          <a:pt x="1968902" y="984451"/>
                        </a:cubicBezTo>
                        <a:lnTo>
                          <a:pt x="1498216" y="984451"/>
                        </a:lnTo>
                        <a:cubicBezTo>
                          <a:pt x="1498216" y="700706"/>
                          <a:pt x="1268196" y="470686"/>
                          <a:pt x="984451" y="470686"/>
                        </a:cubicBezTo>
                        <a:cubicBezTo>
                          <a:pt x="700706" y="470686"/>
                          <a:pt x="470686" y="700706"/>
                          <a:pt x="470686" y="984451"/>
                        </a:cubicBezTo>
                        <a:lnTo>
                          <a:pt x="0" y="984451"/>
                        </a:lnTo>
                        <a:cubicBezTo>
                          <a:pt x="0" y="440754"/>
                          <a:pt x="440754" y="0"/>
                          <a:pt x="984451"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srgbClr val="000000"/>
                      </a:solidFill>
                      <a:latin typeface="Arial"/>
                    </a:endParaRPr>
                  </a:p>
                </p:txBody>
              </p:sp>
            </p:grpSp>
            <p:sp>
              <p:nvSpPr>
                <p:cNvPr id="80" name="Rectangle 79"/>
                <p:cNvSpPr/>
                <p:nvPr/>
              </p:nvSpPr>
              <p:spPr>
                <a:xfrm rot="10800000">
                  <a:off x="5937464" y="2076283"/>
                  <a:ext cx="471518" cy="2798713"/>
                </a:xfrm>
                <a:prstGeom prst="rect">
                  <a:avLst/>
                </a:prstGeom>
                <a:gradFill>
                  <a:gsLst>
                    <a:gs pos="69000">
                      <a:schemeClr val="bg2"/>
                    </a:gs>
                    <a:gs pos="97500">
                      <a:schemeClr val="tx2">
                        <a:lumMod val="89000"/>
                        <a:lumOff val="11000"/>
                      </a:schemeClr>
                    </a:gs>
                    <a:gs pos="0">
                      <a:schemeClr val="tx2">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prstClr val="white"/>
                    </a:solidFill>
                    <a:latin typeface="Arial"/>
                  </a:endParaRPr>
                </a:p>
              </p:txBody>
            </p:sp>
            <p:sp>
              <p:nvSpPr>
                <p:cNvPr id="81" name="Rectangle 80"/>
                <p:cNvSpPr/>
                <p:nvPr/>
              </p:nvSpPr>
              <p:spPr>
                <a:xfrm>
                  <a:off x="4440082" y="2076283"/>
                  <a:ext cx="471518" cy="2798713"/>
                </a:xfrm>
                <a:prstGeom prst="rect">
                  <a:avLst/>
                </a:prstGeom>
                <a:gradFill>
                  <a:gsLst>
                    <a:gs pos="69000">
                      <a:schemeClr val="bg2"/>
                    </a:gs>
                    <a:gs pos="97500">
                      <a:schemeClr val="tx2">
                        <a:lumMod val="89000"/>
                        <a:lumOff val="11000"/>
                      </a:schemeClr>
                    </a:gs>
                    <a:gs pos="0">
                      <a:schemeClr val="tx2">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prstClr val="white"/>
                    </a:solidFill>
                    <a:latin typeface="Arial"/>
                  </a:endParaRPr>
                </a:p>
              </p:txBody>
            </p:sp>
          </p:grpSp>
          <p:sp>
            <p:nvSpPr>
              <p:cNvPr id="78" name="Freeform 11"/>
              <p:cNvSpPr>
                <a:spLocks/>
              </p:cNvSpPr>
              <p:nvPr/>
            </p:nvSpPr>
            <p:spPr bwMode="auto">
              <a:xfrm>
                <a:off x="1609657" y="1080629"/>
                <a:ext cx="1275788" cy="856374"/>
              </a:xfrm>
              <a:custGeom>
                <a:avLst/>
                <a:gdLst/>
                <a:ahLst/>
                <a:cxnLst/>
                <a:rect l="l" t="t" r="r" b="b"/>
                <a:pathLst>
                  <a:path w="858134" h="579750">
                    <a:moveTo>
                      <a:pt x="427436" y="0"/>
                    </a:moveTo>
                    <a:cubicBezTo>
                      <a:pt x="675414" y="0"/>
                      <a:pt x="858134" y="198595"/>
                      <a:pt x="858134" y="442769"/>
                    </a:cubicBezTo>
                    <a:cubicBezTo>
                      <a:pt x="858134" y="592529"/>
                      <a:pt x="815717" y="605551"/>
                      <a:pt x="815717" y="543694"/>
                    </a:cubicBezTo>
                    <a:cubicBezTo>
                      <a:pt x="815717" y="499982"/>
                      <a:pt x="810175" y="457730"/>
                      <a:pt x="798025" y="418288"/>
                    </a:cubicBezTo>
                    <a:cubicBezTo>
                      <a:pt x="765901" y="218736"/>
                      <a:pt x="613297" y="68208"/>
                      <a:pt x="427338" y="68208"/>
                    </a:cubicBezTo>
                    <a:cubicBezTo>
                      <a:pt x="243401" y="68208"/>
                      <a:pt x="90762" y="219543"/>
                      <a:pt x="59345" y="419908"/>
                    </a:cubicBezTo>
                    <a:cubicBezTo>
                      <a:pt x="47704" y="458769"/>
                      <a:pt x="42418" y="500435"/>
                      <a:pt x="42418" y="543694"/>
                    </a:cubicBezTo>
                    <a:cubicBezTo>
                      <a:pt x="42418" y="615318"/>
                      <a:pt x="0" y="579506"/>
                      <a:pt x="0" y="442769"/>
                    </a:cubicBezTo>
                    <a:cubicBezTo>
                      <a:pt x="0" y="198595"/>
                      <a:pt x="182721" y="0"/>
                      <a:pt x="427436" y="0"/>
                    </a:cubicBezTo>
                    <a:close/>
                  </a:path>
                </a:pathLst>
              </a:custGeom>
              <a:gradFill flip="none" rotWithShape="1">
                <a:gsLst>
                  <a:gs pos="88000">
                    <a:schemeClr val="bg1">
                      <a:alpha val="0"/>
                    </a:schemeClr>
                  </a:gs>
                  <a:gs pos="35000">
                    <a:schemeClr val="bg1"/>
                  </a:gs>
                  <a:gs pos="56000">
                    <a:schemeClr val="bg1">
                      <a:alpha val="47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defTabSz="1218531"/>
                <a:endParaRPr lang="en-US" b="0">
                  <a:solidFill>
                    <a:srgbClr val="000000"/>
                  </a:solidFill>
                  <a:latin typeface="Arial"/>
                  <a:ea typeface="+mn-ea"/>
                </a:endParaRPr>
              </a:p>
            </p:txBody>
          </p:sp>
        </p:grpSp>
        <p:grpSp>
          <p:nvGrpSpPr>
            <p:cNvPr id="7" name="IDENTITY"/>
            <p:cNvGrpSpPr/>
            <p:nvPr/>
          </p:nvGrpSpPr>
          <p:grpSpPr>
            <a:xfrm>
              <a:off x="1300647" y="2673104"/>
              <a:ext cx="1920568" cy="343994"/>
              <a:chOff x="1597039" y="2692385"/>
              <a:chExt cx="1920568" cy="396681"/>
            </a:xfrm>
            <a:effectLst/>
          </p:grpSpPr>
          <p:sp useBgFill="1">
            <p:nvSpPr>
              <p:cNvPr id="72" name="Freeform 12"/>
              <p:cNvSpPr>
                <a:spLocks/>
              </p:cNvSpPr>
              <p:nvPr/>
            </p:nvSpPr>
            <p:spPr bwMode="auto">
              <a:xfrm>
                <a:off x="1597039" y="2692385"/>
                <a:ext cx="1920568" cy="168884"/>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76" name="Freeform 12"/>
              <p:cNvSpPr>
                <a:spLocks/>
              </p:cNvSpPr>
              <p:nvPr/>
            </p:nvSpPr>
            <p:spPr bwMode="auto">
              <a:xfrm>
                <a:off x="1597039" y="2751298"/>
                <a:ext cx="1920568" cy="337768"/>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gradFill flip="none" rotWithShape="1">
                <a:gsLst>
                  <a:gs pos="21000">
                    <a:schemeClr val="accent1"/>
                  </a:gs>
                  <a:gs pos="67000">
                    <a:srgbClr val="C00000"/>
                  </a:gs>
                </a:gsLst>
                <a:lin ang="5400000" scaled="0"/>
                <a:tileRect/>
              </a:gradFill>
              <a:ln>
                <a:noFill/>
              </a:ln>
            </p:spPr>
            <p:txBody>
              <a:bodyPr vert="horz" wrap="squar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sp>
          <p:nvSpPr>
            <p:cNvPr id="55" name="INFRASTRUCTURE"/>
            <p:cNvSpPr>
              <a:spLocks/>
            </p:cNvSpPr>
            <p:nvPr/>
          </p:nvSpPr>
          <p:spPr bwMode="auto">
            <a:xfrm>
              <a:off x="1312053" y="2043726"/>
              <a:ext cx="1911404" cy="295176"/>
            </a:xfrm>
            <a:custGeom>
              <a:avLst/>
              <a:gdLst>
                <a:gd name="T0" fmla="*/ 541 w 618"/>
                <a:gd name="T1" fmla="*/ 0 h 110"/>
                <a:gd name="T2" fmla="*/ 77 w 618"/>
                <a:gd name="T3" fmla="*/ 0 h 110"/>
                <a:gd name="T4" fmla="*/ 0 w 618"/>
                <a:gd name="T5" fmla="*/ 49 h 110"/>
                <a:gd name="T6" fmla="*/ 0 w 618"/>
                <a:gd name="T7" fmla="*/ 51 h 110"/>
                <a:gd name="T8" fmla="*/ 0 w 618"/>
                <a:gd name="T9" fmla="*/ 110 h 110"/>
                <a:gd name="T10" fmla="*/ 618 w 618"/>
                <a:gd name="T11" fmla="*/ 110 h 110"/>
                <a:gd name="T12" fmla="*/ 618 w 618"/>
                <a:gd name="T13" fmla="*/ 51 h 110"/>
                <a:gd name="T14" fmla="*/ 618 w 618"/>
                <a:gd name="T15" fmla="*/ 49 h 110"/>
                <a:gd name="T16" fmla="*/ 541 w 618"/>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110">
                  <a:moveTo>
                    <a:pt x="541" y="0"/>
                  </a:moveTo>
                  <a:cubicBezTo>
                    <a:pt x="77" y="0"/>
                    <a:pt x="77" y="0"/>
                    <a:pt x="77" y="0"/>
                  </a:cubicBezTo>
                  <a:cubicBezTo>
                    <a:pt x="24" y="0"/>
                    <a:pt x="5" y="12"/>
                    <a:pt x="0" y="49"/>
                  </a:cubicBezTo>
                  <a:cubicBezTo>
                    <a:pt x="0" y="50"/>
                    <a:pt x="0" y="50"/>
                    <a:pt x="0" y="51"/>
                  </a:cubicBezTo>
                  <a:cubicBezTo>
                    <a:pt x="0" y="110"/>
                    <a:pt x="0" y="110"/>
                    <a:pt x="0" y="110"/>
                  </a:cubicBezTo>
                  <a:cubicBezTo>
                    <a:pt x="618" y="110"/>
                    <a:pt x="618" y="110"/>
                    <a:pt x="618" y="110"/>
                  </a:cubicBezTo>
                  <a:cubicBezTo>
                    <a:pt x="618" y="51"/>
                    <a:pt x="618" y="51"/>
                    <a:pt x="618" y="51"/>
                  </a:cubicBezTo>
                  <a:cubicBezTo>
                    <a:pt x="618" y="50"/>
                    <a:pt x="618" y="50"/>
                    <a:pt x="618" y="49"/>
                  </a:cubicBezTo>
                  <a:cubicBezTo>
                    <a:pt x="613" y="12"/>
                    <a:pt x="594" y="0"/>
                    <a:pt x="541" y="0"/>
                  </a:cubicBezTo>
                  <a:close/>
                </a:path>
              </a:pathLst>
            </a:custGeom>
            <a:gradFill flip="none" rotWithShape="1">
              <a:gsLst>
                <a:gs pos="88000">
                  <a:schemeClr val="accent1"/>
                </a:gs>
                <a:gs pos="31000">
                  <a:srgbClr val="C00000"/>
                </a:gs>
              </a:gsLst>
              <a:lin ang="5400000" scaled="0"/>
              <a:tileRect/>
            </a:gradFill>
            <a:ln>
              <a:noFill/>
            </a:ln>
            <a:effectLst/>
          </p:spPr>
          <p:txBody>
            <a:bodyPr vert="horz" wrap="square" lIns="91440" tIns="91440" rIns="91440" bIns="274320" numCol="1" anchor="t" anchorCtr="0" compatLnSpc="1">
              <a:prstTxWarp prst="textNoShape">
                <a:avLst/>
              </a:prstTxWarp>
            </a:bodyPr>
            <a:lstStyle/>
            <a:p>
              <a:pPr defTabSz="1218531"/>
              <a:endParaRPr lang="en-US" sz="1500" dirty="0">
                <a:solidFill>
                  <a:prstClr val="white"/>
                </a:solidFill>
                <a:latin typeface="Arial"/>
              </a:endParaRPr>
            </a:p>
          </p:txBody>
        </p:sp>
        <p:grpSp>
          <p:nvGrpSpPr>
            <p:cNvPr id="8" name="SERVICES"/>
            <p:cNvGrpSpPr/>
            <p:nvPr/>
          </p:nvGrpSpPr>
          <p:grpSpPr>
            <a:xfrm>
              <a:off x="1300647" y="3359483"/>
              <a:ext cx="1920568" cy="345328"/>
              <a:chOff x="1598021" y="3476354"/>
              <a:chExt cx="1920568" cy="398219"/>
            </a:xfrm>
            <a:effectLst/>
          </p:grpSpPr>
          <p:sp useBgFill="1">
            <p:nvSpPr>
              <p:cNvPr id="70" name="Freeform 12"/>
              <p:cNvSpPr>
                <a:spLocks/>
              </p:cNvSpPr>
              <p:nvPr/>
            </p:nvSpPr>
            <p:spPr bwMode="auto">
              <a:xfrm>
                <a:off x="1598021" y="3476354"/>
                <a:ext cx="1920568" cy="126072"/>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71" name="Freeform 14"/>
              <p:cNvSpPr>
                <a:spLocks/>
              </p:cNvSpPr>
              <p:nvPr/>
            </p:nvSpPr>
            <p:spPr bwMode="auto">
              <a:xfrm>
                <a:off x="1598021" y="3536805"/>
                <a:ext cx="1920568" cy="337768"/>
              </a:xfrm>
              <a:custGeom>
                <a:avLst/>
                <a:gdLst>
                  <a:gd name="T0" fmla="*/ 0 w 621"/>
                  <a:gd name="T1" fmla="*/ 0 h 109"/>
                  <a:gd name="T2" fmla="*/ 0 w 621"/>
                  <a:gd name="T3" fmla="*/ 13 h 109"/>
                  <a:gd name="T4" fmla="*/ 0 w 621"/>
                  <a:gd name="T5" fmla="*/ 35 h 109"/>
                  <a:gd name="T6" fmla="*/ 78 w 621"/>
                  <a:gd name="T7" fmla="*/ 109 h 109"/>
                  <a:gd name="T8" fmla="*/ 542 w 621"/>
                  <a:gd name="T9" fmla="*/ 109 h 109"/>
                  <a:gd name="T10" fmla="*/ 621 w 621"/>
                  <a:gd name="T11" fmla="*/ 35 h 109"/>
                  <a:gd name="T12" fmla="*/ 621 w 621"/>
                  <a:gd name="T13" fmla="*/ 13 h 109"/>
                  <a:gd name="T14" fmla="*/ 621 w 621"/>
                  <a:gd name="T15" fmla="*/ 0 h 109"/>
                  <a:gd name="T16" fmla="*/ 0 w 621"/>
                  <a:gd name="T17" fmla="*/ 0 h 109"/>
                  <a:gd name="T18" fmla="*/ 0 w 621"/>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109">
                    <a:moveTo>
                      <a:pt x="0" y="0"/>
                    </a:moveTo>
                    <a:cubicBezTo>
                      <a:pt x="0" y="13"/>
                      <a:pt x="0" y="13"/>
                      <a:pt x="0" y="13"/>
                    </a:cubicBezTo>
                    <a:cubicBezTo>
                      <a:pt x="0" y="35"/>
                      <a:pt x="0" y="35"/>
                      <a:pt x="0" y="35"/>
                    </a:cubicBezTo>
                    <a:cubicBezTo>
                      <a:pt x="0" y="92"/>
                      <a:pt x="14" y="109"/>
                      <a:pt x="78" y="109"/>
                    </a:cubicBezTo>
                    <a:cubicBezTo>
                      <a:pt x="542" y="109"/>
                      <a:pt x="542" y="109"/>
                      <a:pt x="542" y="109"/>
                    </a:cubicBezTo>
                    <a:cubicBezTo>
                      <a:pt x="606" y="109"/>
                      <a:pt x="621" y="92"/>
                      <a:pt x="621" y="35"/>
                    </a:cubicBezTo>
                    <a:cubicBezTo>
                      <a:pt x="621" y="13"/>
                      <a:pt x="621" y="13"/>
                      <a:pt x="621" y="13"/>
                    </a:cubicBezTo>
                    <a:cubicBezTo>
                      <a:pt x="621" y="0"/>
                      <a:pt x="621" y="0"/>
                      <a:pt x="621" y="0"/>
                    </a:cubicBezTo>
                    <a:cubicBezTo>
                      <a:pt x="0" y="0"/>
                      <a:pt x="0" y="0"/>
                      <a:pt x="0" y="0"/>
                    </a:cubicBezTo>
                    <a:cubicBezTo>
                      <a:pt x="0" y="0"/>
                      <a:pt x="0" y="0"/>
                      <a:pt x="0" y="0"/>
                    </a:cubicBezTo>
                    <a:close/>
                  </a:path>
                </a:pathLst>
              </a:custGeom>
              <a:gradFill flip="none" rotWithShape="1">
                <a:gsLst>
                  <a:gs pos="2000">
                    <a:schemeClr val="accent1"/>
                  </a:gs>
                  <a:gs pos="100000">
                    <a:srgbClr val="C00000"/>
                  </a:gs>
                </a:gsLst>
                <a:lin ang="5400000" scaled="0"/>
                <a:tileRect/>
              </a:gradFill>
              <a:ln>
                <a:noFill/>
              </a:ln>
            </p:spPr>
            <p:txBody>
              <a:bodyPr vert="horz" wrap="squar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grpSp>
          <p:nvGrpSpPr>
            <p:cNvPr id="9" name="DATABASE"/>
            <p:cNvGrpSpPr/>
            <p:nvPr/>
          </p:nvGrpSpPr>
          <p:grpSpPr>
            <a:xfrm>
              <a:off x="1300647" y="3017407"/>
              <a:ext cx="1920568" cy="343994"/>
              <a:chOff x="1597039" y="2692385"/>
              <a:chExt cx="1920568" cy="396681"/>
            </a:xfrm>
            <a:effectLst/>
          </p:grpSpPr>
          <p:sp useBgFill="1">
            <p:nvSpPr>
              <p:cNvPr id="68" name="Freeform 12"/>
              <p:cNvSpPr>
                <a:spLocks/>
              </p:cNvSpPr>
              <p:nvPr/>
            </p:nvSpPr>
            <p:spPr bwMode="auto">
              <a:xfrm>
                <a:off x="1597039" y="2692385"/>
                <a:ext cx="1920568" cy="168884"/>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69" name="Freeform 12"/>
              <p:cNvSpPr>
                <a:spLocks/>
              </p:cNvSpPr>
              <p:nvPr/>
            </p:nvSpPr>
            <p:spPr bwMode="auto">
              <a:xfrm>
                <a:off x="1597039" y="2751298"/>
                <a:ext cx="1920568" cy="337768"/>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gradFill flip="none" rotWithShape="1">
                <a:gsLst>
                  <a:gs pos="21000">
                    <a:schemeClr val="accent1"/>
                  </a:gs>
                  <a:gs pos="67000">
                    <a:srgbClr val="C00000"/>
                  </a:gs>
                </a:gsLst>
                <a:lin ang="5400000" scaled="0"/>
                <a:tileRect/>
              </a:gradFill>
              <a:ln>
                <a:noFill/>
              </a:ln>
            </p:spPr>
            <p:txBody>
              <a:bodyPr vert="horz" wrap="squar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grpSp>
          <p:nvGrpSpPr>
            <p:cNvPr id="10" name="GOVERNANCE"/>
            <p:cNvGrpSpPr/>
            <p:nvPr/>
          </p:nvGrpSpPr>
          <p:grpSpPr>
            <a:xfrm>
              <a:off x="1300647" y="2337051"/>
              <a:ext cx="1920568" cy="343994"/>
              <a:chOff x="1597039" y="2692385"/>
              <a:chExt cx="1920568" cy="396681"/>
            </a:xfrm>
            <a:effectLst/>
          </p:grpSpPr>
          <p:sp useBgFill="1">
            <p:nvSpPr>
              <p:cNvPr id="66" name="Freeform 12"/>
              <p:cNvSpPr>
                <a:spLocks/>
              </p:cNvSpPr>
              <p:nvPr/>
            </p:nvSpPr>
            <p:spPr bwMode="auto">
              <a:xfrm>
                <a:off x="1597039" y="2692385"/>
                <a:ext cx="1920568" cy="168884"/>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67" name="Freeform 12"/>
              <p:cNvSpPr>
                <a:spLocks/>
              </p:cNvSpPr>
              <p:nvPr/>
            </p:nvSpPr>
            <p:spPr bwMode="auto">
              <a:xfrm>
                <a:off x="1597039" y="2751298"/>
                <a:ext cx="1920568" cy="337768"/>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gradFill flip="none" rotWithShape="1">
                <a:gsLst>
                  <a:gs pos="21000">
                    <a:schemeClr val="accent1"/>
                  </a:gs>
                  <a:gs pos="67000">
                    <a:srgbClr val="C00000"/>
                  </a:gs>
                </a:gsLst>
                <a:lin ang="5400000" scaled="0"/>
                <a:tileRect/>
              </a:gradFill>
              <a:ln>
                <a:noFill/>
              </a:ln>
            </p:spPr>
            <p:txBody>
              <a:bodyPr vert="horz" wrap="non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grpSp>
      <p:sp>
        <p:nvSpPr>
          <p:cNvPr id="103" name="Rectangle 102"/>
          <p:cNvSpPr/>
          <p:nvPr/>
        </p:nvSpPr>
        <p:spPr>
          <a:xfrm>
            <a:off x="4456113" y="4515886"/>
            <a:ext cx="2033587" cy="1661923"/>
          </a:xfrm>
          <a:prstGeom prst="rect">
            <a:avLst/>
          </a:prstGeom>
        </p:spPr>
        <p:txBody>
          <a:bodyPr wrap="square" lIns="121851" tIns="60925" rIns="121851" bIns="60925">
            <a:spAutoFit/>
          </a:bodyPr>
          <a:lstStyle/>
          <a:p>
            <a:pPr defTabSz="1218531"/>
            <a:r>
              <a:rPr lang="en-US" sz="2000" dirty="0">
                <a:solidFill>
                  <a:schemeClr val="tx2"/>
                </a:solidFill>
                <a:latin typeface="Calibri"/>
                <a:cs typeface="Calibri"/>
              </a:rPr>
              <a:t>Isolate corporate data, support remote wipe, restrict data transfer</a:t>
            </a:r>
          </a:p>
        </p:txBody>
      </p:sp>
      <p:sp>
        <p:nvSpPr>
          <p:cNvPr id="104" name="Rectangle 103"/>
          <p:cNvSpPr/>
          <p:nvPr/>
        </p:nvSpPr>
        <p:spPr>
          <a:xfrm>
            <a:off x="6807200" y="4419601"/>
            <a:ext cx="2108200" cy="1661923"/>
          </a:xfrm>
          <a:prstGeom prst="rect">
            <a:avLst/>
          </a:prstGeom>
        </p:spPr>
        <p:txBody>
          <a:bodyPr wrap="square" lIns="121851" tIns="60925" rIns="121851" bIns="60925">
            <a:spAutoFit/>
          </a:bodyPr>
          <a:lstStyle/>
          <a:p>
            <a:pPr defTabSz="1218531"/>
            <a:r>
              <a:rPr lang="en-US" sz="2000" dirty="0">
                <a:solidFill>
                  <a:schemeClr val="tx2"/>
                </a:solidFill>
                <a:latin typeface="Calibri"/>
                <a:cs typeface="Calibri"/>
              </a:rPr>
              <a:t>Secure applications &amp; communication, corporate application store</a:t>
            </a:r>
          </a:p>
        </p:txBody>
      </p:sp>
      <p:sp>
        <p:nvSpPr>
          <p:cNvPr id="105" name="Rectangle 104"/>
          <p:cNvSpPr/>
          <p:nvPr/>
        </p:nvSpPr>
        <p:spPr>
          <a:xfrm>
            <a:off x="9180513" y="4483678"/>
            <a:ext cx="2249487" cy="1354146"/>
          </a:xfrm>
          <a:prstGeom prst="rect">
            <a:avLst/>
          </a:prstGeom>
        </p:spPr>
        <p:txBody>
          <a:bodyPr wrap="square" lIns="121851" tIns="60925" rIns="121851" bIns="60925">
            <a:spAutoFit/>
          </a:bodyPr>
          <a:lstStyle/>
          <a:p>
            <a:pPr defTabSz="1218531"/>
            <a:r>
              <a:rPr lang="en-US" sz="2000" dirty="0">
                <a:solidFill>
                  <a:schemeClr val="tx2"/>
                </a:solidFill>
                <a:latin typeface="Calibri"/>
                <a:cs typeface="Calibri"/>
              </a:rPr>
              <a:t>Role based access, self service request, sign-on, fraud detection</a:t>
            </a:r>
          </a:p>
        </p:txBody>
      </p:sp>
      <p:grpSp>
        <p:nvGrpSpPr>
          <p:cNvPr id="11" name="Group 105"/>
          <p:cNvGrpSpPr/>
          <p:nvPr/>
        </p:nvGrpSpPr>
        <p:grpSpPr>
          <a:xfrm>
            <a:off x="9781057" y="2959382"/>
            <a:ext cx="788441" cy="1243745"/>
            <a:chOff x="4286659" y="2978368"/>
            <a:chExt cx="771010" cy="1343107"/>
          </a:xfrm>
        </p:grpSpPr>
        <p:pic>
          <p:nvPicPr>
            <p:cNvPr id="107" name="Picture 2" descr="http://sweetclipart.com/multisite/sweetclipart/files/smart_phone_icon.png"/>
            <p:cNvPicPr>
              <a:picLocks noChangeAspect="1" noChangeArrowheads="1"/>
            </p:cNvPicPr>
            <p:nvPr/>
          </p:nvPicPr>
          <p:blipFill>
            <a:blip r:embed="rId5" cstate="email">
              <a:duotone>
                <a:schemeClr val="accent1">
                  <a:shade val="45000"/>
                  <a:satMod val="135000"/>
                </a:schemeClr>
                <a:prstClr val="white"/>
              </a:duotone>
            </a:blip>
            <a:srcRect/>
            <a:stretch>
              <a:fillRect/>
            </a:stretch>
          </p:blipFill>
          <p:spPr bwMode="auto">
            <a:xfrm>
              <a:off x="4286659" y="2978368"/>
              <a:ext cx="771010" cy="1343107"/>
            </a:xfrm>
            <a:prstGeom prst="rect">
              <a:avLst/>
            </a:prstGeom>
            <a:noFill/>
          </p:spPr>
        </p:pic>
        <p:pic>
          <p:nvPicPr>
            <p:cNvPr id="108" name="Picture 4" descr="http://explorus.org/wp-content/uploads/2012/02/symbols2.jpg"/>
            <p:cNvPicPr>
              <a:picLocks noChangeAspect="1" noChangeArrowheads="1"/>
            </p:cNvPicPr>
            <p:nvPr/>
          </p:nvPicPr>
          <p:blipFill>
            <a:blip r:embed="rId6" cstate="email">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4342150" y="3162925"/>
              <a:ext cx="666835" cy="916898"/>
            </a:xfrm>
            <a:prstGeom prst="rect">
              <a:avLst/>
            </a:prstGeom>
            <a:noFill/>
          </p:spPr>
        </p:pic>
      </p:grpSp>
      <p:sp>
        <p:nvSpPr>
          <p:cNvPr id="14" name="Title 13"/>
          <p:cNvSpPr>
            <a:spLocks noGrp="1"/>
          </p:cNvSpPr>
          <p:nvPr>
            <p:ph type="title"/>
          </p:nvPr>
        </p:nvSpPr>
        <p:spPr/>
        <p:txBody>
          <a:bodyPr/>
          <a:lstStyle/>
          <a:p>
            <a:r>
              <a:rPr lang="en-US" dirty="0"/>
              <a:t>Oracle Mobile Security Suite</a:t>
            </a:r>
            <a:r>
              <a:rPr lang="en-US" dirty="0" smtClean="0"/>
              <a:t>:</a:t>
            </a:r>
            <a:endParaRPr lang="en-US" dirty="0"/>
          </a:p>
        </p:txBody>
      </p:sp>
      <p:sp>
        <p:nvSpPr>
          <p:cNvPr id="2" name="Text Placeholder 1"/>
          <p:cNvSpPr>
            <a:spLocks noGrp="1"/>
          </p:cNvSpPr>
          <p:nvPr>
            <p:ph type="body" sz="quarter" idx="13"/>
          </p:nvPr>
        </p:nvSpPr>
        <p:spPr/>
        <p:txBody>
          <a:bodyPr/>
          <a:lstStyle/>
          <a:p>
            <a:pPr lvl="0"/>
            <a:r>
              <a:rPr lang="en-US" dirty="0"/>
              <a:t>Securely Separate And Manage Corporate Apps And Data On </a:t>
            </a:r>
            <a:r>
              <a:rPr lang="en-US" dirty="0" smtClean="0"/>
              <a:t>Devices</a:t>
            </a:r>
            <a:endParaRPr lang="en-US" dirty="0"/>
          </a:p>
        </p:txBody>
      </p:sp>
      <p:sp>
        <p:nvSpPr>
          <p:cNvPr id="38"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31</a:t>
            </a:fld>
            <a:endParaRPr dirty="0"/>
          </a:p>
        </p:txBody>
      </p:sp>
      <p:sp>
        <p:nvSpPr>
          <p:cNvPr id="39" name="Rounded Rectangle 47"/>
          <p:cNvSpPr>
            <a:spLocks noChangeArrowheads="1"/>
          </p:cNvSpPr>
          <p:nvPr/>
        </p:nvSpPr>
        <p:spPr bwMode="auto">
          <a:xfrm>
            <a:off x="1090416" y="2016297"/>
            <a:ext cx="2583635" cy="4028903"/>
          </a:xfrm>
          <a:prstGeom prst="roundRect">
            <a:avLst>
              <a:gd name="adj" fmla="val 16667"/>
            </a:avLst>
          </a:prstGeom>
          <a:gradFill rotWithShape="1">
            <a:gsLst>
              <a:gs pos="0">
                <a:srgbClr val="FFFFFF">
                  <a:alpha val="48000"/>
                </a:srgbClr>
              </a:gs>
              <a:gs pos="42999">
                <a:srgbClr val="FFFFFF">
                  <a:alpha val="44000"/>
                </a:srgbClr>
              </a:gs>
              <a:gs pos="57001">
                <a:srgbClr val="FFFFFF">
                  <a:alpha val="45000"/>
                </a:srgbClr>
              </a:gs>
              <a:gs pos="67999">
                <a:srgbClr val="E6E6E6">
                  <a:alpha val="35000"/>
                </a:srgbClr>
              </a:gs>
              <a:gs pos="84000">
                <a:srgbClr val="F2F2F2">
                  <a:alpha val="52000"/>
                </a:srgbClr>
              </a:gs>
              <a:gs pos="100000">
                <a:srgbClr val="FFFFFF">
                  <a:alpha val="46000"/>
                </a:srgbClr>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45645" tIns="22823" rIns="45645" bIns="22823"/>
          <a:lstStyle/>
          <a:p>
            <a:pPr marL="155270" indent="-155270" defTabSz="1208550">
              <a:buClr>
                <a:srgbClr val="667263"/>
              </a:buClr>
              <a:defRPr/>
            </a:pPr>
            <a:r>
              <a:rPr lang="en-US" sz="1900" kern="0" dirty="0">
                <a:solidFill>
                  <a:srgbClr val="000000"/>
                </a:solidFill>
                <a:latin typeface="Times"/>
                <a:ea typeface="ＭＳ Ｐゴシック" pitchFamily="1" charset="-128"/>
                <a:cs typeface="Arial" pitchFamily="34" charset="0"/>
              </a:rPr>
              <a:t>/</a:t>
            </a:r>
          </a:p>
        </p:txBody>
      </p:sp>
      <p:sp>
        <p:nvSpPr>
          <p:cNvPr id="40" name="Rectangle 39"/>
          <p:cNvSpPr/>
          <p:nvPr/>
        </p:nvSpPr>
        <p:spPr>
          <a:xfrm>
            <a:off x="1249531" y="2447791"/>
            <a:ext cx="2305278" cy="33053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defTabSz="1218885"/>
            <a:endParaRPr lang="en-US" dirty="0">
              <a:solidFill>
                <a:prstClr val="white"/>
              </a:solidFill>
            </a:endParaRPr>
          </a:p>
        </p:txBody>
      </p:sp>
      <p:pic>
        <p:nvPicPr>
          <p:cNvPr id="41" name="Picture 94" descr="ios-logo.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23338" y="2124873"/>
            <a:ext cx="612302" cy="2928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35"/>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6958" y="2102440"/>
            <a:ext cx="446782" cy="321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 name="Picture 18"/>
          <p:cNvPicPr>
            <a:picLocks noChangeAspect="1" noChangeArrowheads="1"/>
          </p:cNvPicPr>
          <p:nvPr/>
        </p:nvPicPr>
        <p:blipFill>
          <a:blip r:embed="rId9" cstate="email"/>
          <a:srcRect/>
          <a:stretch>
            <a:fillRect/>
          </a:stretch>
        </p:blipFill>
        <p:spPr bwMode="auto">
          <a:xfrm>
            <a:off x="1286520" y="2633322"/>
            <a:ext cx="2188799" cy="1113183"/>
          </a:xfrm>
          <a:prstGeom prst="rect">
            <a:avLst/>
          </a:prstGeom>
          <a:noFill/>
          <a:ln w="9525">
            <a:noFill/>
            <a:miter lim="800000"/>
            <a:headEnd/>
            <a:tailEnd/>
          </a:ln>
        </p:spPr>
      </p:pic>
      <p:pic>
        <p:nvPicPr>
          <p:cNvPr id="45" name="Picture 7"/>
          <p:cNvPicPr>
            <a:picLocks noChangeAspect="1" noChangeArrowheads="1"/>
          </p:cNvPicPr>
          <p:nvPr/>
        </p:nvPicPr>
        <p:blipFill>
          <a:blip r:embed="rId10" cstate="email"/>
          <a:srcRect/>
          <a:stretch>
            <a:fillRect/>
          </a:stretch>
        </p:blipFill>
        <p:spPr bwMode="auto">
          <a:xfrm>
            <a:off x="1272442" y="3923748"/>
            <a:ext cx="2229371" cy="1585291"/>
          </a:xfrm>
          <a:prstGeom prst="rect">
            <a:avLst/>
          </a:prstGeom>
          <a:noFill/>
          <a:ln w="9525">
            <a:solidFill>
              <a:srgbClr val="FFFF00"/>
            </a:solidFill>
            <a:miter lim="800000"/>
            <a:headEnd/>
            <a:tailEnd/>
          </a:ln>
        </p:spPr>
      </p:pic>
      <p:pic>
        <p:nvPicPr>
          <p:cNvPr id="52" name="Picture 3"/>
          <p:cNvPicPr>
            <a:picLocks noChangeAspect="1" noChangeArrowheads="1"/>
          </p:cNvPicPr>
          <p:nvPr/>
        </p:nvPicPr>
        <p:blipFill>
          <a:blip r:embed="rId11" cstate="email"/>
          <a:srcRect/>
          <a:stretch>
            <a:fillRect/>
          </a:stretch>
        </p:blipFill>
        <p:spPr bwMode="auto">
          <a:xfrm>
            <a:off x="2419010" y="4541355"/>
            <a:ext cx="469778" cy="464100"/>
          </a:xfrm>
          <a:prstGeom prst="rect">
            <a:avLst/>
          </a:prstGeom>
          <a:noFill/>
          <a:ln w="9525">
            <a:noFill/>
            <a:miter lim="800000"/>
            <a:headEnd/>
            <a:tailEnd/>
          </a:ln>
        </p:spPr>
      </p:pic>
      <p:pic>
        <p:nvPicPr>
          <p:cNvPr id="53" name="Picture 7"/>
          <p:cNvPicPr>
            <a:picLocks noChangeAspect="1" noChangeArrowheads="1"/>
          </p:cNvPicPr>
          <p:nvPr/>
        </p:nvPicPr>
        <p:blipFill>
          <a:blip r:embed="rId12" cstate="email"/>
          <a:srcRect/>
          <a:stretch>
            <a:fillRect/>
          </a:stretch>
        </p:blipFill>
        <p:spPr bwMode="auto">
          <a:xfrm>
            <a:off x="1284565" y="3934101"/>
            <a:ext cx="2219273" cy="1577699"/>
          </a:xfrm>
          <a:prstGeom prst="rect">
            <a:avLst/>
          </a:prstGeom>
          <a:noFill/>
          <a:ln w="9525">
            <a:solidFill>
              <a:srgbClr val="FFFF00"/>
            </a:solidFill>
            <a:miter lim="800000"/>
            <a:headEnd/>
            <a:tailEnd/>
          </a:ln>
        </p:spPr>
      </p:pic>
    </p:spTree>
    <p:extLst>
      <p:ext uri="{BB962C8B-B14F-4D97-AF65-F5344CB8AC3E}">
        <p14:creationId xmlns:p14="http://schemas.microsoft.com/office/powerpoint/2010/main" val="12652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outHorizontal)">
                                      <p:cBhvr>
                                        <p:cTn id="11" dur="500"/>
                                        <p:tgtEl>
                                          <p:spTgt spid="5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arn(outHorizontal)">
                                      <p:cBhvr>
                                        <p:cTn id="19" dur="500"/>
                                        <p:tgtEl>
                                          <p:spTgt spid="4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dissolve">
                                      <p:cBhvr>
                                        <p:cTn id="27" dur="500"/>
                                        <p:tgtEl>
                                          <p:spTgt spid="10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dissolve">
                                      <p:cBhvr>
                                        <p:cTn id="31" dur="500"/>
                                        <p:tgtEl>
                                          <p:spTgt spid="10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dissolve">
                                      <p:cBhvr>
                                        <p:cTn id="3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103" grpId="0"/>
      <p:bldP spid="104" grpId="0"/>
      <p:bldP spid="10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srgbClr val="5F5F5F">
                    <a:lumMod val="60000"/>
                    <a:lumOff val="40000"/>
                  </a:srgbClr>
                </a:solidFill>
              </a:rPr>
              <a:t>Oracle Confidential – Internal</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32</a:t>
            </a:fld>
            <a:endParaRPr lang="en-US" dirty="0">
              <a:solidFill>
                <a:srgbClr val="5F5F5F">
                  <a:lumMod val="60000"/>
                  <a:lumOff val="40000"/>
                </a:srgbClr>
              </a:solidFill>
            </a:endParaRPr>
          </a:p>
        </p:txBody>
      </p:sp>
      <p:pic>
        <p:nvPicPr>
          <p:cNvPr id="6" name="Picture 2" descr="http://si.wsj.net/public/resources/images/NY-BX523_ELEVEN_G_20120924163515.jpg"/>
          <p:cNvPicPr>
            <a:picLocks noChangeAspect="1" noChangeArrowheads="1"/>
          </p:cNvPicPr>
          <p:nvPr/>
        </p:nvPicPr>
        <p:blipFill>
          <a:blip r:embed="rId2" cstate="print"/>
          <a:srcRect/>
          <a:stretch>
            <a:fillRect/>
          </a:stretch>
        </p:blipFill>
        <p:spPr bwMode="auto">
          <a:xfrm>
            <a:off x="7238256" y="1627096"/>
            <a:ext cx="4419416" cy="3947886"/>
          </a:xfrm>
          <a:prstGeom prst="rect">
            <a:avLst/>
          </a:prstGeom>
          <a:noFill/>
        </p:spPr>
      </p:pic>
      <p:sp>
        <p:nvSpPr>
          <p:cNvPr id="7" name="Text Placeholder 2"/>
          <p:cNvSpPr txBox="1">
            <a:spLocks/>
          </p:cNvSpPr>
          <p:nvPr/>
        </p:nvSpPr>
        <p:spPr>
          <a:xfrm>
            <a:off x="1131216" y="2422690"/>
            <a:ext cx="5797485" cy="3261674"/>
          </a:xfrm>
          <a:prstGeom prst="rect">
            <a:avLst/>
          </a:prstGeom>
        </p:spPr>
        <p:txBody>
          <a:bodyPr>
            <a:noAutofit/>
          </a:bodyPr>
          <a:lstStyle/>
          <a:p>
            <a:pPr marL="228560" indent="-148141">
              <a:lnSpc>
                <a:spcPct val="90000"/>
              </a:lnSpc>
              <a:spcBef>
                <a:spcPts val="1200"/>
              </a:spcBef>
              <a:buClr>
                <a:srgbClr val="5F5F5F">
                  <a:lumMod val="60000"/>
                  <a:lumOff val="40000"/>
                </a:srgbClr>
              </a:buClr>
              <a:buFont typeface="Arial" panose="020B0604020202020204" pitchFamily="34" charset="0"/>
              <a:buChar char="•"/>
              <a:defRPr/>
            </a:pPr>
            <a:r>
              <a:rPr lang="en-US" b="1" dirty="0">
                <a:solidFill>
                  <a:srgbClr val="5F5F5F"/>
                </a:solidFill>
              </a:rPr>
              <a:t>Vision</a:t>
            </a:r>
            <a:r>
              <a:rPr lang="en-US" dirty="0">
                <a:solidFill>
                  <a:srgbClr val="5F5F5F"/>
                </a:solidFill>
              </a:rPr>
              <a:t> – transform  their basic mobile app into a sophisticated marketing tool with targeted promotions, loyalty programs, personalization, etc</a:t>
            </a:r>
            <a:endParaRPr lang="en-AU" dirty="0">
              <a:solidFill>
                <a:srgbClr val="5F5F5F"/>
              </a:solidFill>
            </a:endParaRPr>
          </a:p>
          <a:p>
            <a:pPr marL="228560" indent="-148141">
              <a:lnSpc>
                <a:spcPct val="90000"/>
              </a:lnSpc>
              <a:spcBef>
                <a:spcPts val="1200"/>
              </a:spcBef>
              <a:buClr>
                <a:srgbClr val="5F5F5F">
                  <a:lumMod val="60000"/>
                  <a:lumOff val="40000"/>
                </a:srgbClr>
              </a:buClr>
              <a:buFont typeface="Arial" panose="020B0604020202020204" pitchFamily="34" charset="0"/>
              <a:buChar char="•"/>
              <a:defRPr/>
            </a:pPr>
            <a:r>
              <a:rPr lang="en-AU" dirty="0">
                <a:solidFill>
                  <a:srgbClr val="5F5F5F"/>
                </a:solidFill>
              </a:rPr>
              <a:t>OCS delivered a standardized, secure, on-premise Mobile Backend-as-a-Service (MBaaS) platform – including integrations to non-Oracle </a:t>
            </a:r>
            <a:r>
              <a:rPr lang="en-AU" dirty="0" err="1">
                <a:solidFill>
                  <a:srgbClr val="5F5F5F"/>
                </a:solidFill>
              </a:rPr>
              <a:t>SaaS</a:t>
            </a:r>
            <a:r>
              <a:rPr lang="en-AU" dirty="0">
                <a:solidFill>
                  <a:srgbClr val="5F5F5F"/>
                </a:solidFill>
              </a:rPr>
              <a:t> Marketing platform and point-of-sale system</a:t>
            </a:r>
          </a:p>
          <a:p>
            <a:pPr marL="228560" indent="-148141">
              <a:lnSpc>
                <a:spcPct val="90000"/>
              </a:lnSpc>
              <a:spcBef>
                <a:spcPts val="1200"/>
              </a:spcBef>
              <a:buClr>
                <a:srgbClr val="5F5F5F">
                  <a:lumMod val="60000"/>
                  <a:lumOff val="40000"/>
                </a:srgbClr>
              </a:buClr>
              <a:buFont typeface="Arial" panose="020B0604020202020204" pitchFamily="34" charset="0"/>
              <a:buChar char="•"/>
              <a:defRPr/>
            </a:pPr>
            <a:r>
              <a:rPr lang="en-AU" dirty="0">
                <a:solidFill>
                  <a:srgbClr val="5F5F5F"/>
                </a:solidFill>
              </a:rPr>
              <a:t>Services layer: Oracle SOA Suite, Oracle </a:t>
            </a:r>
            <a:r>
              <a:rPr lang="en-AU" dirty="0" err="1">
                <a:solidFill>
                  <a:srgbClr val="5F5F5F"/>
                </a:solidFill>
              </a:rPr>
              <a:t>WebLogic</a:t>
            </a:r>
            <a:r>
              <a:rPr lang="en-AU" dirty="0">
                <a:solidFill>
                  <a:srgbClr val="5F5F5F"/>
                </a:solidFill>
              </a:rPr>
              <a:t> Server, API Gateway, Oracle Services Bus, Oracle Traffic Director, and </a:t>
            </a:r>
            <a:r>
              <a:rPr lang="en-AU" dirty="0" err="1">
                <a:solidFill>
                  <a:srgbClr val="5F5F5F"/>
                </a:solidFill>
              </a:rPr>
              <a:t>Exadata</a:t>
            </a:r>
            <a:r>
              <a:rPr lang="en-AU" dirty="0">
                <a:solidFill>
                  <a:srgbClr val="5F5F5F"/>
                </a:solidFill>
              </a:rPr>
              <a:t> and </a:t>
            </a:r>
            <a:r>
              <a:rPr lang="en-AU" dirty="0" err="1">
                <a:solidFill>
                  <a:srgbClr val="5F5F5F"/>
                </a:solidFill>
              </a:rPr>
              <a:t>Exalogic</a:t>
            </a:r>
            <a:endParaRPr lang="en-AU" dirty="0">
              <a:solidFill>
                <a:srgbClr val="5F5F5F"/>
              </a:solidFill>
            </a:endParaRPr>
          </a:p>
          <a:p>
            <a:pPr marL="228560" indent="-148141">
              <a:lnSpc>
                <a:spcPct val="90000"/>
              </a:lnSpc>
              <a:spcBef>
                <a:spcPts val="1200"/>
              </a:spcBef>
              <a:buClr>
                <a:srgbClr val="5F5F5F">
                  <a:lumMod val="60000"/>
                  <a:lumOff val="40000"/>
                </a:srgbClr>
              </a:buClr>
              <a:buFont typeface="Arial" panose="020B0604020202020204" pitchFamily="34" charset="0"/>
              <a:buChar char="•"/>
              <a:defRPr/>
            </a:pPr>
            <a:r>
              <a:rPr lang="en-AU" dirty="0">
                <a:solidFill>
                  <a:srgbClr val="5F5F5F"/>
                </a:solidFill>
              </a:rPr>
              <a:t>7-Eleven’s new mobile app is live now live ! </a:t>
            </a:r>
          </a:p>
        </p:txBody>
      </p:sp>
      <p:sp>
        <p:nvSpPr>
          <p:cNvPr id="9" name="Title 1"/>
          <p:cNvSpPr txBox="1">
            <a:spLocks/>
          </p:cNvSpPr>
          <p:nvPr/>
        </p:nvSpPr>
        <p:spPr>
          <a:xfrm>
            <a:off x="1131216" y="1244339"/>
            <a:ext cx="4582344" cy="1092664"/>
          </a:xfrm>
          <a:prstGeom prst="rect">
            <a:avLst/>
          </a:prstGeom>
        </p:spPr>
        <p:txBody>
          <a:bodyPr vert="horz" lIns="0" tIns="0" rIns="0" bIns="0" rtlCol="0" anchor="b">
            <a:noAutofit/>
          </a:bodyPr>
          <a:lstStyle/>
          <a:p>
            <a:pPr>
              <a:lnSpc>
                <a:spcPct val="80000"/>
              </a:lnSpc>
              <a:spcBef>
                <a:spcPct val="0"/>
              </a:spcBef>
              <a:defRPr/>
            </a:pPr>
            <a:r>
              <a:rPr lang="en-US" sz="2400" dirty="0">
                <a:solidFill>
                  <a:srgbClr val="FF0000"/>
                </a:solidFill>
              </a:rPr>
              <a:t>OCS delivers “Digital Guest Experience” through FMW standardization and integration</a:t>
            </a:r>
            <a:endParaRPr lang="en-US" sz="2400" dirty="0">
              <a:solidFill>
                <a:srgbClr val="5F5F5F"/>
              </a:solidFill>
            </a:endParaRPr>
          </a:p>
        </p:txBody>
      </p:sp>
      <p:sp>
        <p:nvSpPr>
          <p:cNvPr id="10" name="Title 1"/>
          <p:cNvSpPr>
            <a:spLocks noGrp="1"/>
          </p:cNvSpPr>
          <p:nvPr>
            <p:ph type="title"/>
          </p:nvPr>
        </p:nvSpPr>
        <p:spPr>
          <a:xfrm>
            <a:off x="1131216" y="481366"/>
            <a:ext cx="8346073" cy="555171"/>
          </a:xfrm>
        </p:spPr>
        <p:txBody>
          <a:bodyPr/>
          <a:lstStyle/>
          <a:p>
            <a:r>
              <a:rPr lang="en-US" dirty="0" smtClean="0"/>
              <a:t>Customer Case Study:  7-11</a:t>
            </a:r>
            <a:endParaRPr lang="en-US" sz="4300" dirty="0">
              <a:solidFill>
                <a:schemeClr val="tx2"/>
              </a:solidFill>
            </a:endParaRPr>
          </a:p>
        </p:txBody>
      </p:sp>
    </p:spTree>
    <p:extLst>
      <p:ext uri="{BB962C8B-B14F-4D97-AF65-F5344CB8AC3E}">
        <p14:creationId xmlns:p14="http://schemas.microsoft.com/office/powerpoint/2010/main" val="238318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For More Information</a:t>
            </a:r>
          </a:p>
        </p:txBody>
      </p:sp>
      <p:sp>
        <p:nvSpPr>
          <p:cNvPr id="4" name="Rectangle 3"/>
          <p:cNvSpPr/>
          <p:nvPr/>
        </p:nvSpPr>
        <p:spPr>
          <a:xfrm>
            <a:off x="1093420" y="1997380"/>
            <a:ext cx="970139" cy="415424"/>
          </a:xfrm>
          <a:prstGeom prst="rect">
            <a:avLst/>
          </a:prstGeom>
        </p:spPr>
        <p:txBody>
          <a:bodyPr wrap="none" lIns="121845" tIns="60923" rIns="121845" bIns="60923">
            <a:spAutoFit/>
          </a:bodyPr>
          <a:lstStyle/>
          <a:p>
            <a:pPr algn="ctr"/>
            <a:r>
              <a:rPr lang="en-US" sz="1900" b="1" dirty="0">
                <a:cs typeface="Arial"/>
              </a:rPr>
              <a:t>Twitter</a:t>
            </a:r>
            <a:endParaRPr lang="en-US" sz="1600" dirty="0"/>
          </a:p>
        </p:txBody>
      </p:sp>
      <p:sp>
        <p:nvSpPr>
          <p:cNvPr id="6" name="Rectangle 5"/>
          <p:cNvSpPr/>
          <p:nvPr/>
        </p:nvSpPr>
        <p:spPr>
          <a:xfrm>
            <a:off x="3203616" y="1997380"/>
            <a:ext cx="1207872" cy="415424"/>
          </a:xfrm>
          <a:prstGeom prst="rect">
            <a:avLst/>
          </a:prstGeom>
        </p:spPr>
        <p:txBody>
          <a:bodyPr wrap="none" lIns="121845" tIns="60923" rIns="121845" bIns="60923">
            <a:spAutoFit/>
          </a:bodyPr>
          <a:lstStyle/>
          <a:p>
            <a:pPr algn="ctr"/>
            <a:r>
              <a:rPr lang="en-US" sz="1900" b="1" dirty="0">
                <a:cs typeface="Arial"/>
              </a:rPr>
              <a:t>Facebook</a:t>
            </a:r>
            <a:endParaRPr lang="en-US" sz="1600" dirty="0"/>
          </a:p>
        </p:txBody>
      </p:sp>
      <p:sp>
        <p:nvSpPr>
          <p:cNvPr id="7" name="Rectangle 6"/>
          <p:cNvSpPr/>
          <p:nvPr/>
        </p:nvSpPr>
        <p:spPr>
          <a:xfrm>
            <a:off x="5701310" y="1997380"/>
            <a:ext cx="786207" cy="415424"/>
          </a:xfrm>
          <a:prstGeom prst="rect">
            <a:avLst/>
          </a:prstGeom>
        </p:spPr>
        <p:txBody>
          <a:bodyPr wrap="none" lIns="121845" tIns="60923" rIns="121845" bIns="60923">
            <a:spAutoFit/>
          </a:bodyPr>
          <a:lstStyle/>
          <a:p>
            <a:pPr algn="ctr"/>
            <a:r>
              <a:rPr lang="en-US" sz="1900" b="1" dirty="0" smtClean="0">
                <a:cs typeface="Arial"/>
              </a:rPr>
              <a:t>Blogs</a:t>
            </a:r>
            <a:endParaRPr lang="en-US" sz="1600" dirty="0"/>
          </a:p>
        </p:txBody>
      </p:sp>
      <p:sp>
        <p:nvSpPr>
          <p:cNvPr id="8" name="Rectangle 7"/>
          <p:cNvSpPr/>
          <p:nvPr/>
        </p:nvSpPr>
        <p:spPr>
          <a:xfrm>
            <a:off x="7734700" y="1997380"/>
            <a:ext cx="1099105" cy="415424"/>
          </a:xfrm>
          <a:prstGeom prst="rect">
            <a:avLst/>
          </a:prstGeom>
        </p:spPr>
        <p:txBody>
          <a:bodyPr wrap="none" lIns="121845" tIns="60923" rIns="121845" bIns="60923">
            <a:spAutoFit/>
          </a:bodyPr>
          <a:lstStyle/>
          <a:p>
            <a:pPr algn="ctr"/>
            <a:r>
              <a:rPr lang="en-US" sz="1900" b="1" dirty="0">
                <a:cs typeface="Arial"/>
              </a:rPr>
              <a:t>LinkedIn</a:t>
            </a:r>
            <a:endParaRPr lang="en-US" sz="1600" dirty="0"/>
          </a:p>
        </p:txBody>
      </p:sp>
      <p:sp>
        <p:nvSpPr>
          <p:cNvPr id="9" name="Rectangle 8"/>
          <p:cNvSpPr/>
          <p:nvPr/>
        </p:nvSpPr>
        <p:spPr>
          <a:xfrm>
            <a:off x="10011989" y="1997380"/>
            <a:ext cx="1107076" cy="415424"/>
          </a:xfrm>
          <a:prstGeom prst="rect">
            <a:avLst/>
          </a:prstGeom>
        </p:spPr>
        <p:txBody>
          <a:bodyPr wrap="none" lIns="121845" tIns="60923" rIns="121845" bIns="60923">
            <a:spAutoFit/>
          </a:bodyPr>
          <a:lstStyle/>
          <a:p>
            <a:pPr algn="ctr"/>
            <a:r>
              <a:rPr lang="en-US" sz="1900" b="1" dirty="0">
                <a:cs typeface="Arial"/>
              </a:rPr>
              <a:t>YouTube</a:t>
            </a:r>
            <a:endParaRPr lang="en-US" sz="1600" dirty="0"/>
          </a:p>
        </p:txBody>
      </p:sp>
      <p:sp>
        <p:nvSpPr>
          <p:cNvPr id="10" name="Rectangle 9"/>
          <p:cNvSpPr/>
          <p:nvPr/>
        </p:nvSpPr>
        <p:spPr>
          <a:xfrm>
            <a:off x="2396378" y="4495800"/>
            <a:ext cx="7396070" cy="1261809"/>
          </a:xfrm>
          <a:prstGeom prst="rect">
            <a:avLst/>
          </a:prstGeom>
        </p:spPr>
        <p:txBody>
          <a:bodyPr wrap="none" lIns="121845" tIns="60923" rIns="121845" bIns="60923">
            <a:spAutoFit/>
          </a:bodyPr>
          <a:lstStyle/>
          <a:p>
            <a:pPr algn="ctr">
              <a:defRPr/>
            </a:pPr>
            <a:r>
              <a:rPr lang="en-US" sz="3700" kern="0" dirty="0" smtClean="0">
                <a:solidFill>
                  <a:srgbClr val="FF0000"/>
                </a:solidFill>
              </a:rPr>
              <a:t>Visit: </a:t>
            </a:r>
            <a:r>
              <a:rPr lang="en-US" sz="3700" kern="0" dirty="0" smtClean="0">
                <a:solidFill>
                  <a:srgbClr val="FF0000"/>
                </a:solidFill>
                <a:hlinkClick r:id="rId3"/>
              </a:rPr>
              <a:t>http://www.oracle.com/mobile</a:t>
            </a:r>
            <a:endParaRPr lang="en-US" sz="3700" kern="0" dirty="0" smtClean="0">
              <a:solidFill>
                <a:srgbClr val="FF0000"/>
              </a:solidFill>
            </a:endParaRPr>
          </a:p>
          <a:p>
            <a:pPr algn="ctr">
              <a:defRPr/>
            </a:pPr>
            <a:endParaRPr lang="en-US" sz="3700" kern="0" dirty="0" smtClean="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69162" y="2442461"/>
            <a:ext cx="1292018" cy="1300483"/>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5450" y="2418840"/>
            <a:ext cx="1304204"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0307" y="2418840"/>
            <a:ext cx="1304204"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4" name="Picture 1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912123" y="2476029"/>
            <a:ext cx="1306813"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10595" y="2438400"/>
            <a:ext cx="1307627"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39365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4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smtClean="0"/>
              <a:t>Developer Screenshots</a:t>
            </a:r>
            <a:endParaRPr lang="en-US" dirty="0"/>
          </a:p>
        </p:txBody>
      </p:sp>
      <p:sp>
        <p:nvSpPr>
          <p:cNvPr id="8" name="Text Placeholder 7"/>
          <p:cNvSpPr>
            <a:spLocks noGrp="1"/>
          </p:cNvSpPr>
          <p:nvPr>
            <p:ph type="body" sz="quarter" idx="13"/>
          </p:nvPr>
        </p:nvSpPr>
        <p:spPr/>
        <p:txBody>
          <a:bodyPr/>
          <a:lstStyle/>
          <a:p>
            <a:r>
              <a:rPr lang="en-US" dirty="0"/>
              <a:t>Business User Friendly Mobile App Composition in the Cloud</a:t>
            </a:r>
          </a:p>
        </p:txBody>
      </p:sp>
      <p:sp>
        <p:nvSpPr>
          <p:cNvPr id="192" name="Rectangle 191"/>
          <p:cNvSpPr/>
          <p:nvPr/>
        </p:nvSpPr>
        <p:spPr>
          <a:xfrm>
            <a:off x="3994754" y="660593"/>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pic>
        <p:nvPicPr>
          <p:cNvPr id="52" name="Picture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673" y="1737007"/>
            <a:ext cx="6588793" cy="4397149"/>
          </a:xfrm>
          <a:prstGeom prst="rect">
            <a:avLst/>
          </a:prstGeom>
        </p:spPr>
      </p:pic>
      <p:pic>
        <p:nvPicPr>
          <p:cNvPr id="45" name="Picture 44"/>
          <p:cNvPicPr/>
          <p:nvPr/>
        </p:nvPicPr>
        <p:blipFill>
          <a:blip r:embed="rId4"/>
          <a:stretch>
            <a:fillRect/>
          </a:stretch>
        </p:blipFill>
        <p:spPr>
          <a:xfrm>
            <a:off x="860570" y="1930299"/>
            <a:ext cx="5943600" cy="2893060"/>
          </a:xfrm>
          <a:prstGeom prst="rect">
            <a:avLst/>
          </a:prstGeom>
        </p:spPr>
      </p:pic>
      <p:pic>
        <p:nvPicPr>
          <p:cNvPr id="49" name="Picture 48"/>
          <p:cNvPicPr/>
          <p:nvPr/>
        </p:nvPicPr>
        <p:blipFill>
          <a:blip r:embed="rId5"/>
          <a:stretch>
            <a:fillRect/>
          </a:stretch>
        </p:blipFill>
        <p:spPr>
          <a:xfrm>
            <a:off x="854144" y="1914488"/>
            <a:ext cx="5943600" cy="2973070"/>
          </a:xfrm>
          <a:prstGeom prst="rect">
            <a:avLst/>
          </a:prstGeom>
        </p:spPr>
      </p:pic>
      <p:pic>
        <p:nvPicPr>
          <p:cNvPr id="50" name="Picture 49"/>
          <p:cNvPicPr/>
          <p:nvPr/>
        </p:nvPicPr>
        <p:blipFill>
          <a:blip r:embed="rId6"/>
          <a:stretch>
            <a:fillRect/>
          </a:stretch>
        </p:blipFill>
        <p:spPr>
          <a:xfrm>
            <a:off x="857357" y="1884772"/>
            <a:ext cx="5943600" cy="2979633"/>
          </a:xfrm>
          <a:prstGeom prst="rect">
            <a:avLst/>
          </a:prstGeom>
        </p:spPr>
      </p:pic>
      <p:pic>
        <p:nvPicPr>
          <p:cNvPr id="51" name="Picture 50"/>
          <p:cNvPicPr/>
          <p:nvPr/>
        </p:nvPicPr>
        <p:blipFill>
          <a:blip r:embed="rId7"/>
          <a:stretch>
            <a:fillRect/>
          </a:stretch>
        </p:blipFill>
        <p:spPr>
          <a:xfrm>
            <a:off x="857756" y="1902576"/>
            <a:ext cx="5953124" cy="3008629"/>
          </a:xfrm>
          <a:prstGeom prst="rect">
            <a:avLst/>
          </a:prstGeom>
        </p:spPr>
      </p:pic>
      <p:pic>
        <p:nvPicPr>
          <p:cNvPr id="53" name="Picture 52"/>
          <p:cNvPicPr/>
          <p:nvPr/>
        </p:nvPicPr>
        <p:blipFill>
          <a:blip r:embed="rId8"/>
          <a:stretch>
            <a:fillRect/>
          </a:stretch>
        </p:blipFill>
        <p:spPr>
          <a:xfrm>
            <a:off x="868578" y="1881577"/>
            <a:ext cx="5967732" cy="3057365"/>
          </a:xfrm>
          <a:prstGeom prst="rect">
            <a:avLst/>
          </a:prstGeom>
        </p:spPr>
      </p:pic>
      <p:pic>
        <p:nvPicPr>
          <p:cNvPr id="54" name="Picture 53"/>
          <p:cNvPicPr/>
          <p:nvPr/>
        </p:nvPicPr>
        <p:blipFill>
          <a:blip r:embed="rId9"/>
          <a:stretch>
            <a:fillRect/>
          </a:stretch>
        </p:blipFill>
        <p:spPr>
          <a:xfrm>
            <a:off x="858915" y="2050499"/>
            <a:ext cx="5977256" cy="2993836"/>
          </a:xfrm>
          <a:prstGeom prst="rect">
            <a:avLst/>
          </a:prstGeom>
        </p:spPr>
      </p:pic>
      <p:pic>
        <p:nvPicPr>
          <p:cNvPr id="9" name="Picture 8" descr="04_mcs.png"/>
          <p:cNvPicPr>
            <a:picLocks noChangeAspect="1"/>
          </p:cNvPicPr>
          <p:nvPr/>
        </p:nvPicPr>
        <p:blipFill rotWithShape="1">
          <a:blip r:embed="rId10" cstate="print">
            <a:extLst>
              <a:ext uri="{28A0092B-C50C-407E-A947-70E740481C1C}">
                <a14:useLocalDpi xmlns:a14="http://schemas.microsoft.com/office/drawing/2010/main"/>
              </a:ext>
            </a:extLst>
          </a:blip>
          <a:srcRect b="15751"/>
          <a:stretch/>
        </p:blipFill>
        <p:spPr>
          <a:xfrm>
            <a:off x="862068" y="1890763"/>
            <a:ext cx="5956820" cy="3012031"/>
          </a:xfrm>
          <a:prstGeom prst="rect">
            <a:avLst/>
          </a:prstGeom>
        </p:spPr>
      </p:pic>
      <p:pic>
        <p:nvPicPr>
          <p:cNvPr id="11" name="Picture 10" descr="05_mcs.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67487" y="1889422"/>
            <a:ext cx="5960112" cy="2992787"/>
          </a:xfrm>
          <a:prstGeom prst="rect">
            <a:avLst/>
          </a:prstGeom>
        </p:spPr>
      </p:pic>
      <p:pic>
        <p:nvPicPr>
          <p:cNvPr id="15" name="Picture 14" descr="Screen Shot 2014-09-25 at 9.46.23 AM.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3453" y="1886343"/>
            <a:ext cx="5947227" cy="3047304"/>
          </a:xfrm>
          <a:prstGeom prst="rect">
            <a:avLst/>
          </a:prstGeom>
        </p:spPr>
      </p:pic>
      <p:pic>
        <p:nvPicPr>
          <p:cNvPr id="14" name="Picture 13" descr="Screen Shot 2014-09-25 at 9.41.16 AM.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61556" y="1884681"/>
            <a:ext cx="6015110" cy="3091065"/>
          </a:xfrm>
          <a:prstGeom prst="rect">
            <a:avLst/>
          </a:prstGeom>
        </p:spPr>
      </p:pic>
      <p:pic>
        <p:nvPicPr>
          <p:cNvPr id="16" name="Picture 15" descr="Screen Shot 2014-09-25 at 9.46.48 AM.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54144" y="1872673"/>
            <a:ext cx="6017014" cy="3106723"/>
          </a:xfrm>
          <a:prstGeom prst="rect">
            <a:avLst/>
          </a:prstGeom>
        </p:spPr>
      </p:pic>
      <p:pic>
        <p:nvPicPr>
          <p:cNvPr id="17" name="Picture 16" descr="Screen Shot 2014-09-25 at 9.46.37 AM.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57357" y="1860983"/>
            <a:ext cx="6051381" cy="3099256"/>
          </a:xfrm>
          <a:prstGeom prst="rect">
            <a:avLst/>
          </a:prstGeom>
        </p:spPr>
      </p:pic>
    </p:spTree>
    <p:extLst>
      <p:ext uri="{BB962C8B-B14F-4D97-AF65-F5344CB8AC3E}">
        <p14:creationId xmlns:p14="http://schemas.microsoft.com/office/powerpoint/2010/main" val="289558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50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par>
                          <p:cTn id="8" fill="hold">
                            <p:stCondLst>
                              <p:cond delay="1000"/>
                            </p:stCondLst>
                            <p:childTnLst>
                              <p:par>
                                <p:cTn id="9" presetID="22" presetClass="entr" presetSubtype="4" fill="hold" nodeType="afterEffect">
                                  <p:stCondLst>
                                    <p:cond delay="50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2000"/>
                            </p:stCondLst>
                            <p:childTnLst>
                              <p:par>
                                <p:cTn id="13" presetID="22" presetClass="entr" presetSubtype="4" fill="hold" nodeType="afterEffect">
                                  <p:stCondLst>
                                    <p:cond delay="500"/>
                                  </p:stCondLst>
                                  <p:childTnLst>
                                    <p:set>
                                      <p:cBhvr>
                                        <p:cTn id="14" dur="1" fill="hold">
                                          <p:stCondLst>
                                            <p:cond delay="0"/>
                                          </p:stCondLst>
                                        </p:cTn>
                                        <p:tgtEl>
                                          <p:spTgt spid="50"/>
                                        </p:tgtEl>
                                        <p:attrNameLst>
                                          <p:attrName>style.visibility</p:attrName>
                                        </p:attrNameLst>
                                      </p:cBhvr>
                                      <p:to>
                                        <p:strVal val="visible"/>
                                      </p:to>
                                    </p:set>
                                    <p:animEffect transition="in" filter="wipe(down)">
                                      <p:cBhvr>
                                        <p:cTn id="15" dur="500"/>
                                        <p:tgtEl>
                                          <p:spTgt spid="50"/>
                                        </p:tgtEl>
                                      </p:cBhvr>
                                    </p:animEffect>
                                  </p:childTnLst>
                                </p:cTn>
                              </p:par>
                            </p:childTnLst>
                          </p:cTn>
                        </p:par>
                        <p:par>
                          <p:cTn id="16" fill="hold">
                            <p:stCondLst>
                              <p:cond delay="3000"/>
                            </p:stCondLst>
                            <p:childTnLst>
                              <p:par>
                                <p:cTn id="17" presetID="22" presetClass="entr" presetSubtype="4" fill="hold"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4000"/>
                            </p:stCondLst>
                            <p:childTnLst>
                              <p:par>
                                <p:cTn id="21" presetID="22" presetClass="entr" presetSubtype="4" fill="hold" nodeType="after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wipe(down)">
                                      <p:cBhvr>
                                        <p:cTn id="23" dur="500"/>
                                        <p:tgtEl>
                                          <p:spTgt spid="53"/>
                                        </p:tgtEl>
                                      </p:cBhvr>
                                    </p:animEffect>
                                  </p:childTnLst>
                                </p:cTn>
                              </p:par>
                            </p:childTnLst>
                          </p:cTn>
                        </p:par>
                        <p:par>
                          <p:cTn id="24" fill="hold">
                            <p:stCondLst>
                              <p:cond delay="5000"/>
                            </p:stCondLst>
                            <p:childTnLst>
                              <p:par>
                                <p:cTn id="25" presetID="22" presetClass="entr" presetSubtype="4" fill="hold" nodeType="afterEffect">
                                  <p:stCondLst>
                                    <p:cond delay="500"/>
                                  </p:stCondLst>
                                  <p:childTnLst>
                                    <p:set>
                                      <p:cBhvr>
                                        <p:cTn id="26" dur="1" fill="hold">
                                          <p:stCondLst>
                                            <p:cond delay="0"/>
                                          </p:stCondLst>
                                        </p:cTn>
                                        <p:tgtEl>
                                          <p:spTgt spid="54"/>
                                        </p:tgtEl>
                                        <p:attrNameLst>
                                          <p:attrName>style.visibility</p:attrName>
                                        </p:attrNameLst>
                                      </p:cBhvr>
                                      <p:to>
                                        <p:strVal val="visible"/>
                                      </p:to>
                                    </p:set>
                                    <p:animEffect transition="in" filter="wipe(down)">
                                      <p:cBhvr>
                                        <p:cTn id="27" dur="500"/>
                                        <p:tgtEl>
                                          <p:spTgt spid="54"/>
                                        </p:tgtEl>
                                      </p:cBhvr>
                                    </p:animEffect>
                                  </p:childTnLst>
                                </p:cTn>
                              </p:par>
                            </p:childTnLst>
                          </p:cTn>
                        </p:par>
                        <p:par>
                          <p:cTn id="28" fill="hold">
                            <p:stCondLst>
                              <p:cond delay="6000"/>
                            </p:stCondLst>
                            <p:childTnLst>
                              <p:par>
                                <p:cTn id="29" presetID="22" presetClass="entr" presetSubtype="4" fill="hold" nodeType="after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7000"/>
                            </p:stCondLst>
                            <p:childTnLst>
                              <p:par>
                                <p:cTn id="33" presetID="22" presetClass="entr" presetSubtype="4" fill="hold" nodeType="afterEffect">
                                  <p:stCondLst>
                                    <p:cond delay="50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par>
                          <p:cTn id="36" fill="hold">
                            <p:stCondLst>
                              <p:cond delay="8000"/>
                            </p:stCondLst>
                            <p:childTnLst>
                              <p:par>
                                <p:cTn id="37" presetID="22" presetClass="entr" presetSubtype="4" fill="hold" nodeType="afterEffect">
                                  <p:stCondLst>
                                    <p:cond delay="50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9000"/>
                            </p:stCondLst>
                            <p:childTnLst>
                              <p:par>
                                <p:cTn id="41" presetID="22" presetClass="entr" presetSubtype="4" fill="hold" nodeType="afterEffect">
                                  <p:stCondLst>
                                    <p:cond delay="500"/>
                                  </p:stCondLst>
                                  <p:childTnLst>
                                    <p:set>
                                      <p:cBhvr>
                                        <p:cTn id="42" dur="1" fill="hold">
                                          <p:stCondLst>
                                            <p:cond delay="0"/>
                                          </p:stCondLst>
                                        </p:cTn>
                                        <p:tgtEl>
                                          <p:spTgt spid="14"/>
                                        </p:tgtEl>
                                        <p:attrNameLst>
                                          <p:attrName>style.visibility</p:attrName>
                                        </p:attrNameLst>
                                      </p:cBhvr>
                                      <p:to>
                                        <p:strVal val="visible"/>
                                      </p:to>
                                    </p:set>
                                    <p:animEffect transition="in" filter="wipe(down)">
                                      <p:cBhvr>
                                        <p:cTn id="43" dur="500"/>
                                        <p:tgtEl>
                                          <p:spTgt spid="14"/>
                                        </p:tgtEl>
                                      </p:cBhvr>
                                    </p:animEffect>
                                  </p:childTnLst>
                                </p:cTn>
                              </p:par>
                            </p:childTnLst>
                          </p:cTn>
                        </p:par>
                        <p:par>
                          <p:cTn id="44" fill="hold">
                            <p:stCondLst>
                              <p:cond delay="10000"/>
                            </p:stCondLst>
                            <p:childTnLst>
                              <p:par>
                                <p:cTn id="45" presetID="22" presetClass="entr" presetSubtype="4" fill="hold" nodeType="after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par>
                          <p:cTn id="48" fill="hold">
                            <p:stCondLst>
                              <p:cond delay="11000"/>
                            </p:stCondLst>
                            <p:childTnLst>
                              <p:par>
                                <p:cTn id="49" presetID="22" presetClass="entr" presetSubtype="4" fill="hold" nodeType="after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3"/>
          </p:nvPr>
        </p:nvSpPr>
        <p:spPr>
          <a:xfrm>
            <a:off x="2300631" y="1689099"/>
            <a:ext cx="8861082" cy="3429001"/>
          </a:xfrm>
        </p:spPr>
        <p:txBody>
          <a:bodyPr/>
          <a:lstStyle/>
          <a:p>
            <a:r>
              <a:rPr lang="en-US" dirty="0" smtClean="0"/>
              <a:t>Why do anything?</a:t>
            </a:r>
          </a:p>
          <a:p>
            <a:r>
              <a:rPr lang="en-US" dirty="0" smtClean="0"/>
              <a:t>Re-Think </a:t>
            </a:r>
            <a:r>
              <a:rPr lang="en-US" dirty="0"/>
              <a:t>Mobile</a:t>
            </a:r>
          </a:p>
          <a:p>
            <a:r>
              <a:rPr lang="en-US" dirty="0"/>
              <a:t>Simplify Enterprise </a:t>
            </a:r>
            <a:r>
              <a:rPr lang="en-US" dirty="0" smtClean="0"/>
              <a:t>Mobility</a:t>
            </a:r>
          </a:p>
          <a:p>
            <a:r>
              <a:rPr lang="en-US" dirty="0" smtClean="0"/>
              <a:t>Oracle Mobility Strategy</a:t>
            </a:r>
          </a:p>
          <a:p>
            <a:endParaRPr lang="en-US" dirty="0"/>
          </a:p>
        </p:txBody>
      </p:sp>
      <p:sp>
        <p:nvSpPr>
          <p:cNvPr id="6" name="Pentagon 5"/>
          <p:cNvSpPr/>
          <p:nvPr/>
        </p:nvSpPr>
        <p:spPr>
          <a:xfrm>
            <a:off x="1652929" y="1727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1652929" y="2423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1652929" y="3119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1652929" y="3816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5" name="Slide Number Placeholder 4"/>
          <p:cNvSpPr>
            <a:spLocks noGrp="1"/>
          </p:cNvSpPr>
          <p:nvPr>
            <p:ph type="sldNum" sz="quarter" idx="12"/>
          </p:nvPr>
        </p:nvSpPr>
        <p:spPr/>
        <p:txBody>
          <a:bodyPr/>
          <a:lstStyle/>
          <a:p>
            <a:fld id="{C51EAA63-D034-42AE-91FA-B13B9518C7BE}" type="slidenum">
              <a:rPr lang="en-US" smtClean="0"/>
              <a:pPr/>
              <a:t>4</a:t>
            </a:fld>
            <a:endParaRPr lang="en-US" dirty="0"/>
          </a:p>
        </p:txBody>
      </p:sp>
      <p:pic>
        <p:nvPicPr>
          <p:cNvPr id="11" name="Picture 2"/>
          <p:cNvPicPr>
            <a:picLocks noChangeAspect="1" noChangeArrowheads="1"/>
          </p:cNvPicPr>
          <p:nvPr/>
        </p:nvPicPr>
        <p:blipFill>
          <a:blip r:embed="rId3" cstate="print"/>
          <a:srcRect t="-62050" b="-62050"/>
          <a:stretch>
            <a:fillRect/>
          </a:stretch>
        </p:blipFill>
        <p:spPr bwMode="auto">
          <a:xfrm>
            <a:off x="7923212" y="457200"/>
            <a:ext cx="3682006" cy="5562600"/>
          </a:xfrm>
          <a:prstGeom prst="rect">
            <a:avLst/>
          </a:prstGeom>
          <a:ln>
            <a:noFill/>
          </a:ln>
          <a:effectLst/>
        </p:spPr>
      </p:pic>
    </p:spTree>
    <p:extLst>
      <p:ext uri="{BB962C8B-B14F-4D97-AF65-F5344CB8AC3E}">
        <p14:creationId xmlns:p14="http://schemas.microsoft.com/office/powerpoint/2010/main" val="100127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rPr>
              <a:pPr/>
              <a:t>5</a:t>
            </a:fld>
            <a:endParaRPr lang="en-US" dirty="0">
              <a:solidFill>
                <a:srgbClr val="5F5F5F">
                  <a:lumMod val="60000"/>
                  <a:lumOff val="40000"/>
                </a:srgbClr>
              </a:solidFill>
            </a:endParaRPr>
          </a:p>
        </p:txBody>
      </p:sp>
      <p:pic>
        <p:nvPicPr>
          <p:cNvPr id="13" name="Picture 2" descr="https://my40daylovedare.files.wordpress.com/2012/04/overcoming-obstacles2.jpg?w=538"/>
          <p:cNvPicPr>
            <a:picLocks noChangeAspect="1" noChangeArrowheads="1"/>
          </p:cNvPicPr>
          <p:nvPr/>
        </p:nvPicPr>
        <p:blipFill>
          <a:blip r:embed="rId3" cstate="print"/>
          <a:srcRect/>
          <a:stretch>
            <a:fillRect/>
          </a:stretch>
        </p:blipFill>
        <p:spPr bwMode="auto">
          <a:xfrm>
            <a:off x="2903897" y="1835150"/>
            <a:ext cx="3601388" cy="3600450"/>
          </a:xfrm>
          <a:prstGeom prst="rect">
            <a:avLst/>
          </a:prstGeom>
          <a:noFill/>
        </p:spPr>
      </p:pic>
      <p:sp>
        <p:nvSpPr>
          <p:cNvPr id="14" name="TextBox 13"/>
          <p:cNvSpPr txBox="1"/>
          <p:nvPr/>
        </p:nvSpPr>
        <p:spPr>
          <a:xfrm>
            <a:off x="3189721" y="5397500"/>
            <a:ext cx="4170694" cy="707886"/>
          </a:xfrm>
          <a:prstGeom prst="rect">
            <a:avLst/>
          </a:prstGeom>
          <a:noFill/>
        </p:spPr>
        <p:txBody>
          <a:bodyPr wrap="none" rtlCol="0">
            <a:spAutoFit/>
          </a:bodyPr>
          <a:lstStyle/>
          <a:p>
            <a:r>
              <a:rPr lang="en-US" sz="4000" dirty="0">
                <a:solidFill>
                  <a:srgbClr val="5F5F5F"/>
                </a:solidFill>
              </a:rPr>
              <a:t>Enterprise Mobility</a:t>
            </a:r>
          </a:p>
        </p:txBody>
      </p:sp>
      <p:sp>
        <p:nvSpPr>
          <p:cNvPr id="15" name="TextBox 14"/>
          <p:cNvSpPr txBox="1"/>
          <p:nvPr/>
        </p:nvSpPr>
        <p:spPr>
          <a:xfrm>
            <a:off x="4056722" y="1384300"/>
            <a:ext cx="1654620" cy="400110"/>
          </a:xfrm>
          <a:prstGeom prst="rect">
            <a:avLst/>
          </a:prstGeom>
          <a:noFill/>
        </p:spPr>
        <p:txBody>
          <a:bodyPr wrap="none" rtlCol="0">
            <a:spAutoFit/>
          </a:bodyPr>
          <a:lstStyle/>
          <a:p>
            <a:r>
              <a:rPr lang="en-US" sz="2000" dirty="0">
                <a:solidFill>
                  <a:srgbClr val="5F5F5F"/>
                </a:solidFill>
              </a:rPr>
              <a:t>Mobile App(s)</a:t>
            </a:r>
          </a:p>
        </p:txBody>
      </p:sp>
      <p:sp>
        <p:nvSpPr>
          <p:cNvPr id="19" name="Title 1"/>
          <p:cNvSpPr>
            <a:spLocks noGrp="1"/>
          </p:cNvSpPr>
          <p:nvPr>
            <p:ph type="title"/>
          </p:nvPr>
        </p:nvSpPr>
        <p:spPr>
          <a:xfrm>
            <a:off x="1921377" y="406400"/>
            <a:ext cx="8346073" cy="533400"/>
          </a:xfrm>
        </p:spPr>
        <p:txBody>
          <a:bodyPr/>
          <a:lstStyle/>
          <a:p>
            <a:r>
              <a:rPr lang="en-US" dirty="0" smtClean="0"/>
              <a:t>Re-Think Enterprise Mobility</a:t>
            </a:r>
            <a:endParaRPr lang="en-US" dirty="0"/>
          </a:p>
        </p:txBody>
      </p:sp>
      <p:cxnSp>
        <p:nvCxnSpPr>
          <p:cNvPr id="8" name="Straight Arrow Connector 7"/>
          <p:cNvCxnSpPr/>
          <p:nvPr/>
        </p:nvCxnSpPr>
        <p:spPr>
          <a:xfrm flipH="1">
            <a:off x="6114658" y="3505200"/>
            <a:ext cx="817954" cy="0"/>
          </a:xfrm>
          <a:prstGeom prst="straightConnector1">
            <a:avLst/>
          </a:prstGeom>
          <a:ln w="381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85013" y="3352800"/>
            <a:ext cx="1705419" cy="342900"/>
          </a:xfrm>
          <a:prstGeom prst="rect">
            <a:avLst/>
          </a:prstGeom>
          <a:noFill/>
        </p:spPr>
        <p:txBody>
          <a:bodyPr wrap="none" lIns="0" tIns="0" rIns="0" bIns="0" rtlCol="0">
            <a:noAutofit/>
          </a:bodyPr>
          <a:lstStyle/>
          <a:p>
            <a:pPr>
              <a:lnSpc>
                <a:spcPct val="90000"/>
              </a:lnSpc>
            </a:pPr>
            <a:r>
              <a:rPr lang="en-US" dirty="0">
                <a:solidFill>
                  <a:srgbClr val="5F5F5F"/>
                </a:solidFill>
              </a:rPr>
              <a:t>Transformation ?!?!</a:t>
            </a:r>
          </a:p>
        </p:txBody>
      </p:sp>
      <p:sp>
        <p:nvSpPr>
          <p:cNvPr id="10" name="TextBox 9"/>
          <p:cNvSpPr txBox="1"/>
          <p:nvPr/>
        </p:nvSpPr>
        <p:spPr>
          <a:xfrm>
            <a:off x="6475412" y="3657600"/>
            <a:ext cx="2791552" cy="342900"/>
          </a:xfrm>
          <a:prstGeom prst="rect">
            <a:avLst/>
          </a:prstGeom>
          <a:noFill/>
        </p:spPr>
        <p:txBody>
          <a:bodyPr wrap="none" lIns="0" tIns="0" rIns="0" bIns="0" rtlCol="0">
            <a:noAutofit/>
          </a:bodyPr>
          <a:lstStyle/>
          <a:p>
            <a:pPr>
              <a:lnSpc>
                <a:spcPct val="90000"/>
              </a:lnSpc>
            </a:pPr>
            <a:r>
              <a:rPr lang="en-US" dirty="0">
                <a:solidFill>
                  <a:srgbClr val="5F5F5F"/>
                </a:solidFill>
              </a:rPr>
              <a:t>Requires Enterprise Mobile Strategies</a:t>
            </a:r>
          </a:p>
        </p:txBody>
      </p:sp>
      <p:sp>
        <p:nvSpPr>
          <p:cNvPr id="12" name="TextBox 11"/>
          <p:cNvSpPr txBox="1"/>
          <p:nvPr/>
        </p:nvSpPr>
        <p:spPr>
          <a:xfrm>
            <a:off x="6323012" y="1752600"/>
            <a:ext cx="2791552" cy="342900"/>
          </a:xfrm>
          <a:prstGeom prst="rect">
            <a:avLst/>
          </a:prstGeom>
          <a:noFill/>
        </p:spPr>
        <p:txBody>
          <a:bodyPr wrap="none" lIns="0" tIns="0" rIns="0" bIns="0" rtlCol="0">
            <a:noAutofit/>
          </a:bodyPr>
          <a:lstStyle/>
          <a:p>
            <a:pPr>
              <a:lnSpc>
                <a:spcPct val="90000"/>
              </a:lnSpc>
            </a:pPr>
            <a:r>
              <a:rPr lang="en-US" i="1" dirty="0">
                <a:solidFill>
                  <a:srgbClr val="5F5F5F"/>
                </a:solidFill>
              </a:rPr>
              <a:t>“Old Things, New Ways”</a:t>
            </a:r>
          </a:p>
        </p:txBody>
      </p:sp>
      <p:sp>
        <p:nvSpPr>
          <p:cNvPr id="16" name="TextBox 15"/>
          <p:cNvSpPr txBox="1"/>
          <p:nvPr/>
        </p:nvSpPr>
        <p:spPr>
          <a:xfrm>
            <a:off x="6704012" y="4572000"/>
            <a:ext cx="2791552" cy="342900"/>
          </a:xfrm>
          <a:prstGeom prst="rect">
            <a:avLst/>
          </a:prstGeom>
          <a:noFill/>
        </p:spPr>
        <p:txBody>
          <a:bodyPr wrap="none" lIns="0" tIns="0" rIns="0" bIns="0" rtlCol="0">
            <a:noAutofit/>
          </a:bodyPr>
          <a:lstStyle/>
          <a:p>
            <a:pPr>
              <a:lnSpc>
                <a:spcPct val="90000"/>
              </a:lnSpc>
            </a:pPr>
            <a:r>
              <a:rPr lang="en-US" i="1" dirty="0">
                <a:solidFill>
                  <a:srgbClr val="5F5F5F"/>
                </a:solidFill>
              </a:rPr>
              <a:t>“New Things, New Ways”</a:t>
            </a:r>
          </a:p>
        </p:txBody>
      </p:sp>
    </p:spTree>
    <p:extLst>
      <p:ext uri="{BB962C8B-B14F-4D97-AF65-F5344CB8AC3E}">
        <p14:creationId xmlns:p14="http://schemas.microsoft.com/office/powerpoint/2010/main" val="39590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The New Frontier . . . </a:t>
            </a:r>
          </a:p>
        </p:txBody>
      </p:sp>
      <p:sp>
        <p:nvSpPr>
          <p:cNvPr id="4" name="Slide Number Placeholder 3"/>
          <p:cNvSpPr>
            <a:spLocks noGrp="1"/>
          </p:cNvSpPr>
          <p:nvPr>
            <p:ph type="sldNum" sz="quarter" idx="12"/>
          </p:nvPr>
        </p:nvSpPr>
        <p:spPr/>
        <p:txBody>
          <a:bodyPr/>
          <a:lstStyle/>
          <a:p>
            <a:fld id="{C51EAA63-D034-42AE-91FA-B13B9518C7BE}" type="slidenum">
              <a:rPr lang="en-US" smtClean="0"/>
              <a:pPr/>
              <a:t>6</a:t>
            </a:fld>
            <a:endParaRPr lang="en-US" dirty="0"/>
          </a:p>
        </p:txBody>
      </p:sp>
      <p:grpSp>
        <p:nvGrpSpPr>
          <p:cNvPr id="5" name="Group 3"/>
          <p:cNvGrpSpPr/>
          <p:nvPr/>
        </p:nvGrpSpPr>
        <p:grpSpPr>
          <a:xfrm>
            <a:off x="3759733" y="3310227"/>
            <a:ext cx="1081986" cy="1124036"/>
            <a:chOff x="2474939" y="1840213"/>
            <a:chExt cx="811701" cy="843027"/>
          </a:xfrm>
          <a:solidFill>
            <a:schemeClr val="accent1"/>
          </a:solidFill>
        </p:grpSpPr>
        <p:sp>
          <p:nvSpPr>
            <p:cNvPr id="236" name="Freeform 235"/>
            <p:cNvSpPr>
              <a:spLocks noEditPoints="1"/>
            </p:cNvSpPr>
            <p:nvPr/>
          </p:nvSpPr>
          <p:spPr bwMode="auto">
            <a:xfrm>
              <a:off x="3025901" y="1908393"/>
              <a:ext cx="260739" cy="143729"/>
            </a:xfrm>
            <a:custGeom>
              <a:avLst/>
              <a:gdLst>
                <a:gd name="T0" fmla="*/ 110 w 120"/>
                <a:gd name="T1" fmla="*/ 0 h 66"/>
                <a:gd name="T2" fmla="*/ 0 w 120"/>
                <a:gd name="T3" fmla="*/ 0 h 66"/>
                <a:gd name="T4" fmla="*/ 0 w 120"/>
                <a:gd name="T5" fmla="*/ 66 h 66"/>
                <a:gd name="T6" fmla="*/ 120 w 120"/>
                <a:gd name="T7" fmla="*/ 66 h 66"/>
                <a:gd name="T8" fmla="*/ 120 w 120"/>
                <a:gd name="T9" fmla="*/ 10 h 66"/>
                <a:gd name="T10" fmla="*/ 110 w 120"/>
                <a:gd name="T11" fmla="*/ 0 h 66"/>
                <a:gd name="T12" fmla="*/ 92 w 120"/>
                <a:gd name="T13" fmla="*/ 44 h 66"/>
                <a:gd name="T14" fmla="*/ 82 w 120"/>
                <a:gd name="T15" fmla="*/ 33 h 66"/>
                <a:gd name="T16" fmla="*/ 92 w 120"/>
                <a:gd name="T17" fmla="*/ 22 h 66"/>
                <a:gd name="T18" fmla="*/ 103 w 120"/>
                <a:gd name="T19" fmla="*/ 33 h 66"/>
                <a:gd name="T20" fmla="*/ 92 w 120"/>
                <a:gd name="T2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6">
                  <a:moveTo>
                    <a:pt x="110" y="0"/>
                  </a:moveTo>
                  <a:cubicBezTo>
                    <a:pt x="0" y="0"/>
                    <a:pt x="0" y="0"/>
                    <a:pt x="0" y="0"/>
                  </a:cubicBezTo>
                  <a:cubicBezTo>
                    <a:pt x="0" y="66"/>
                    <a:pt x="0" y="66"/>
                    <a:pt x="0" y="66"/>
                  </a:cubicBezTo>
                  <a:cubicBezTo>
                    <a:pt x="120" y="66"/>
                    <a:pt x="120" y="66"/>
                    <a:pt x="120" y="66"/>
                  </a:cubicBezTo>
                  <a:cubicBezTo>
                    <a:pt x="120" y="10"/>
                    <a:pt x="120" y="10"/>
                    <a:pt x="120" y="10"/>
                  </a:cubicBezTo>
                  <a:cubicBezTo>
                    <a:pt x="120" y="5"/>
                    <a:pt x="116" y="0"/>
                    <a:pt x="110" y="0"/>
                  </a:cubicBezTo>
                  <a:close/>
                  <a:moveTo>
                    <a:pt x="92" y="44"/>
                  </a:moveTo>
                  <a:cubicBezTo>
                    <a:pt x="87" y="44"/>
                    <a:pt x="82" y="39"/>
                    <a:pt x="82" y="33"/>
                  </a:cubicBezTo>
                  <a:cubicBezTo>
                    <a:pt x="82" y="27"/>
                    <a:pt x="87" y="22"/>
                    <a:pt x="92" y="22"/>
                  </a:cubicBezTo>
                  <a:cubicBezTo>
                    <a:pt x="98" y="22"/>
                    <a:pt x="103" y="27"/>
                    <a:pt x="103" y="33"/>
                  </a:cubicBezTo>
                  <a:cubicBezTo>
                    <a:pt x="103" y="39"/>
                    <a:pt x="98" y="44"/>
                    <a:pt x="9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3025901" y="2095425"/>
              <a:ext cx="260739" cy="130830"/>
            </a:xfrm>
            <a:custGeom>
              <a:avLst/>
              <a:gdLst>
                <a:gd name="T0" fmla="*/ 0 w 120"/>
                <a:gd name="T1" fmla="*/ 60 h 60"/>
                <a:gd name="T2" fmla="*/ 120 w 120"/>
                <a:gd name="T3" fmla="*/ 60 h 60"/>
                <a:gd name="T4" fmla="*/ 120 w 120"/>
                <a:gd name="T5" fmla="*/ 0 h 60"/>
                <a:gd name="T6" fmla="*/ 0 w 120"/>
                <a:gd name="T7" fmla="*/ 0 h 60"/>
                <a:gd name="T8" fmla="*/ 0 w 120"/>
                <a:gd name="T9" fmla="*/ 60 h 60"/>
                <a:gd name="T10" fmla="*/ 92 w 120"/>
                <a:gd name="T11" fmla="*/ 20 h 60"/>
                <a:gd name="T12" fmla="*/ 103 w 120"/>
                <a:gd name="T13" fmla="*/ 30 h 60"/>
                <a:gd name="T14" fmla="*/ 92 w 120"/>
                <a:gd name="T15" fmla="*/ 41 h 60"/>
                <a:gd name="T16" fmla="*/ 82 w 120"/>
                <a:gd name="T17" fmla="*/ 30 h 60"/>
                <a:gd name="T18" fmla="*/ 92 w 120"/>
                <a:gd name="T1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0">
                  <a:moveTo>
                    <a:pt x="0" y="60"/>
                  </a:moveTo>
                  <a:cubicBezTo>
                    <a:pt x="120" y="60"/>
                    <a:pt x="120" y="60"/>
                    <a:pt x="120" y="60"/>
                  </a:cubicBezTo>
                  <a:cubicBezTo>
                    <a:pt x="120" y="0"/>
                    <a:pt x="120" y="0"/>
                    <a:pt x="120" y="0"/>
                  </a:cubicBezTo>
                  <a:cubicBezTo>
                    <a:pt x="0" y="0"/>
                    <a:pt x="0" y="0"/>
                    <a:pt x="0" y="0"/>
                  </a:cubicBezTo>
                  <a:lnTo>
                    <a:pt x="0" y="60"/>
                  </a:lnTo>
                  <a:close/>
                  <a:moveTo>
                    <a:pt x="92" y="20"/>
                  </a:moveTo>
                  <a:cubicBezTo>
                    <a:pt x="98" y="20"/>
                    <a:pt x="103" y="24"/>
                    <a:pt x="103" y="30"/>
                  </a:cubicBezTo>
                  <a:cubicBezTo>
                    <a:pt x="103" y="36"/>
                    <a:pt x="98" y="41"/>
                    <a:pt x="92" y="41"/>
                  </a:cubicBezTo>
                  <a:cubicBezTo>
                    <a:pt x="87" y="41"/>
                    <a:pt x="82" y="36"/>
                    <a:pt x="82" y="30"/>
                  </a:cubicBezTo>
                  <a:cubicBezTo>
                    <a:pt x="82" y="24"/>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3025901" y="2276008"/>
              <a:ext cx="260739" cy="132673"/>
            </a:xfrm>
            <a:custGeom>
              <a:avLst/>
              <a:gdLst>
                <a:gd name="T0" fmla="*/ 0 w 120"/>
                <a:gd name="T1" fmla="*/ 61 h 61"/>
                <a:gd name="T2" fmla="*/ 120 w 120"/>
                <a:gd name="T3" fmla="*/ 61 h 61"/>
                <a:gd name="T4" fmla="*/ 120 w 120"/>
                <a:gd name="T5" fmla="*/ 0 h 61"/>
                <a:gd name="T6" fmla="*/ 0 w 120"/>
                <a:gd name="T7" fmla="*/ 0 h 61"/>
                <a:gd name="T8" fmla="*/ 0 w 120"/>
                <a:gd name="T9" fmla="*/ 61 h 61"/>
                <a:gd name="T10" fmla="*/ 92 w 120"/>
                <a:gd name="T11" fmla="*/ 20 h 61"/>
                <a:gd name="T12" fmla="*/ 103 w 120"/>
                <a:gd name="T13" fmla="*/ 31 h 61"/>
                <a:gd name="T14" fmla="*/ 92 w 120"/>
                <a:gd name="T15" fmla="*/ 41 h 61"/>
                <a:gd name="T16" fmla="*/ 82 w 120"/>
                <a:gd name="T17" fmla="*/ 31 h 61"/>
                <a:gd name="T18" fmla="*/ 92 w 120"/>
                <a:gd name="T19"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1">
                  <a:moveTo>
                    <a:pt x="0" y="61"/>
                  </a:moveTo>
                  <a:cubicBezTo>
                    <a:pt x="120" y="61"/>
                    <a:pt x="120" y="61"/>
                    <a:pt x="120" y="61"/>
                  </a:cubicBezTo>
                  <a:cubicBezTo>
                    <a:pt x="120" y="0"/>
                    <a:pt x="120" y="0"/>
                    <a:pt x="120" y="0"/>
                  </a:cubicBezTo>
                  <a:cubicBezTo>
                    <a:pt x="0" y="0"/>
                    <a:pt x="0" y="0"/>
                    <a:pt x="0" y="0"/>
                  </a:cubicBezTo>
                  <a:lnTo>
                    <a:pt x="0" y="61"/>
                  </a:lnTo>
                  <a:close/>
                  <a:moveTo>
                    <a:pt x="92" y="20"/>
                  </a:moveTo>
                  <a:cubicBezTo>
                    <a:pt x="98" y="20"/>
                    <a:pt x="103" y="25"/>
                    <a:pt x="103" y="31"/>
                  </a:cubicBezTo>
                  <a:cubicBezTo>
                    <a:pt x="103" y="36"/>
                    <a:pt x="98" y="41"/>
                    <a:pt x="92" y="41"/>
                  </a:cubicBezTo>
                  <a:cubicBezTo>
                    <a:pt x="87" y="41"/>
                    <a:pt x="82" y="36"/>
                    <a:pt x="82" y="31"/>
                  </a:cubicBezTo>
                  <a:cubicBezTo>
                    <a:pt x="82" y="25"/>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3025901" y="2458433"/>
              <a:ext cx="260739" cy="130830"/>
            </a:xfrm>
            <a:custGeom>
              <a:avLst/>
              <a:gdLst>
                <a:gd name="T0" fmla="*/ 0 w 120"/>
                <a:gd name="T1" fmla="*/ 60 h 60"/>
                <a:gd name="T2" fmla="*/ 110 w 120"/>
                <a:gd name="T3" fmla="*/ 60 h 60"/>
                <a:gd name="T4" fmla="*/ 120 w 120"/>
                <a:gd name="T5" fmla="*/ 50 h 60"/>
                <a:gd name="T6" fmla="*/ 120 w 120"/>
                <a:gd name="T7" fmla="*/ 0 h 60"/>
                <a:gd name="T8" fmla="*/ 0 w 120"/>
                <a:gd name="T9" fmla="*/ 0 h 60"/>
                <a:gd name="T10" fmla="*/ 0 w 120"/>
                <a:gd name="T11" fmla="*/ 60 h 60"/>
                <a:gd name="T12" fmla="*/ 92 w 120"/>
                <a:gd name="T13" fmla="*/ 19 h 60"/>
                <a:gd name="T14" fmla="*/ 103 w 120"/>
                <a:gd name="T15" fmla="*/ 30 h 60"/>
                <a:gd name="T16" fmla="*/ 92 w 120"/>
                <a:gd name="T17" fmla="*/ 40 h 60"/>
                <a:gd name="T18" fmla="*/ 82 w 120"/>
                <a:gd name="T19" fmla="*/ 30 h 60"/>
                <a:gd name="T20" fmla="*/ 92 w 120"/>
                <a:gd name="T21"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0">
                  <a:moveTo>
                    <a:pt x="0" y="60"/>
                  </a:moveTo>
                  <a:cubicBezTo>
                    <a:pt x="110" y="60"/>
                    <a:pt x="110" y="60"/>
                    <a:pt x="110" y="60"/>
                  </a:cubicBezTo>
                  <a:cubicBezTo>
                    <a:pt x="116" y="60"/>
                    <a:pt x="120" y="55"/>
                    <a:pt x="120" y="50"/>
                  </a:cubicBezTo>
                  <a:cubicBezTo>
                    <a:pt x="120" y="0"/>
                    <a:pt x="120" y="0"/>
                    <a:pt x="120" y="0"/>
                  </a:cubicBezTo>
                  <a:cubicBezTo>
                    <a:pt x="0" y="0"/>
                    <a:pt x="0" y="0"/>
                    <a:pt x="0" y="0"/>
                  </a:cubicBezTo>
                  <a:lnTo>
                    <a:pt x="0" y="60"/>
                  </a:lnTo>
                  <a:close/>
                  <a:moveTo>
                    <a:pt x="92" y="19"/>
                  </a:moveTo>
                  <a:cubicBezTo>
                    <a:pt x="98" y="19"/>
                    <a:pt x="103" y="24"/>
                    <a:pt x="103" y="30"/>
                  </a:cubicBezTo>
                  <a:cubicBezTo>
                    <a:pt x="103" y="36"/>
                    <a:pt x="98" y="40"/>
                    <a:pt x="92" y="40"/>
                  </a:cubicBezTo>
                  <a:cubicBezTo>
                    <a:pt x="87" y="40"/>
                    <a:pt x="82" y="36"/>
                    <a:pt x="82" y="30"/>
                  </a:cubicBezTo>
                  <a:cubicBezTo>
                    <a:pt x="82" y="24"/>
                    <a:pt x="87" y="19"/>
                    <a:pt x="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noEditPoints="1"/>
            </p:cNvSpPr>
            <p:nvPr/>
          </p:nvSpPr>
          <p:spPr bwMode="auto">
            <a:xfrm>
              <a:off x="2474939" y="1840213"/>
              <a:ext cx="504895" cy="167684"/>
            </a:xfrm>
            <a:custGeom>
              <a:avLst/>
              <a:gdLst>
                <a:gd name="T0" fmla="*/ 220 w 232"/>
                <a:gd name="T1" fmla="*/ 0 h 77"/>
                <a:gd name="T2" fmla="*/ 12 w 232"/>
                <a:gd name="T3" fmla="*/ 0 h 77"/>
                <a:gd name="T4" fmla="*/ 0 w 232"/>
                <a:gd name="T5" fmla="*/ 12 h 77"/>
                <a:gd name="T6" fmla="*/ 0 w 232"/>
                <a:gd name="T7" fmla="*/ 77 h 77"/>
                <a:gd name="T8" fmla="*/ 232 w 232"/>
                <a:gd name="T9" fmla="*/ 77 h 77"/>
                <a:gd name="T10" fmla="*/ 232 w 232"/>
                <a:gd name="T11" fmla="*/ 12 h 77"/>
                <a:gd name="T12" fmla="*/ 220 w 232"/>
                <a:gd name="T13" fmla="*/ 0 h 77"/>
                <a:gd name="T14" fmla="*/ 198 w 232"/>
                <a:gd name="T15" fmla="*/ 52 h 77"/>
                <a:gd name="T16" fmla="*/ 185 w 232"/>
                <a:gd name="T17" fmla="*/ 39 h 77"/>
                <a:gd name="T18" fmla="*/ 198 w 232"/>
                <a:gd name="T19" fmla="*/ 25 h 77"/>
                <a:gd name="T20" fmla="*/ 211 w 232"/>
                <a:gd name="T21" fmla="*/ 39 h 77"/>
                <a:gd name="T22" fmla="*/ 198 w 232"/>
                <a:gd name="T2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7">
                  <a:moveTo>
                    <a:pt x="220" y="0"/>
                  </a:moveTo>
                  <a:cubicBezTo>
                    <a:pt x="12" y="0"/>
                    <a:pt x="12" y="0"/>
                    <a:pt x="12" y="0"/>
                  </a:cubicBezTo>
                  <a:cubicBezTo>
                    <a:pt x="5" y="0"/>
                    <a:pt x="0" y="6"/>
                    <a:pt x="0" y="12"/>
                  </a:cubicBezTo>
                  <a:cubicBezTo>
                    <a:pt x="0" y="77"/>
                    <a:pt x="0" y="77"/>
                    <a:pt x="0" y="77"/>
                  </a:cubicBezTo>
                  <a:cubicBezTo>
                    <a:pt x="232" y="77"/>
                    <a:pt x="232" y="77"/>
                    <a:pt x="232" y="77"/>
                  </a:cubicBezTo>
                  <a:cubicBezTo>
                    <a:pt x="232" y="12"/>
                    <a:pt x="232" y="12"/>
                    <a:pt x="232" y="12"/>
                  </a:cubicBezTo>
                  <a:cubicBezTo>
                    <a:pt x="232" y="6"/>
                    <a:pt x="227" y="0"/>
                    <a:pt x="220" y="0"/>
                  </a:cubicBezTo>
                  <a:close/>
                  <a:moveTo>
                    <a:pt x="198" y="52"/>
                  </a:moveTo>
                  <a:cubicBezTo>
                    <a:pt x="190" y="52"/>
                    <a:pt x="185" y="46"/>
                    <a:pt x="185" y="39"/>
                  </a:cubicBezTo>
                  <a:cubicBezTo>
                    <a:pt x="185" y="31"/>
                    <a:pt x="190" y="25"/>
                    <a:pt x="198" y="25"/>
                  </a:cubicBezTo>
                  <a:cubicBezTo>
                    <a:pt x="205" y="25"/>
                    <a:pt x="211" y="31"/>
                    <a:pt x="211" y="39"/>
                  </a:cubicBezTo>
                  <a:cubicBezTo>
                    <a:pt x="211" y="46"/>
                    <a:pt x="205" y="52"/>
                    <a:pt x="19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noEditPoints="1"/>
            </p:cNvSpPr>
            <p:nvPr/>
          </p:nvSpPr>
          <p:spPr bwMode="auto">
            <a:xfrm>
              <a:off x="2474939" y="2071470"/>
              <a:ext cx="504895" cy="158471"/>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7 h 73"/>
                <a:gd name="T14" fmla="*/ 198 w 232"/>
                <a:gd name="T15" fmla="*/ 50 h 73"/>
                <a:gd name="T16" fmla="*/ 185 w 232"/>
                <a:gd name="T17" fmla="*/ 37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7"/>
                  </a:cubicBezTo>
                  <a:cubicBezTo>
                    <a:pt x="211" y="44"/>
                    <a:pt x="205" y="50"/>
                    <a:pt x="198" y="50"/>
                  </a:cubicBezTo>
                  <a:cubicBezTo>
                    <a:pt x="190" y="50"/>
                    <a:pt x="185" y="44"/>
                    <a:pt x="185" y="37"/>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2474939" y="2297199"/>
              <a:ext cx="504895" cy="159392"/>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6 h 73"/>
                <a:gd name="T14" fmla="*/ 198 w 232"/>
                <a:gd name="T15" fmla="*/ 50 h 73"/>
                <a:gd name="T16" fmla="*/ 185 w 232"/>
                <a:gd name="T17" fmla="*/ 36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noEditPoints="1"/>
            </p:cNvSpPr>
            <p:nvPr/>
          </p:nvSpPr>
          <p:spPr bwMode="auto">
            <a:xfrm>
              <a:off x="2474939" y="2523848"/>
              <a:ext cx="504895" cy="159392"/>
            </a:xfrm>
            <a:custGeom>
              <a:avLst/>
              <a:gdLst>
                <a:gd name="T0" fmla="*/ 0 w 232"/>
                <a:gd name="T1" fmla="*/ 61 h 73"/>
                <a:gd name="T2" fmla="*/ 12 w 232"/>
                <a:gd name="T3" fmla="*/ 73 h 73"/>
                <a:gd name="T4" fmla="*/ 220 w 232"/>
                <a:gd name="T5" fmla="*/ 73 h 73"/>
                <a:gd name="T6" fmla="*/ 232 w 232"/>
                <a:gd name="T7" fmla="*/ 61 h 73"/>
                <a:gd name="T8" fmla="*/ 232 w 232"/>
                <a:gd name="T9" fmla="*/ 0 h 73"/>
                <a:gd name="T10" fmla="*/ 0 w 232"/>
                <a:gd name="T11" fmla="*/ 0 h 73"/>
                <a:gd name="T12" fmla="*/ 0 w 232"/>
                <a:gd name="T13" fmla="*/ 61 h 73"/>
                <a:gd name="T14" fmla="*/ 198 w 232"/>
                <a:gd name="T15" fmla="*/ 23 h 73"/>
                <a:gd name="T16" fmla="*/ 211 w 232"/>
                <a:gd name="T17" fmla="*/ 36 h 73"/>
                <a:gd name="T18" fmla="*/ 198 w 232"/>
                <a:gd name="T19" fmla="*/ 50 h 73"/>
                <a:gd name="T20" fmla="*/ 185 w 232"/>
                <a:gd name="T21" fmla="*/ 36 h 73"/>
                <a:gd name="T22" fmla="*/ 198 w 232"/>
                <a:gd name="T23"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3">
                  <a:moveTo>
                    <a:pt x="0" y="61"/>
                  </a:moveTo>
                  <a:cubicBezTo>
                    <a:pt x="0" y="67"/>
                    <a:pt x="5" y="73"/>
                    <a:pt x="12" y="73"/>
                  </a:cubicBezTo>
                  <a:cubicBezTo>
                    <a:pt x="220" y="73"/>
                    <a:pt x="220" y="73"/>
                    <a:pt x="220" y="73"/>
                  </a:cubicBezTo>
                  <a:cubicBezTo>
                    <a:pt x="227" y="73"/>
                    <a:pt x="232" y="67"/>
                    <a:pt x="232" y="61"/>
                  </a:cubicBezTo>
                  <a:cubicBezTo>
                    <a:pt x="232" y="0"/>
                    <a:pt x="232" y="0"/>
                    <a:pt x="232" y="0"/>
                  </a:cubicBezTo>
                  <a:cubicBezTo>
                    <a:pt x="0" y="0"/>
                    <a:pt x="0" y="0"/>
                    <a:pt x="0" y="0"/>
                  </a:cubicBezTo>
                  <a:lnTo>
                    <a:pt x="0" y="61"/>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32"/>
          <p:cNvGrpSpPr/>
          <p:nvPr/>
        </p:nvGrpSpPr>
        <p:grpSpPr>
          <a:xfrm>
            <a:off x="5765065" y="4260159"/>
            <a:ext cx="915590" cy="993819"/>
            <a:chOff x="1282724" y="3392673"/>
            <a:chExt cx="378671" cy="410918"/>
          </a:xfrm>
          <a:solidFill>
            <a:schemeClr val="accent1"/>
          </a:solidFill>
        </p:grpSpPr>
        <p:sp>
          <p:nvSpPr>
            <p:cNvPr id="245" name="Freeform 7"/>
            <p:cNvSpPr>
              <a:spLocks noEditPoints="1"/>
            </p:cNvSpPr>
            <p:nvPr/>
          </p:nvSpPr>
          <p:spPr bwMode="auto">
            <a:xfrm>
              <a:off x="1282724" y="3549301"/>
              <a:ext cx="378671" cy="132673"/>
            </a:xfrm>
            <a:custGeom>
              <a:avLst/>
              <a:gdLst>
                <a:gd name="T0" fmla="*/ 147 w 174"/>
                <a:gd name="T1" fmla="*/ 12 h 61"/>
                <a:gd name="T2" fmla="*/ 87 w 174"/>
                <a:gd name="T3" fmla="*/ 17 h 61"/>
                <a:gd name="T4" fmla="*/ 27 w 174"/>
                <a:gd name="T5" fmla="*/ 12 h 61"/>
                <a:gd name="T6" fmla="*/ 0 w 174"/>
                <a:gd name="T7" fmla="*/ 0 h 61"/>
                <a:gd name="T8" fmla="*/ 0 w 174"/>
                <a:gd name="T9" fmla="*/ 43 h 61"/>
                <a:gd name="T10" fmla="*/ 87 w 174"/>
                <a:gd name="T11" fmla="*/ 61 h 61"/>
                <a:gd name="T12" fmla="*/ 174 w 174"/>
                <a:gd name="T13" fmla="*/ 43 h 61"/>
                <a:gd name="T14" fmla="*/ 174 w 174"/>
                <a:gd name="T15" fmla="*/ 0 h 61"/>
                <a:gd name="T16" fmla="*/ 147 w 174"/>
                <a:gd name="T17" fmla="*/ 12 h 61"/>
                <a:gd name="T18" fmla="*/ 160 w 174"/>
                <a:gd name="T19" fmla="*/ 28 h 61"/>
                <a:gd name="T20" fmla="*/ 116 w 174"/>
                <a:gd name="T21" fmla="*/ 35 h 61"/>
                <a:gd name="T22" fmla="*/ 116 w 174"/>
                <a:gd name="T23" fmla="*/ 35 h 61"/>
                <a:gd name="T24" fmla="*/ 112 w 174"/>
                <a:gd name="T25" fmla="*/ 31 h 61"/>
                <a:gd name="T26" fmla="*/ 116 w 174"/>
                <a:gd name="T27" fmla="*/ 27 h 61"/>
                <a:gd name="T28" fmla="*/ 157 w 174"/>
                <a:gd name="T29" fmla="*/ 20 h 61"/>
                <a:gd name="T30" fmla="*/ 163 w 174"/>
                <a:gd name="T31" fmla="*/ 23 h 61"/>
                <a:gd name="T32" fmla="*/ 160 w 174"/>
                <a:gd name="T33"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61">
                  <a:moveTo>
                    <a:pt x="147" y="12"/>
                  </a:moveTo>
                  <a:cubicBezTo>
                    <a:pt x="131" y="15"/>
                    <a:pt x="109" y="17"/>
                    <a:pt x="87" y="17"/>
                  </a:cubicBezTo>
                  <a:cubicBezTo>
                    <a:pt x="64" y="17"/>
                    <a:pt x="43" y="15"/>
                    <a:pt x="27" y="12"/>
                  </a:cubicBezTo>
                  <a:cubicBezTo>
                    <a:pt x="12" y="9"/>
                    <a:pt x="3" y="5"/>
                    <a:pt x="0" y="0"/>
                  </a:cubicBezTo>
                  <a:cubicBezTo>
                    <a:pt x="0" y="43"/>
                    <a:pt x="0" y="43"/>
                    <a:pt x="0" y="43"/>
                  </a:cubicBezTo>
                  <a:cubicBezTo>
                    <a:pt x="5" y="61"/>
                    <a:pt x="83" y="61"/>
                    <a:pt x="87" y="61"/>
                  </a:cubicBezTo>
                  <a:cubicBezTo>
                    <a:pt x="90" y="61"/>
                    <a:pt x="168" y="61"/>
                    <a:pt x="174" y="43"/>
                  </a:cubicBezTo>
                  <a:cubicBezTo>
                    <a:pt x="174" y="0"/>
                    <a:pt x="174" y="0"/>
                    <a:pt x="174" y="0"/>
                  </a:cubicBezTo>
                  <a:cubicBezTo>
                    <a:pt x="170" y="5"/>
                    <a:pt x="161" y="9"/>
                    <a:pt x="147" y="12"/>
                  </a:cubicBezTo>
                  <a:moveTo>
                    <a:pt x="160" y="28"/>
                  </a:moveTo>
                  <a:cubicBezTo>
                    <a:pt x="151" y="32"/>
                    <a:pt x="137" y="34"/>
                    <a:pt x="116" y="35"/>
                  </a:cubicBezTo>
                  <a:cubicBezTo>
                    <a:pt x="116" y="35"/>
                    <a:pt x="116" y="35"/>
                    <a:pt x="116" y="35"/>
                  </a:cubicBezTo>
                  <a:cubicBezTo>
                    <a:pt x="114" y="35"/>
                    <a:pt x="112" y="33"/>
                    <a:pt x="112" y="31"/>
                  </a:cubicBezTo>
                  <a:cubicBezTo>
                    <a:pt x="112" y="29"/>
                    <a:pt x="113" y="27"/>
                    <a:pt x="116" y="27"/>
                  </a:cubicBezTo>
                  <a:cubicBezTo>
                    <a:pt x="135" y="26"/>
                    <a:pt x="149" y="24"/>
                    <a:pt x="157" y="20"/>
                  </a:cubicBezTo>
                  <a:cubicBezTo>
                    <a:pt x="159" y="20"/>
                    <a:pt x="162" y="21"/>
                    <a:pt x="163" y="23"/>
                  </a:cubicBezTo>
                  <a:cubicBezTo>
                    <a:pt x="163" y="25"/>
                    <a:pt x="162" y="27"/>
                    <a:pt x="160" y="28"/>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8"/>
            <p:cNvSpPr>
              <a:spLocks noEditPoints="1"/>
            </p:cNvSpPr>
            <p:nvPr/>
          </p:nvSpPr>
          <p:spPr bwMode="auto">
            <a:xfrm>
              <a:off x="1282724" y="3670918"/>
              <a:ext cx="378671" cy="132673"/>
            </a:xfrm>
            <a:custGeom>
              <a:avLst/>
              <a:gdLst>
                <a:gd name="T0" fmla="*/ 147 w 174"/>
                <a:gd name="T1" fmla="*/ 11 h 61"/>
                <a:gd name="T2" fmla="*/ 87 w 174"/>
                <a:gd name="T3" fmla="*/ 16 h 61"/>
                <a:gd name="T4" fmla="*/ 27 w 174"/>
                <a:gd name="T5" fmla="*/ 11 h 61"/>
                <a:gd name="T6" fmla="*/ 0 w 174"/>
                <a:gd name="T7" fmla="*/ 0 h 61"/>
                <a:gd name="T8" fmla="*/ 0 w 174"/>
                <a:gd name="T9" fmla="*/ 41 h 61"/>
                <a:gd name="T10" fmla="*/ 87 w 174"/>
                <a:gd name="T11" fmla="*/ 61 h 61"/>
                <a:gd name="T12" fmla="*/ 174 w 174"/>
                <a:gd name="T13" fmla="*/ 41 h 61"/>
                <a:gd name="T14" fmla="*/ 174 w 174"/>
                <a:gd name="T15" fmla="*/ 0 h 61"/>
                <a:gd name="T16" fmla="*/ 147 w 174"/>
                <a:gd name="T17" fmla="*/ 11 h 61"/>
                <a:gd name="T18" fmla="*/ 160 w 174"/>
                <a:gd name="T19" fmla="*/ 27 h 61"/>
                <a:gd name="T20" fmla="*/ 116 w 174"/>
                <a:gd name="T21" fmla="*/ 34 h 61"/>
                <a:gd name="T22" fmla="*/ 116 w 174"/>
                <a:gd name="T23" fmla="*/ 34 h 61"/>
                <a:gd name="T24" fmla="*/ 112 w 174"/>
                <a:gd name="T25" fmla="*/ 31 h 61"/>
                <a:gd name="T26" fmla="*/ 116 w 174"/>
                <a:gd name="T27" fmla="*/ 26 h 61"/>
                <a:gd name="T28" fmla="*/ 157 w 174"/>
                <a:gd name="T29" fmla="*/ 19 h 61"/>
                <a:gd name="T30" fmla="*/ 163 w 174"/>
                <a:gd name="T31" fmla="*/ 22 h 61"/>
                <a:gd name="T32" fmla="*/ 160 w 174"/>
                <a:gd name="T3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61">
                  <a:moveTo>
                    <a:pt x="147" y="11"/>
                  </a:moveTo>
                  <a:cubicBezTo>
                    <a:pt x="131" y="14"/>
                    <a:pt x="109" y="16"/>
                    <a:pt x="87" y="16"/>
                  </a:cubicBezTo>
                  <a:cubicBezTo>
                    <a:pt x="64" y="16"/>
                    <a:pt x="43" y="14"/>
                    <a:pt x="27" y="11"/>
                  </a:cubicBezTo>
                  <a:cubicBezTo>
                    <a:pt x="12" y="8"/>
                    <a:pt x="3" y="4"/>
                    <a:pt x="0" y="0"/>
                  </a:cubicBezTo>
                  <a:cubicBezTo>
                    <a:pt x="0" y="41"/>
                    <a:pt x="0" y="41"/>
                    <a:pt x="0" y="41"/>
                  </a:cubicBezTo>
                  <a:cubicBezTo>
                    <a:pt x="0" y="60"/>
                    <a:pt x="83" y="61"/>
                    <a:pt x="87" y="61"/>
                  </a:cubicBezTo>
                  <a:cubicBezTo>
                    <a:pt x="90" y="61"/>
                    <a:pt x="174" y="60"/>
                    <a:pt x="174" y="41"/>
                  </a:cubicBezTo>
                  <a:cubicBezTo>
                    <a:pt x="174" y="0"/>
                    <a:pt x="174" y="0"/>
                    <a:pt x="174" y="0"/>
                  </a:cubicBezTo>
                  <a:cubicBezTo>
                    <a:pt x="170" y="4"/>
                    <a:pt x="161" y="8"/>
                    <a:pt x="147" y="11"/>
                  </a:cubicBezTo>
                  <a:moveTo>
                    <a:pt x="160" y="27"/>
                  </a:moveTo>
                  <a:cubicBezTo>
                    <a:pt x="151" y="31"/>
                    <a:pt x="137" y="33"/>
                    <a:pt x="116" y="34"/>
                  </a:cubicBezTo>
                  <a:cubicBezTo>
                    <a:pt x="116" y="34"/>
                    <a:pt x="116" y="34"/>
                    <a:pt x="116" y="34"/>
                  </a:cubicBezTo>
                  <a:cubicBezTo>
                    <a:pt x="114" y="34"/>
                    <a:pt x="112" y="33"/>
                    <a:pt x="112" y="31"/>
                  </a:cubicBezTo>
                  <a:cubicBezTo>
                    <a:pt x="112" y="28"/>
                    <a:pt x="113" y="26"/>
                    <a:pt x="116" y="26"/>
                  </a:cubicBezTo>
                  <a:cubicBezTo>
                    <a:pt x="135" y="25"/>
                    <a:pt x="149" y="23"/>
                    <a:pt x="157" y="19"/>
                  </a:cubicBezTo>
                  <a:cubicBezTo>
                    <a:pt x="159" y="19"/>
                    <a:pt x="162" y="20"/>
                    <a:pt x="163" y="22"/>
                  </a:cubicBezTo>
                  <a:cubicBezTo>
                    <a:pt x="163" y="24"/>
                    <a:pt x="162" y="26"/>
                    <a:pt x="160" y="27"/>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9"/>
            <p:cNvSpPr>
              <a:spLocks noEditPoints="1"/>
            </p:cNvSpPr>
            <p:nvPr/>
          </p:nvSpPr>
          <p:spPr bwMode="auto">
            <a:xfrm>
              <a:off x="1282724" y="3392673"/>
              <a:ext cx="378671" cy="169527"/>
            </a:xfrm>
            <a:custGeom>
              <a:avLst/>
              <a:gdLst>
                <a:gd name="T0" fmla="*/ 87 w 174"/>
                <a:gd name="T1" fmla="*/ 0 h 78"/>
                <a:gd name="T2" fmla="*/ 0 w 174"/>
                <a:gd name="T3" fmla="*/ 21 h 78"/>
                <a:gd name="T4" fmla="*/ 0 w 174"/>
                <a:gd name="T5" fmla="*/ 58 h 78"/>
                <a:gd name="T6" fmla="*/ 87 w 174"/>
                <a:gd name="T7" fmla="*/ 78 h 78"/>
                <a:gd name="T8" fmla="*/ 174 w 174"/>
                <a:gd name="T9" fmla="*/ 58 h 78"/>
                <a:gd name="T10" fmla="*/ 174 w 174"/>
                <a:gd name="T11" fmla="*/ 21 h 78"/>
                <a:gd name="T12" fmla="*/ 87 w 174"/>
                <a:gd name="T13" fmla="*/ 0 h 78"/>
                <a:gd name="T14" fmla="*/ 160 w 174"/>
                <a:gd name="T15" fmla="*/ 45 h 78"/>
                <a:gd name="T16" fmla="*/ 116 w 174"/>
                <a:gd name="T17" fmla="*/ 52 h 78"/>
                <a:gd name="T18" fmla="*/ 116 w 174"/>
                <a:gd name="T19" fmla="*/ 52 h 78"/>
                <a:gd name="T20" fmla="*/ 112 w 174"/>
                <a:gd name="T21" fmla="*/ 48 h 78"/>
                <a:gd name="T22" fmla="*/ 116 w 174"/>
                <a:gd name="T23" fmla="*/ 44 h 78"/>
                <a:gd name="T24" fmla="*/ 157 w 174"/>
                <a:gd name="T25" fmla="*/ 37 h 78"/>
                <a:gd name="T26" fmla="*/ 163 w 174"/>
                <a:gd name="T27" fmla="*/ 39 h 78"/>
                <a:gd name="T28" fmla="*/ 160 w 174"/>
                <a:gd name="T29" fmla="*/ 45 h 78"/>
                <a:gd name="T30" fmla="*/ 166 w 174"/>
                <a:gd name="T31" fmla="*/ 21 h 78"/>
                <a:gd name="T32" fmla="*/ 87 w 174"/>
                <a:gd name="T33" fmla="*/ 33 h 78"/>
                <a:gd name="T34" fmla="*/ 8 w 174"/>
                <a:gd name="T35" fmla="*/ 21 h 78"/>
                <a:gd name="T36" fmla="*/ 8 w 174"/>
                <a:gd name="T37" fmla="*/ 21 h 78"/>
                <a:gd name="T38" fmla="*/ 87 w 174"/>
                <a:gd name="T39" fmla="*/ 9 h 78"/>
                <a:gd name="T40" fmla="*/ 166 w 174"/>
                <a:gd name="T41" fmla="*/ 21 h 78"/>
                <a:gd name="T42" fmla="*/ 166 w 174"/>
                <a:gd name="T43" fmla="*/ 2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78">
                  <a:moveTo>
                    <a:pt x="87" y="0"/>
                  </a:moveTo>
                  <a:cubicBezTo>
                    <a:pt x="83" y="0"/>
                    <a:pt x="0" y="1"/>
                    <a:pt x="0" y="21"/>
                  </a:cubicBezTo>
                  <a:cubicBezTo>
                    <a:pt x="0" y="58"/>
                    <a:pt x="0" y="58"/>
                    <a:pt x="0" y="58"/>
                  </a:cubicBezTo>
                  <a:cubicBezTo>
                    <a:pt x="0" y="78"/>
                    <a:pt x="83" y="78"/>
                    <a:pt x="87" y="78"/>
                  </a:cubicBezTo>
                  <a:cubicBezTo>
                    <a:pt x="90" y="78"/>
                    <a:pt x="174" y="78"/>
                    <a:pt x="174" y="58"/>
                  </a:cubicBezTo>
                  <a:cubicBezTo>
                    <a:pt x="174" y="21"/>
                    <a:pt x="174" y="21"/>
                    <a:pt x="174" y="21"/>
                  </a:cubicBezTo>
                  <a:cubicBezTo>
                    <a:pt x="174" y="1"/>
                    <a:pt x="90" y="0"/>
                    <a:pt x="87" y="0"/>
                  </a:cubicBezTo>
                  <a:moveTo>
                    <a:pt x="160" y="45"/>
                  </a:moveTo>
                  <a:cubicBezTo>
                    <a:pt x="151" y="48"/>
                    <a:pt x="137" y="51"/>
                    <a:pt x="116" y="52"/>
                  </a:cubicBezTo>
                  <a:cubicBezTo>
                    <a:pt x="116" y="52"/>
                    <a:pt x="116" y="52"/>
                    <a:pt x="116" y="52"/>
                  </a:cubicBezTo>
                  <a:cubicBezTo>
                    <a:pt x="114" y="52"/>
                    <a:pt x="112" y="50"/>
                    <a:pt x="112" y="48"/>
                  </a:cubicBezTo>
                  <a:cubicBezTo>
                    <a:pt x="112" y="46"/>
                    <a:pt x="113" y="44"/>
                    <a:pt x="116" y="44"/>
                  </a:cubicBezTo>
                  <a:cubicBezTo>
                    <a:pt x="135" y="43"/>
                    <a:pt x="149" y="40"/>
                    <a:pt x="157" y="37"/>
                  </a:cubicBezTo>
                  <a:cubicBezTo>
                    <a:pt x="159" y="36"/>
                    <a:pt x="162" y="37"/>
                    <a:pt x="163" y="39"/>
                  </a:cubicBezTo>
                  <a:cubicBezTo>
                    <a:pt x="163" y="41"/>
                    <a:pt x="162" y="44"/>
                    <a:pt x="160" y="45"/>
                  </a:cubicBezTo>
                  <a:moveTo>
                    <a:pt x="166" y="21"/>
                  </a:moveTo>
                  <a:cubicBezTo>
                    <a:pt x="163" y="25"/>
                    <a:pt x="135" y="33"/>
                    <a:pt x="87" y="33"/>
                  </a:cubicBezTo>
                  <a:cubicBezTo>
                    <a:pt x="39" y="33"/>
                    <a:pt x="11" y="25"/>
                    <a:pt x="8" y="21"/>
                  </a:cubicBezTo>
                  <a:cubicBezTo>
                    <a:pt x="8" y="21"/>
                    <a:pt x="8" y="21"/>
                    <a:pt x="8" y="21"/>
                  </a:cubicBezTo>
                  <a:cubicBezTo>
                    <a:pt x="11" y="16"/>
                    <a:pt x="39" y="9"/>
                    <a:pt x="87" y="9"/>
                  </a:cubicBezTo>
                  <a:cubicBezTo>
                    <a:pt x="135" y="9"/>
                    <a:pt x="163" y="16"/>
                    <a:pt x="166" y="21"/>
                  </a:cubicBezTo>
                  <a:cubicBezTo>
                    <a:pt x="166" y="21"/>
                    <a:pt x="166" y="21"/>
                    <a:pt x="166" y="21"/>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48" name="Freeform 247"/>
          <p:cNvSpPr>
            <a:spLocks noEditPoints="1"/>
          </p:cNvSpPr>
          <p:nvPr/>
        </p:nvSpPr>
        <p:spPr bwMode="auto">
          <a:xfrm>
            <a:off x="3051181" y="4729879"/>
            <a:ext cx="739890" cy="555261"/>
          </a:xfrm>
          <a:custGeom>
            <a:avLst/>
            <a:gdLst>
              <a:gd name="T0" fmla="*/ 344 w 393"/>
              <a:gd name="T1" fmla="*/ 209 h 295"/>
              <a:gd name="T2" fmla="*/ 344 w 393"/>
              <a:gd name="T3" fmla="*/ 209 h 295"/>
              <a:gd name="T4" fmla="*/ 344 w 393"/>
              <a:gd name="T5" fmla="*/ 0 h 295"/>
              <a:gd name="T6" fmla="*/ 49 w 393"/>
              <a:gd name="T7" fmla="*/ 0 h 295"/>
              <a:gd name="T8" fmla="*/ 49 w 393"/>
              <a:gd name="T9" fmla="*/ 209 h 295"/>
              <a:gd name="T10" fmla="*/ 0 w 393"/>
              <a:gd name="T11" fmla="*/ 258 h 295"/>
              <a:gd name="T12" fmla="*/ 37 w 393"/>
              <a:gd name="T13" fmla="*/ 295 h 295"/>
              <a:gd name="T14" fmla="*/ 357 w 393"/>
              <a:gd name="T15" fmla="*/ 295 h 295"/>
              <a:gd name="T16" fmla="*/ 393 w 393"/>
              <a:gd name="T17" fmla="*/ 258 h 295"/>
              <a:gd name="T18" fmla="*/ 344 w 393"/>
              <a:gd name="T19" fmla="*/ 209 h 295"/>
              <a:gd name="T20" fmla="*/ 148 w 393"/>
              <a:gd name="T21" fmla="*/ 258 h 295"/>
              <a:gd name="T22" fmla="*/ 156 w 393"/>
              <a:gd name="T23" fmla="*/ 233 h 295"/>
              <a:gd name="T24" fmla="*/ 238 w 393"/>
              <a:gd name="T25" fmla="*/ 233 h 295"/>
              <a:gd name="T26" fmla="*/ 246 w 393"/>
              <a:gd name="T27" fmla="*/ 258 h 295"/>
              <a:gd name="T28" fmla="*/ 148 w 393"/>
              <a:gd name="T29" fmla="*/ 258 h 295"/>
              <a:gd name="T30" fmla="*/ 320 w 393"/>
              <a:gd name="T31" fmla="*/ 196 h 295"/>
              <a:gd name="T32" fmla="*/ 74 w 393"/>
              <a:gd name="T33" fmla="*/ 196 h 295"/>
              <a:gd name="T34" fmla="*/ 74 w 393"/>
              <a:gd name="T35" fmla="*/ 24 h 295"/>
              <a:gd name="T36" fmla="*/ 320 w 393"/>
              <a:gd name="T37" fmla="*/ 24 h 295"/>
              <a:gd name="T38" fmla="*/ 320 w 393"/>
              <a:gd name="T39" fmla="*/ 19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295">
                <a:moveTo>
                  <a:pt x="344" y="209"/>
                </a:moveTo>
                <a:cubicBezTo>
                  <a:pt x="344" y="209"/>
                  <a:pt x="344" y="209"/>
                  <a:pt x="344" y="209"/>
                </a:cubicBezTo>
                <a:cubicBezTo>
                  <a:pt x="344" y="0"/>
                  <a:pt x="344" y="0"/>
                  <a:pt x="344" y="0"/>
                </a:cubicBezTo>
                <a:cubicBezTo>
                  <a:pt x="49" y="0"/>
                  <a:pt x="49" y="0"/>
                  <a:pt x="49" y="0"/>
                </a:cubicBezTo>
                <a:cubicBezTo>
                  <a:pt x="49" y="209"/>
                  <a:pt x="49" y="209"/>
                  <a:pt x="49" y="209"/>
                </a:cubicBezTo>
                <a:cubicBezTo>
                  <a:pt x="0" y="258"/>
                  <a:pt x="0" y="258"/>
                  <a:pt x="0" y="258"/>
                </a:cubicBezTo>
                <a:cubicBezTo>
                  <a:pt x="0" y="278"/>
                  <a:pt x="17" y="295"/>
                  <a:pt x="37" y="295"/>
                </a:cubicBezTo>
                <a:cubicBezTo>
                  <a:pt x="357" y="295"/>
                  <a:pt x="357" y="295"/>
                  <a:pt x="357" y="295"/>
                </a:cubicBezTo>
                <a:cubicBezTo>
                  <a:pt x="377" y="295"/>
                  <a:pt x="393" y="278"/>
                  <a:pt x="393" y="258"/>
                </a:cubicBezTo>
                <a:lnTo>
                  <a:pt x="344" y="209"/>
                </a:lnTo>
                <a:close/>
                <a:moveTo>
                  <a:pt x="148" y="258"/>
                </a:moveTo>
                <a:cubicBezTo>
                  <a:pt x="156" y="233"/>
                  <a:pt x="156" y="233"/>
                  <a:pt x="156" y="233"/>
                </a:cubicBezTo>
                <a:cubicBezTo>
                  <a:pt x="238" y="233"/>
                  <a:pt x="238" y="233"/>
                  <a:pt x="238" y="233"/>
                </a:cubicBezTo>
                <a:cubicBezTo>
                  <a:pt x="246" y="258"/>
                  <a:pt x="246" y="258"/>
                  <a:pt x="246" y="258"/>
                </a:cubicBezTo>
                <a:lnTo>
                  <a:pt x="148" y="258"/>
                </a:lnTo>
                <a:close/>
                <a:moveTo>
                  <a:pt x="320" y="196"/>
                </a:moveTo>
                <a:cubicBezTo>
                  <a:pt x="74" y="196"/>
                  <a:pt x="74" y="196"/>
                  <a:pt x="74" y="196"/>
                </a:cubicBezTo>
                <a:cubicBezTo>
                  <a:pt x="74" y="24"/>
                  <a:pt x="74" y="24"/>
                  <a:pt x="74" y="24"/>
                </a:cubicBezTo>
                <a:cubicBezTo>
                  <a:pt x="320" y="24"/>
                  <a:pt x="320" y="24"/>
                  <a:pt x="320" y="24"/>
                </a:cubicBezTo>
                <a:lnTo>
                  <a:pt x="320" y="196"/>
                </a:lnTo>
                <a:close/>
              </a:path>
            </a:pathLst>
          </a:custGeom>
          <a:solidFill>
            <a:schemeClr val="accent1"/>
          </a:solidFill>
          <a:ln>
            <a:noFill/>
          </a:ln>
          <a:extLst/>
        </p:spPr>
        <p:txBody>
          <a:bodyPr vert="horz" wrap="square" lIns="121899" tIns="60949" rIns="121899" bIns="60949" numCol="1" anchor="t" anchorCtr="0" compatLnSpc="1">
            <a:prstTxWarp prst="textNoShape">
              <a:avLst/>
            </a:prstTxWarp>
          </a:bodyPr>
          <a:lstStyle/>
          <a:p>
            <a:endParaRPr lang="en-US"/>
          </a:p>
        </p:txBody>
      </p:sp>
      <p:grpSp>
        <p:nvGrpSpPr>
          <p:cNvPr id="8" name="Group 47"/>
          <p:cNvGrpSpPr/>
          <p:nvPr/>
        </p:nvGrpSpPr>
        <p:grpSpPr>
          <a:xfrm>
            <a:off x="9127794" y="4780410"/>
            <a:ext cx="908205" cy="943501"/>
            <a:chOff x="2474939" y="1840213"/>
            <a:chExt cx="811701" cy="843027"/>
          </a:xfrm>
          <a:solidFill>
            <a:schemeClr val="accent1"/>
          </a:solidFill>
        </p:grpSpPr>
        <p:sp>
          <p:nvSpPr>
            <p:cNvPr id="250" name="Freeform 249"/>
            <p:cNvSpPr>
              <a:spLocks noEditPoints="1"/>
            </p:cNvSpPr>
            <p:nvPr/>
          </p:nvSpPr>
          <p:spPr bwMode="auto">
            <a:xfrm>
              <a:off x="3025901" y="1908393"/>
              <a:ext cx="260739" cy="143729"/>
            </a:xfrm>
            <a:custGeom>
              <a:avLst/>
              <a:gdLst>
                <a:gd name="T0" fmla="*/ 110 w 120"/>
                <a:gd name="T1" fmla="*/ 0 h 66"/>
                <a:gd name="T2" fmla="*/ 0 w 120"/>
                <a:gd name="T3" fmla="*/ 0 h 66"/>
                <a:gd name="T4" fmla="*/ 0 w 120"/>
                <a:gd name="T5" fmla="*/ 66 h 66"/>
                <a:gd name="T6" fmla="*/ 120 w 120"/>
                <a:gd name="T7" fmla="*/ 66 h 66"/>
                <a:gd name="T8" fmla="*/ 120 w 120"/>
                <a:gd name="T9" fmla="*/ 10 h 66"/>
                <a:gd name="T10" fmla="*/ 110 w 120"/>
                <a:gd name="T11" fmla="*/ 0 h 66"/>
                <a:gd name="T12" fmla="*/ 92 w 120"/>
                <a:gd name="T13" fmla="*/ 44 h 66"/>
                <a:gd name="T14" fmla="*/ 82 w 120"/>
                <a:gd name="T15" fmla="*/ 33 h 66"/>
                <a:gd name="T16" fmla="*/ 92 w 120"/>
                <a:gd name="T17" fmla="*/ 22 h 66"/>
                <a:gd name="T18" fmla="*/ 103 w 120"/>
                <a:gd name="T19" fmla="*/ 33 h 66"/>
                <a:gd name="T20" fmla="*/ 92 w 120"/>
                <a:gd name="T2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6">
                  <a:moveTo>
                    <a:pt x="110" y="0"/>
                  </a:moveTo>
                  <a:cubicBezTo>
                    <a:pt x="0" y="0"/>
                    <a:pt x="0" y="0"/>
                    <a:pt x="0" y="0"/>
                  </a:cubicBezTo>
                  <a:cubicBezTo>
                    <a:pt x="0" y="66"/>
                    <a:pt x="0" y="66"/>
                    <a:pt x="0" y="66"/>
                  </a:cubicBezTo>
                  <a:cubicBezTo>
                    <a:pt x="120" y="66"/>
                    <a:pt x="120" y="66"/>
                    <a:pt x="120" y="66"/>
                  </a:cubicBezTo>
                  <a:cubicBezTo>
                    <a:pt x="120" y="10"/>
                    <a:pt x="120" y="10"/>
                    <a:pt x="120" y="10"/>
                  </a:cubicBezTo>
                  <a:cubicBezTo>
                    <a:pt x="120" y="5"/>
                    <a:pt x="116" y="0"/>
                    <a:pt x="110" y="0"/>
                  </a:cubicBezTo>
                  <a:close/>
                  <a:moveTo>
                    <a:pt x="92" y="44"/>
                  </a:moveTo>
                  <a:cubicBezTo>
                    <a:pt x="87" y="44"/>
                    <a:pt x="82" y="39"/>
                    <a:pt x="82" y="33"/>
                  </a:cubicBezTo>
                  <a:cubicBezTo>
                    <a:pt x="82" y="27"/>
                    <a:pt x="87" y="22"/>
                    <a:pt x="92" y="22"/>
                  </a:cubicBezTo>
                  <a:cubicBezTo>
                    <a:pt x="98" y="22"/>
                    <a:pt x="103" y="27"/>
                    <a:pt x="103" y="33"/>
                  </a:cubicBezTo>
                  <a:cubicBezTo>
                    <a:pt x="103" y="39"/>
                    <a:pt x="98" y="44"/>
                    <a:pt x="9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noEditPoints="1"/>
            </p:cNvSpPr>
            <p:nvPr/>
          </p:nvSpPr>
          <p:spPr bwMode="auto">
            <a:xfrm>
              <a:off x="3025901" y="2095425"/>
              <a:ext cx="260739" cy="130830"/>
            </a:xfrm>
            <a:custGeom>
              <a:avLst/>
              <a:gdLst>
                <a:gd name="T0" fmla="*/ 0 w 120"/>
                <a:gd name="T1" fmla="*/ 60 h 60"/>
                <a:gd name="T2" fmla="*/ 120 w 120"/>
                <a:gd name="T3" fmla="*/ 60 h 60"/>
                <a:gd name="T4" fmla="*/ 120 w 120"/>
                <a:gd name="T5" fmla="*/ 0 h 60"/>
                <a:gd name="T6" fmla="*/ 0 w 120"/>
                <a:gd name="T7" fmla="*/ 0 h 60"/>
                <a:gd name="T8" fmla="*/ 0 w 120"/>
                <a:gd name="T9" fmla="*/ 60 h 60"/>
                <a:gd name="T10" fmla="*/ 92 w 120"/>
                <a:gd name="T11" fmla="*/ 20 h 60"/>
                <a:gd name="T12" fmla="*/ 103 w 120"/>
                <a:gd name="T13" fmla="*/ 30 h 60"/>
                <a:gd name="T14" fmla="*/ 92 w 120"/>
                <a:gd name="T15" fmla="*/ 41 h 60"/>
                <a:gd name="T16" fmla="*/ 82 w 120"/>
                <a:gd name="T17" fmla="*/ 30 h 60"/>
                <a:gd name="T18" fmla="*/ 92 w 120"/>
                <a:gd name="T1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0">
                  <a:moveTo>
                    <a:pt x="0" y="60"/>
                  </a:moveTo>
                  <a:cubicBezTo>
                    <a:pt x="120" y="60"/>
                    <a:pt x="120" y="60"/>
                    <a:pt x="120" y="60"/>
                  </a:cubicBezTo>
                  <a:cubicBezTo>
                    <a:pt x="120" y="0"/>
                    <a:pt x="120" y="0"/>
                    <a:pt x="120" y="0"/>
                  </a:cubicBezTo>
                  <a:cubicBezTo>
                    <a:pt x="0" y="0"/>
                    <a:pt x="0" y="0"/>
                    <a:pt x="0" y="0"/>
                  </a:cubicBezTo>
                  <a:lnTo>
                    <a:pt x="0" y="60"/>
                  </a:lnTo>
                  <a:close/>
                  <a:moveTo>
                    <a:pt x="92" y="20"/>
                  </a:moveTo>
                  <a:cubicBezTo>
                    <a:pt x="98" y="20"/>
                    <a:pt x="103" y="24"/>
                    <a:pt x="103" y="30"/>
                  </a:cubicBezTo>
                  <a:cubicBezTo>
                    <a:pt x="103" y="36"/>
                    <a:pt x="98" y="41"/>
                    <a:pt x="92" y="41"/>
                  </a:cubicBezTo>
                  <a:cubicBezTo>
                    <a:pt x="87" y="41"/>
                    <a:pt x="82" y="36"/>
                    <a:pt x="82" y="30"/>
                  </a:cubicBezTo>
                  <a:cubicBezTo>
                    <a:pt x="82" y="24"/>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3025901" y="2276008"/>
              <a:ext cx="260739" cy="132673"/>
            </a:xfrm>
            <a:custGeom>
              <a:avLst/>
              <a:gdLst>
                <a:gd name="T0" fmla="*/ 0 w 120"/>
                <a:gd name="T1" fmla="*/ 61 h 61"/>
                <a:gd name="T2" fmla="*/ 120 w 120"/>
                <a:gd name="T3" fmla="*/ 61 h 61"/>
                <a:gd name="T4" fmla="*/ 120 w 120"/>
                <a:gd name="T5" fmla="*/ 0 h 61"/>
                <a:gd name="T6" fmla="*/ 0 w 120"/>
                <a:gd name="T7" fmla="*/ 0 h 61"/>
                <a:gd name="T8" fmla="*/ 0 w 120"/>
                <a:gd name="T9" fmla="*/ 61 h 61"/>
                <a:gd name="T10" fmla="*/ 92 w 120"/>
                <a:gd name="T11" fmla="*/ 20 h 61"/>
                <a:gd name="T12" fmla="*/ 103 w 120"/>
                <a:gd name="T13" fmla="*/ 31 h 61"/>
                <a:gd name="T14" fmla="*/ 92 w 120"/>
                <a:gd name="T15" fmla="*/ 41 h 61"/>
                <a:gd name="T16" fmla="*/ 82 w 120"/>
                <a:gd name="T17" fmla="*/ 31 h 61"/>
                <a:gd name="T18" fmla="*/ 92 w 120"/>
                <a:gd name="T19"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1">
                  <a:moveTo>
                    <a:pt x="0" y="61"/>
                  </a:moveTo>
                  <a:cubicBezTo>
                    <a:pt x="120" y="61"/>
                    <a:pt x="120" y="61"/>
                    <a:pt x="120" y="61"/>
                  </a:cubicBezTo>
                  <a:cubicBezTo>
                    <a:pt x="120" y="0"/>
                    <a:pt x="120" y="0"/>
                    <a:pt x="120" y="0"/>
                  </a:cubicBezTo>
                  <a:cubicBezTo>
                    <a:pt x="0" y="0"/>
                    <a:pt x="0" y="0"/>
                    <a:pt x="0" y="0"/>
                  </a:cubicBezTo>
                  <a:lnTo>
                    <a:pt x="0" y="61"/>
                  </a:lnTo>
                  <a:close/>
                  <a:moveTo>
                    <a:pt x="92" y="20"/>
                  </a:moveTo>
                  <a:cubicBezTo>
                    <a:pt x="98" y="20"/>
                    <a:pt x="103" y="25"/>
                    <a:pt x="103" y="31"/>
                  </a:cubicBezTo>
                  <a:cubicBezTo>
                    <a:pt x="103" y="36"/>
                    <a:pt x="98" y="41"/>
                    <a:pt x="92" y="41"/>
                  </a:cubicBezTo>
                  <a:cubicBezTo>
                    <a:pt x="87" y="41"/>
                    <a:pt x="82" y="36"/>
                    <a:pt x="82" y="31"/>
                  </a:cubicBezTo>
                  <a:cubicBezTo>
                    <a:pt x="82" y="25"/>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3025901" y="2458433"/>
              <a:ext cx="260739" cy="130830"/>
            </a:xfrm>
            <a:custGeom>
              <a:avLst/>
              <a:gdLst>
                <a:gd name="T0" fmla="*/ 0 w 120"/>
                <a:gd name="T1" fmla="*/ 60 h 60"/>
                <a:gd name="T2" fmla="*/ 110 w 120"/>
                <a:gd name="T3" fmla="*/ 60 h 60"/>
                <a:gd name="T4" fmla="*/ 120 w 120"/>
                <a:gd name="T5" fmla="*/ 50 h 60"/>
                <a:gd name="T6" fmla="*/ 120 w 120"/>
                <a:gd name="T7" fmla="*/ 0 h 60"/>
                <a:gd name="T8" fmla="*/ 0 w 120"/>
                <a:gd name="T9" fmla="*/ 0 h 60"/>
                <a:gd name="T10" fmla="*/ 0 w 120"/>
                <a:gd name="T11" fmla="*/ 60 h 60"/>
                <a:gd name="T12" fmla="*/ 92 w 120"/>
                <a:gd name="T13" fmla="*/ 19 h 60"/>
                <a:gd name="T14" fmla="*/ 103 w 120"/>
                <a:gd name="T15" fmla="*/ 30 h 60"/>
                <a:gd name="T16" fmla="*/ 92 w 120"/>
                <a:gd name="T17" fmla="*/ 40 h 60"/>
                <a:gd name="T18" fmla="*/ 82 w 120"/>
                <a:gd name="T19" fmla="*/ 30 h 60"/>
                <a:gd name="T20" fmla="*/ 92 w 120"/>
                <a:gd name="T21"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0">
                  <a:moveTo>
                    <a:pt x="0" y="60"/>
                  </a:moveTo>
                  <a:cubicBezTo>
                    <a:pt x="110" y="60"/>
                    <a:pt x="110" y="60"/>
                    <a:pt x="110" y="60"/>
                  </a:cubicBezTo>
                  <a:cubicBezTo>
                    <a:pt x="116" y="60"/>
                    <a:pt x="120" y="55"/>
                    <a:pt x="120" y="50"/>
                  </a:cubicBezTo>
                  <a:cubicBezTo>
                    <a:pt x="120" y="0"/>
                    <a:pt x="120" y="0"/>
                    <a:pt x="120" y="0"/>
                  </a:cubicBezTo>
                  <a:cubicBezTo>
                    <a:pt x="0" y="0"/>
                    <a:pt x="0" y="0"/>
                    <a:pt x="0" y="0"/>
                  </a:cubicBezTo>
                  <a:lnTo>
                    <a:pt x="0" y="60"/>
                  </a:lnTo>
                  <a:close/>
                  <a:moveTo>
                    <a:pt x="92" y="19"/>
                  </a:moveTo>
                  <a:cubicBezTo>
                    <a:pt x="98" y="19"/>
                    <a:pt x="103" y="24"/>
                    <a:pt x="103" y="30"/>
                  </a:cubicBezTo>
                  <a:cubicBezTo>
                    <a:pt x="103" y="36"/>
                    <a:pt x="98" y="40"/>
                    <a:pt x="92" y="40"/>
                  </a:cubicBezTo>
                  <a:cubicBezTo>
                    <a:pt x="87" y="40"/>
                    <a:pt x="82" y="36"/>
                    <a:pt x="82" y="30"/>
                  </a:cubicBezTo>
                  <a:cubicBezTo>
                    <a:pt x="82" y="24"/>
                    <a:pt x="87" y="19"/>
                    <a:pt x="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2474939" y="1840213"/>
              <a:ext cx="504895" cy="167684"/>
            </a:xfrm>
            <a:custGeom>
              <a:avLst/>
              <a:gdLst>
                <a:gd name="T0" fmla="*/ 220 w 232"/>
                <a:gd name="T1" fmla="*/ 0 h 77"/>
                <a:gd name="T2" fmla="*/ 12 w 232"/>
                <a:gd name="T3" fmla="*/ 0 h 77"/>
                <a:gd name="T4" fmla="*/ 0 w 232"/>
                <a:gd name="T5" fmla="*/ 12 h 77"/>
                <a:gd name="T6" fmla="*/ 0 w 232"/>
                <a:gd name="T7" fmla="*/ 77 h 77"/>
                <a:gd name="T8" fmla="*/ 232 w 232"/>
                <a:gd name="T9" fmla="*/ 77 h 77"/>
                <a:gd name="T10" fmla="*/ 232 w 232"/>
                <a:gd name="T11" fmla="*/ 12 h 77"/>
                <a:gd name="T12" fmla="*/ 220 w 232"/>
                <a:gd name="T13" fmla="*/ 0 h 77"/>
                <a:gd name="T14" fmla="*/ 198 w 232"/>
                <a:gd name="T15" fmla="*/ 52 h 77"/>
                <a:gd name="T16" fmla="*/ 185 w 232"/>
                <a:gd name="T17" fmla="*/ 39 h 77"/>
                <a:gd name="T18" fmla="*/ 198 w 232"/>
                <a:gd name="T19" fmla="*/ 25 h 77"/>
                <a:gd name="T20" fmla="*/ 211 w 232"/>
                <a:gd name="T21" fmla="*/ 39 h 77"/>
                <a:gd name="T22" fmla="*/ 198 w 232"/>
                <a:gd name="T2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7">
                  <a:moveTo>
                    <a:pt x="220" y="0"/>
                  </a:moveTo>
                  <a:cubicBezTo>
                    <a:pt x="12" y="0"/>
                    <a:pt x="12" y="0"/>
                    <a:pt x="12" y="0"/>
                  </a:cubicBezTo>
                  <a:cubicBezTo>
                    <a:pt x="5" y="0"/>
                    <a:pt x="0" y="6"/>
                    <a:pt x="0" y="12"/>
                  </a:cubicBezTo>
                  <a:cubicBezTo>
                    <a:pt x="0" y="77"/>
                    <a:pt x="0" y="77"/>
                    <a:pt x="0" y="77"/>
                  </a:cubicBezTo>
                  <a:cubicBezTo>
                    <a:pt x="232" y="77"/>
                    <a:pt x="232" y="77"/>
                    <a:pt x="232" y="77"/>
                  </a:cubicBezTo>
                  <a:cubicBezTo>
                    <a:pt x="232" y="12"/>
                    <a:pt x="232" y="12"/>
                    <a:pt x="232" y="12"/>
                  </a:cubicBezTo>
                  <a:cubicBezTo>
                    <a:pt x="232" y="6"/>
                    <a:pt x="227" y="0"/>
                    <a:pt x="220" y="0"/>
                  </a:cubicBezTo>
                  <a:close/>
                  <a:moveTo>
                    <a:pt x="198" y="52"/>
                  </a:moveTo>
                  <a:cubicBezTo>
                    <a:pt x="190" y="52"/>
                    <a:pt x="185" y="46"/>
                    <a:pt x="185" y="39"/>
                  </a:cubicBezTo>
                  <a:cubicBezTo>
                    <a:pt x="185" y="31"/>
                    <a:pt x="190" y="25"/>
                    <a:pt x="198" y="25"/>
                  </a:cubicBezTo>
                  <a:cubicBezTo>
                    <a:pt x="205" y="25"/>
                    <a:pt x="211" y="31"/>
                    <a:pt x="211" y="39"/>
                  </a:cubicBezTo>
                  <a:cubicBezTo>
                    <a:pt x="211" y="46"/>
                    <a:pt x="205" y="52"/>
                    <a:pt x="19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noEditPoints="1"/>
            </p:cNvSpPr>
            <p:nvPr/>
          </p:nvSpPr>
          <p:spPr bwMode="auto">
            <a:xfrm>
              <a:off x="2474939" y="2071470"/>
              <a:ext cx="504895" cy="158471"/>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7 h 73"/>
                <a:gd name="T14" fmla="*/ 198 w 232"/>
                <a:gd name="T15" fmla="*/ 50 h 73"/>
                <a:gd name="T16" fmla="*/ 185 w 232"/>
                <a:gd name="T17" fmla="*/ 37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7"/>
                  </a:cubicBezTo>
                  <a:cubicBezTo>
                    <a:pt x="211" y="44"/>
                    <a:pt x="205" y="50"/>
                    <a:pt x="198" y="50"/>
                  </a:cubicBezTo>
                  <a:cubicBezTo>
                    <a:pt x="190" y="50"/>
                    <a:pt x="185" y="44"/>
                    <a:pt x="185" y="37"/>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noEditPoints="1"/>
            </p:cNvSpPr>
            <p:nvPr/>
          </p:nvSpPr>
          <p:spPr bwMode="auto">
            <a:xfrm>
              <a:off x="2474939" y="2297199"/>
              <a:ext cx="504895" cy="159392"/>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6 h 73"/>
                <a:gd name="T14" fmla="*/ 198 w 232"/>
                <a:gd name="T15" fmla="*/ 50 h 73"/>
                <a:gd name="T16" fmla="*/ 185 w 232"/>
                <a:gd name="T17" fmla="*/ 36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2474939" y="2523848"/>
              <a:ext cx="504895" cy="159392"/>
            </a:xfrm>
            <a:custGeom>
              <a:avLst/>
              <a:gdLst>
                <a:gd name="T0" fmla="*/ 0 w 232"/>
                <a:gd name="T1" fmla="*/ 61 h 73"/>
                <a:gd name="T2" fmla="*/ 12 w 232"/>
                <a:gd name="T3" fmla="*/ 73 h 73"/>
                <a:gd name="T4" fmla="*/ 220 w 232"/>
                <a:gd name="T5" fmla="*/ 73 h 73"/>
                <a:gd name="T6" fmla="*/ 232 w 232"/>
                <a:gd name="T7" fmla="*/ 61 h 73"/>
                <a:gd name="T8" fmla="*/ 232 w 232"/>
                <a:gd name="T9" fmla="*/ 0 h 73"/>
                <a:gd name="T10" fmla="*/ 0 w 232"/>
                <a:gd name="T11" fmla="*/ 0 h 73"/>
                <a:gd name="T12" fmla="*/ 0 w 232"/>
                <a:gd name="T13" fmla="*/ 61 h 73"/>
                <a:gd name="T14" fmla="*/ 198 w 232"/>
                <a:gd name="T15" fmla="*/ 23 h 73"/>
                <a:gd name="T16" fmla="*/ 211 w 232"/>
                <a:gd name="T17" fmla="*/ 36 h 73"/>
                <a:gd name="T18" fmla="*/ 198 w 232"/>
                <a:gd name="T19" fmla="*/ 50 h 73"/>
                <a:gd name="T20" fmla="*/ 185 w 232"/>
                <a:gd name="T21" fmla="*/ 36 h 73"/>
                <a:gd name="T22" fmla="*/ 198 w 232"/>
                <a:gd name="T23"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3">
                  <a:moveTo>
                    <a:pt x="0" y="61"/>
                  </a:moveTo>
                  <a:cubicBezTo>
                    <a:pt x="0" y="67"/>
                    <a:pt x="5" y="73"/>
                    <a:pt x="12" y="73"/>
                  </a:cubicBezTo>
                  <a:cubicBezTo>
                    <a:pt x="220" y="73"/>
                    <a:pt x="220" y="73"/>
                    <a:pt x="220" y="73"/>
                  </a:cubicBezTo>
                  <a:cubicBezTo>
                    <a:pt x="227" y="73"/>
                    <a:pt x="232" y="67"/>
                    <a:pt x="232" y="61"/>
                  </a:cubicBezTo>
                  <a:cubicBezTo>
                    <a:pt x="232" y="0"/>
                    <a:pt x="232" y="0"/>
                    <a:pt x="232" y="0"/>
                  </a:cubicBezTo>
                  <a:cubicBezTo>
                    <a:pt x="0" y="0"/>
                    <a:pt x="0" y="0"/>
                    <a:pt x="0" y="0"/>
                  </a:cubicBezTo>
                  <a:lnTo>
                    <a:pt x="0" y="61"/>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8" name="Freeform 257"/>
          <p:cNvSpPr>
            <a:spLocks noEditPoints="1"/>
          </p:cNvSpPr>
          <p:nvPr/>
        </p:nvSpPr>
        <p:spPr bwMode="auto">
          <a:xfrm>
            <a:off x="6026511" y="5666854"/>
            <a:ext cx="592284" cy="591049"/>
          </a:xfrm>
          <a:custGeom>
            <a:avLst/>
            <a:gdLst>
              <a:gd name="T0" fmla="*/ 361 w 361"/>
              <a:gd name="T1" fmla="*/ 332 h 360"/>
              <a:gd name="T2" fmla="*/ 332 w 361"/>
              <a:gd name="T3" fmla="*/ 360 h 360"/>
              <a:gd name="T4" fmla="*/ 29 w 361"/>
              <a:gd name="T5" fmla="*/ 360 h 360"/>
              <a:gd name="T6" fmla="*/ 0 w 361"/>
              <a:gd name="T7" fmla="*/ 332 h 360"/>
              <a:gd name="T8" fmla="*/ 0 w 361"/>
              <a:gd name="T9" fmla="*/ 28 h 360"/>
              <a:gd name="T10" fmla="*/ 29 w 361"/>
              <a:gd name="T11" fmla="*/ 0 h 360"/>
              <a:gd name="T12" fmla="*/ 332 w 361"/>
              <a:gd name="T13" fmla="*/ 0 h 360"/>
              <a:gd name="T14" fmla="*/ 361 w 361"/>
              <a:gd name="T15" fmla="*/ 28 h 360"/>
              <a:gd name="T16" fmla="*/ 361 w 361"/>
              <a:gd name="T17" fmla="*/ 332 h 360"/>
              <a:gd name="T18" fmla="*/ 332 w 361"/>
              <a:gd name="T19" fmla="*/ 300 h 360"/>
              <a:gd name="T20" fmla="*/ 332 w 361"/>
              <a:gd name="T21" fmla="*/ 59 h 360"/>
              <a:gd name="T22" fmla="*/ 301 w 361"/>
              <a:gd name="T23" fmla="*/ 28 h 360"/>
              <a:gd name="T24" fmla="*/ 119 w 361"/>
              <a:gd name="T25" fmla="*/ 28 h 360"/>
              <a:gd name="T26" fmla="*/ 29 w 361"/>
              <a:gd name="T27" fmla="*/ 119 h 360"/>
              <a:gd name="T28" fmla="*/ 29 w 361"/>
              <a:gd name="T29" fmla="*/ 300 h 360"/>
              <a:gd name="T30" fmla="*/ 60 w 361"/>
              <a:gd name="T31" fmla="*/ 332 h 360"/>
              <a:gd name="T32" fmla="*/ 301 w 361"/>
              <a:gd name="T33" fmla="*/ 332 h 360"/>
              <a:gd name="T34" fmla="*/ 332 w 361"/>
              <a:gd name="T35" fmla="*/ 300 h 360"/>
              <a:gd name="T36" fmla="*/ 126 w 361"/>
              <a:gd name="T37" fmla="*/ 45 h 360"/>
              <a:gd name="T38" fmla="*/ 301 w 361"/>
              <a:gd name="T39" fmla="*/ 45 h 360"/>
              <a:gd name="T40" fmla="*/ 316 w 361"/>
              <a:gd name="T41" fmla="*/ 59 h 360"/>
              <a:gd name="T42" fmla="*/ 316 w 361"/>
              <a:gd name="T43" fmla="*/ 300 h 360"/>
              <a:gd name="T44" fmla="*/ 301 w 361"/>
              <a:gd name="T45" fmla="*/ 315 h 360"/>
              <a:gd name="T46" fmla="*/ 60 w 361"/>
              <a:gd name="T47" fmla="*/ 315 h 360"/>
              <a:gd name="T48" fmla="*/ 45 w 361"/>
              <a:gd name="T49" fmla="*/ 300 h 360"/>
              <a:gd name="T50" fmla="*/ 45 w 361"/>
              <a:gd name="T51" fmla="*/ 125 h 360"/>
              <a:gd name="T52" fmla="*/ 126 w 361"/>
              <a:gd name="T53" fmla="*/ 45 h 360"/>
              <a:gd name="T54" fmla="*/ 282 w 361"/>
              <a:gd name="T55" fmla="*/ 260 h 360"/>
              <a:gd name="T56" fmla="*/ 282 w 361"/>
              <a:gd name="T57" fmla="*/ 100 h 360"/>
              <a:gd name="T58" fmla="*/ 261 w 361"/>
              <a:gd name="T59" fmla="*/ 78 h 360"/>
              <a:gd name="T60" fmla="*/ 141 w 361"/>
              <a:gd name="T61" fmla="*/ 78 h 360"/>
              <a:gd name="T62" fmla="*/ 79 w 361"/>
              <a:gd name="T63" fmla="*/ 140 h 360"/>
              <a:gd name="T64" fmla="*/ 79 w 361"/>
              <a:gd name="T65" fmla="*/ 260 h 360"/>
              <a:gd name="T66" fmla="*/ 100 w 361"/>
              <a:gd name="T67" fmla="*/ 281 h 360"/>
              <a:gd name="T68" fmla="*/ 261 w 361"/>
              <a:gd name="T69" fmla="*/ 281 h 360"/>
              <a:gd name="T70" fmla="*/ 282 w 361"/>
              <a:gd name="T71" fmla="*/ 260 h 360"/>
              <a:gd name="T72" fmla="*/ 95 w 361"/>
              <a:gd name="T73" fmla="*/ 260 h 360"/>
              <a:gd name="T74" fmla="*/ 95 w 361"/>
              <a:gd name="T75" fmla="*/ 147 h 360"/>
              <a:gd name="T76" fmla="*/ 148 w 361"/>
              <a:gd name="T77" fmla="*/ 95 h 360"/>
              <a:gd name="T78" fmla="*/ 261 w 361"/>
              <a:gd name="T79" fmla="*/ 95 h 360"/>
              <a:gd name="T80" fmla="*/ 265 w 361"/>
              <a:gd name="T81" fmla="*/ 95 h 360"/>
              <a:gd name="T82" fmla="*/ 265 w 361"/>
              <a:gd name="T83" fmla="*/ 100 h 360"/>
              <a:gd name="T84" fmla="*/ 265 w 361"/>
              <a:gd name="T85" fmla="*/ 260 h 360"/>
              <a:gd name="T86" fmla="*/ 265 w 361"/>
              <a:gd name="T87" fmla="*/ 264 h 360"/>
              <a:gd name="T88" fmla="*/ 261 w 361"/>
              <a:gd name="T89" fmla="*/ 265 h 360"/>
              <a:gd name="T90" fmla="*/ 100 w 361"/>
              <a:gd name="T91" fmla="*/ 265 h 360"/>
              <a:gd name="T92" fmla="*/ 96 w 361"/>
              <a:gd name="T93" fmla="*/ 264 h 360"/>
              <a:gd name="T94" fmla="*/ 95 w 361"/>
              <a:gd name="T95" fmla="*/ 260 h 360"/>
              <a:gd name="T96" fmla="*/ 225 w 361"/>
              <a:gd name="T97" fmla="*/ 124 h 360"/>
              <a:gd name="T98" fmla="*/ 164 w 361"/>
              <a:gd name="T99" fmla="*/ 124 h 360"/>
              <a:gd name="T100" fmla="*/ 124 w 361"/>
              <a:gd name="T101" fmla="*/ 163 h 360"/>
              <a:gd name="T102" fmla="*/ 124 w 361"/>
              <a:gd name="T103" fmla="*/ 225 h 360"/>
              <a:gd name="T104" fmla="*/ 135 w 361"/>
              <a:gd name="T105" fmla="*/ 236 h 360"/>
              <a:gd name="T106" fmla="*/ 225 w 361"/>
              <a:gd name="T107" fmla="*/ 236 h 360"/>
              <a:gd name="T108" fmla="*/ 237 w 361"/>
              <a:gd name="T109" fmla="*/ 225 h 360"/>
              <a:gd name="T110" fmla="*/ 237 w 361"/>
              <a:gd name="T111" fmla="*/ 135 h 360"/>
              <a:gd name="T112" fmla="*/ 225 w 361"/>
              <a:gd name="T113" fmla="*/ 1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1" h="360">
                <a:moveTo>
                  <a:pt x="361" y="332"/>
                </a:moveTo>
                <a:cubicBezTo>
                  <a:pt x="361" y="347"/>
                  <a:pt x="348" y="360"/>
                  <a:pt x="332" y="360"/>
                </a:cubicBezTo>
                <a:cubicBezTo>
                  <a:pt x="29" y="360"/>
                  <a:pt x="29" y="360"/>
                  <a:pt x="29" y="360"/>
                </a:cubicBezTo>
                <a:cubicBezTo>
                  <a:pt x="13" y="360"/>
                  <a:pt x="0" y="347"/>
                  <a:pt x="0" y="332"/>
                </a:cubicBezTo>
                <a:cubicBezTo>
                  <a:pt x="0" y="28"/>
                  <a:pt x="0" y="28"/>
                  <a:pt x="0" y="28"/>
                </a:cubicBezTo>
                <a:cubicBezTo>
                  <a:pt x="0" y="12"/>
                  <a:pt x="13" y="0"/>
                  <a:pt x="29" y="0"/>
                </a:cubicBezTo>
                <a:cubicBezTo>
                  <a:pt x="332" y="0"/>
                  <a:pt x="332" y="0"/>
                  <a:pt x="332" y="0"/>
                </a:cubicBezTo>
                <a:cubicBezTo>
                  <a:pt x="348" y="0"/>
                  <a:pt x="361" y="12"/>
                  <a:pt x="361" y="28"/>
                </a:cubicBezTo>
                <a:lnTo>
                  <a:pt x="361" y="332"/>
                </a:lnTo>
                <a:close/>
                <a:moveTo>
                  <a:pt x="332" y="300"/>
                </a:moveTo>
                <a:cubicBezTo>
                  <a:pt x="332" y="59"/>
                  <a:pt x="332" y="59"/>
                  <a:pt x="332" y="59"/>
                </a:cubicBezTo>
                <a:cubicBezTo>
                  <a:pt x="332" y="39"/>
                  <a:pt x="321" y="28"/>
                  <a:pt x="301" y="28"/>
                </a:cubicBezTo>
                <a:cubicBezTo>
                  <a:pt x="119" y="28"/>
                  <a:pt x="119" y="28"/>
                  <a:pt x="119" y="28"/>
                </a:cubicBezTo>
                <a:cubicBezTo>
                  <a:pt x="29" y="119"/>
                  <a:pt x="29" y="119"/>
                  <a:pt x="29" y="119"/>
                </a:cubicBezTo>
                <a:cubicBezTo>
                  <a:pt x="29" y="300"/>
                  <a:pt x="29" y="300"/>
                  <a:pt x="29" y="300"/>
                </a:cubicBezTo>
                <a:cubicBezTo>
                  <a:pt x="29" y="320"/>
                  <a:pt x="40" y="332"/>
                  <a:pt x="60" y="332"/>
                </a:cubicBezTo>
                <a:cubicBezTo>
                  <a:pt x="301" y="332"/>
                  <a:pt x="301" y="332"/>
                  <a:pt x="301" y="332"/>
                </a:cubicBezTo>
                <a:cubicBezTo>
                  <a:pt x="321" y="332"/>
                  <a:pt x="332" y="320"/>
                  <a:pt x="332" y="300"/>
                </a:cubicBezTo>
                <a:moveTo>
                  <a:pt x="126" y="45"/>
                </a:moveTo>
                <a:cubicBezTo>
                  <a:pt x="301" y="45"/>
                  <a:pt x="301" y="45"/>
                  <a:pt x="301" y="45"/>
                </a:cubicBezTo>
                <a:cubicBezTo>
                  <a:pt x="312" y="45"/>
                  <a:pt x="316" y="48"/>
                  <a:pt x="316" y="59"/>
                </a:cubicBezTo>
                <a:cubicBezTo>
                  <a:pt x="316" y="300"/>
                  <a:pt x="316" y="300"/>
                  <a:pt x="316" y="300"/>
                </a:cubicBezTo>
                <a:cubicBezTo>
                  <a:pt x="316" y="311"/>
                  <a:pt x="312" y="315"/>
                  <a:pt x="301" y="315"/>
                </a:cubicBezTo>
                <a:cubicBezTo>
                  <a:pt x="60" y="315"/>
                  <a:pt x="60" y="315"/>
                  <a:pt x="60" y="315"/>
                </a:cubicBezTo>
                <a:cubicBezTo>
                  <a:pt x="49" y="315"/>
                  <a:pt x="45" y="311"/>
                  <a:pt x="45" y="300"/>
                </a:cubicBezTo>
                <a:cubicBezTo>
                  <a:pt x="45" y="125"/>
                  <a:pt x="45" y="125"/>
                  <a:pt x="45" y="125"/>
                </a:cubicBezTo>
                <a:lnTo>
                  <a:pt x="126" y="45"/>
                </a:lnTo>
                <a:close/>
                <a:moveTo>
                  <a:pt x="282" y="260"/>
                </a:moveTo>
                <a:cubicBezTo>
                  <a:pt x="282" y="100"/>
                  <a:pt x="282" y="100"/>
                  <a:pt x="282" y="100"/>
                </a:cubicBezTo>
                <a:cubicBezTo>
                  <a:pt x="282" y="85"/>
                  <a:pt x="275" y="78"/>
                  <a:pt x="261" y="78"/>
                </a:cubicBezTo>
                <a:cubicBezTo>
                  <a:pt x="141" y="78"/>
                  <a:pt x="141" y="78"/>
                  <a:pt x="141" y="78"/>
                </a:cubicBezTo>
                <a:cubicBezTo>
                  <a:pt x="79" y="140"/>
                  <a:pt x="79" y="140"/>
                  <a:pt x="79" y="140"/>
                </a:cubicBezTo>
                <a:cubicBezTo>
                  <a:pt x="79" y="260"/>
                  <a:pt x="79" y="260"/>
                  <a:pt x="79" y="260"/>
                </a:cubicBezTo>
                <a:cubicBezTo>
                  <a:pt x="79" y="274"/>
                  <a:pt x="86" y="281"/>
                  <a:pt x="100" y="281"/>
                </a:cubicBezTo>
                <a:cubicBezTo>
                  <a:pt x="261" y="281"/>
                  <a:pt x="261" y="281"/>
                  <a:pt x="261" y="281"/>
                </a:cubicBezTo>
                <a:cubicBezTo>
                  <a:pt x="275" y="281"/>
                  <a:pt x="282" y="274"/>
                  <a:pt x="282" y="260"/>
                </a:cubicBezTo>
                <a:moveTo>
                  <a:pt x="95" y="260"/>
                </a:moveTo>
                <a:cubicBezTo>
                  <a:pt x="95" y="147"/>
                  <a:pt x="95" y="147"/>
                  <a:pt x="95" y="147"/>
                </a:cubicBezTo>
                <a:cubicBezTo>
                  <a:pt x="148" y="95"/>
                  <a:pt x="148" y="95"/>
                  <a:pt x="148" y="95"/>
                </a:cubicBezTo>
                <a:cubicBezTo>
                  <a:pt x="261" y="95"/>
                  <a:pt x="261" y="95"/>
                  <a:pt x="261" y="95"/>
                </a:cubicBezTo>
                <a:cubicBezTo>
                  <a:pt x="263" y="95"/>
                  <a:pt x="264" y="95"/>
                  <a:pt x="265" y="95"/>
                </a:cubicBezTo>
                <a:cubicBezTo>
                  <a:pt x="265" y="96"/>
                  <a:pt x="265" y="97"/>
                  <a:pt x="265" y="100"/>
                </a:cubicBezTo>
                <a:cubicBezTo>
                  <a:pt x="265" y="260"/>
                  <a:pt x="265" y="260"/>
                  <a:pt x="265" y="260"/>
                </a:cubicBezTo>
                <a:cubicBezTo>
                  <a:pt x="265" y="263"/>
                  <a:pt x="265" y="264"/>
                  <a:pt x="265" y="264"/>
                </a:cubicBezTo>
                <a:cubicBezTo>
                  <a:pt x="264" y="265"/>
                  <a:pt x="263" y="265"/>
                  <a:pt x="261" y="265"/>
                </a:cubicBezTo>
                <a:cubicBezTo>
                  <a:pt x="100" y="265"/>
                  <a:pt x="100" y="265"/>
                  <a:pt x="100" y="265"/>
                </a:cubicBezTo>
                <a:cubicBezTo>
                  <a:pt x="98" y="265"/>
                  <a:pt x="96" y="265"/>
                  <a:pt x="96" y="264"/>
                </a:cubicBezTo>
                <a:cubicBezTo>
                  <a:pt x="96" y="264"/>
                  <a:pt x="95" y="263"/>
                  <a:pt x="95" y="260"/>
                </a:cubicBezTo>
                <a:moveTo>
                  <a:pt x="225" y="124"/>
                </a:moveTo>
                <a:cubicBezTo>
                  <a:pt x="164" y="124"/>
                  <a:pt x="164" y="124"/>
                  <a:pt x="164" y="124"/>
                </a:cubicBezTo>
                <a:cubicBezTo>
                  <a:pt x="124" y="163"/>
                  <a:pt x="124" y="163"/>
                  <a:pt x="124" y="163"/>
                </a:cubicBezTo>
                <a:cubicBezTo>
                  <a:pt x="124" y="225"/>
                  <a:pt x="124" y="225"/>
                  <a:pt x="124" y="225"/>
                </a:cubicBezTo>
                <a:cubicBezTo>
                  <a:pt x="124" y="231"/>
                  <a:pt x="129" y="236"/>
                  <a:pt x="135" y="236"/>
                </a:cubicBezTo>
                <a:cubicBezTo>
                  <a:pt x="225" y="236"/>
                  <a:pt x="225" y="236"/>
                  <a:pt x="225" y="236"/>
                </a:cubicBezTo>
                <a:cubicBezTo>
                  <a:pt x="232" y="236"/>
                  <a:pt x="237" y="231"/>
                  <a:pt x="237" y="225"/>
                </a:cubicBezTo>
                <a:cubicBezTo>
                  <a:pt x="237" y="135"/>
                  <a:pt x="237" y="135"/>
                  <a:pt x="237" y="135"/>
                </a:cubicBezTo>
                <a:cubicBezTo>
                  <a:pt x="237" y="129"/>
                  <a:pt x="232" y="124"/>
                  <a:pt x="225" y="124"/>
                </a:cubicBezTo>
              </a:path>
            </a:pathLst>
          </a:custGeom>
          <a:solidFill>
            <a:schemeClr val="accent1"/>
          </a:solidFill>
          <a:ln>
            <a:noFill/>
          </a:ln>
          <a:extLst/>
        </p:spPr>
        <p:txBody>
          <a:bodyPr vert="horz" wrap="square" lIns="121899" tIns="60949" rIns="121899" bIns="60949" numCol="1" anchor="t" anchorCtr="0" compatLnSpc="1">
            <a:prstTxWarp prst="textNoShape">
              <a:avLst/>
            </a:prstTxWarp>
          </a:bodyPr>
          <a:lstStyle/>
          <a:p>
            <a:endParaRPr lang="en-US"/>
          </a:p>
        </p:txBody>
      </p:sp>
      <p:sp>
        <p:nvSpPr>
          <p:cNvPr id="259" name="Freeform 258"/>
          <p:cNvSpPr>
            <a:spLocks noEditPoints="1"/>
          </p:cNvSpPr>
          <p:nvPr/>
        </p:nvSpPr>
        <p:spPr bwMode="auto">
          <a:xfrm>
            <a:off x="8871413" y="1858018"/>
            <a:ext cx="1077683" cy="808764"/>
          </a:xfrm>
          <a:custGeom>
            <a:avLst/>
            <a:gdLst>
              <a:gd name="T0" fmla="*/ 344 w 393"/>
              <a:gd name="T1" fmla="*/ 209 h 295"/>
              <a:gd name="T2" fmla="*/ 344 w 393"/>
              <a:gd name="T3" fmla="*/ 209 h 295"/>
              <a:gd name="T4" fmla="*/ 344 w 393"/>
              <a:gd name="T5" fmla="*/ 0 h 295"/>
              <a:gd name="T6" fmla="*/ 49 w 393"/>
              <a:gd name="T7" fmla="*/ 0 h 295"/>
              <a:gd name="T8" fmla="*/ 49 w 393"/>
              <a:gd name="T9" fmla="*/ 209 h 295"/>
              <a:gd name="T10" fmla="*/ 0 w 393"/>
              <a:gd name="T11" fmla="*/ 258 h 295"/>
              <a:gd name="T12" fmla="*/ 37 w 393"/>
              <a:gd name="T13" fmla="*/ 295 h 295"/>
              <a:gd name="T14" fmla="*/ 357 w 393"/>
              <a:gd name="T15" fmla="*/ 295 h 295"/>
              <a:gd name="T16" fmla="*/ 393 w 393"/>
              <a:gd name="T17" fmla="*/ 258 h 295"/>
              <a:gd name="T18" fmla="*/ 344 w 393"/>
              <a:gd name="T19" fmla="*/ 209 h 295"/>
              <a:gd name="T20" fmla="*/ 148 w 393"/>
              <a:gd name="T21" fmla="*/ 258 h 295"/>
              <a:gd name="T22" fmla="*/ 156 w 393"/>
              <a:gd name="T23" fmla="*/ 233 h 295"/>
              <a:gd name="T24" fmla="*/ 238 w 393"/>
              <a:gd name="T25" fmla="*/ 233 h 295"/>
              <a:gd name="T26" fmla="*/ 246 w 393"/>
              <a:gd name="T27" fmla="*/ 258 h 295"/>
              <a:gd name="T28" fmla="*/ 148 w 393"/>
              <a:gd name="T29" fmla="*/ 258 h 295"/>
              <a:gd name="T30" fmla="*/ 320 w 393"/>
              <a:gd name="T31" fmla="*/ 196 h 295"/>
              <a:gd name="T32" fmla="*/ 74 w 393"/>
              <a:gd name="T33" fmla="*/ 196 h 295"/>
              <a:gd name="T34" fmla="*/ 74 w 393"/>
              <a:gd name="T35" fmla="*/ 24 h 295"/>
              <a:gd name="T36" fmla="*/ 320 w 393"/>
              <a:gd name="T37" fmla="*/ 24 h 295"/>
              <a:gd name="T38" fmla="*/ 320 w 393"/>
              <a:gd name="T39" fmla="*/ 19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295">
                <a:moveTo>
                  <a:pt x="344" y="209"/>
                </a:moveTo>
                <a:cubicBezTo>
                  <a:pt x="344" y="209"/>
                  <a:pt x="344" y="209"/>
                  <a:pt x="344" y="209"/>
                </a:cubicBezTo>
                <a:cubicBezTo>
                  <a:pt x="344" y="0"/>
                  <a:pt x="344" y="0"/>
                  <a:pt x="344" y="0"/>
                </a:cubicBezTo>
                <a:cubicBezTo>
                  <a:pt x="49" y="0"/>
                  <a:pt x="49" y="0"/>
                  <a:pt x="49" y="0"/>
                </a:cubicBezTo>
                <a:cubicBezTo>
                  <a:pt x="49" y="209"/>
                  <a:pt x="49" y="209"/>
                  <a:pt x="49" y="209"/>
                </a:cubicBezTo>
                <a:cubicBezTo>
                  <a:pt x="0" y="258"/>
                  <a:pt x="0" y="258"/>
                  <a:pt x="0" y="258"/>
                </a:cubicBezTo>
                <a:cubicBezTo>
                  <a:pt x="0" y="278"/>
                  <a:pt x="17" y="295"/>
                  <a:pt x="37" y="295"/>
                </a:cubicBezTo>
                <a:cubicBezTo>
                  <a:pt x="357" y="295"/>
                  <a:pt x="357" y="295"/>
                  <a:pt x="357" y="295"/>
                </a:cubicBezTo>
                <a:cubicBezTo>
                  <a:pt x="377" y="295"/>
                  <a:pt x="393" y="278"/>
                  <a:pt x="393" y="258"/>
                </a:cubicBezTo>
                <a:lnTo>
                  <a:pt x="344" y="209"/>
                </a:lnTo>
                <a:close/>
                <a:moveTo>
                  <a:pt x="148" y="258"/>
                </a:moveTo>
                <a:cubicBezTo>
                  <a:pt x="156" y="233"/>
                  <a:pt x="156" y="233"/>
                  <a:pt x="156" y="233"/>
                </a:cubicBezTo>
                <a:cubicBezTo>
                  <a:pt x="238" y="233"/>
                  <a:pt x="238" y="233"/>
                  <a:pt x="238" y="233"/>
                </a:cubicBezTo>
                <a:cubicBezTo>
                  <a:pt x="246" y="258"/>
                  <a:pt x="246" y="258"/>
                  <a:pt x="246" y="258"/>
                </a:cubicBezTo>
                <a:lnTo>
                  <a:pt x="148" y="258"/>
                </a:lnTo>
                <a:close/>
                <a:moveTo>
                  <a:pt x="320" y="196"/>
                </a:moveTo>
                <a:cubicBezTo>
                  <a:pt x="74" y="196"/>
                  <a:pt x="74" y="196"/>
                  <a:pt x="74" y="196"/>
                </a:cubicBezTo>
                <a:cubicBezTo>
                  <a:pt x="74" y="24"/>
                  <a:pt x="74" y="24"/>
                  <a:pt x="74" y="24"/>
                </a:cubicBezTo>
                <a:cubicBezTo>
                  <a:pt x="320" y="24"/>
                  <a:pt x="320" y="24"/>
                  <a:pt x="320" y="24"/>
                </a:cubicBezTo>
                <a:lnTo>
                  <a:pt x="320" y="196"/>
                </a:lnTo>
                <a:close/>
              </a:path>
            </a:pathLst>
          </a:custGeom>
          <a:solidFill>
            <a:schemeClr val="accent1"/>
          </a:solidFill>
          <a:ln>
            <a:noFill/>
          </a:ln>
          <a:extLst/>
        </p:spPr>
        <p:txBody>
          <a:bodyPr vert="horz" wrap="square" lIns="121899" tIns="60949" rIns="121899" bIns="60949" numCol="1" anchor="t" anchorCtr="0" compatLnSpc="1">
            <a:prstTxWarp prst="textNoShape">
              <a:avLst/>
            </a:prstTxWarp>
          </a:bodyPr>
          <a:lstStyle/>
          <a:p>
            <a:endParaRPr lang="en-US"/>
          </a:p>
        </p:txBody>
      </p:sp>
      <p:cxnSp>
        <p:nvCxnSpPr>
          <p:cNvPr id="260" name="Straight Connector 259"/>
          <p:cNvCxnSpPr/>
          <p:nvPr/>
        </p:nvCxnSpPr>
        <p:spPr>
          <a:xfrm>
            <a:off x="1950051" y="2217669"/>
            <a:ext cx="1714054" cy="1279284"/>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1950050" y="1760197"/>
            <a:ext cx="849424" cy="466632"/>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950050" y="2220983"/>
            <a:ext cx="392098" cy="63632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2342149" y="2381685"/>
            <a:ext cx="1817363" cy="475624"/>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4159511" y="2381686"/>
            <a:ext cx="0" cy="77891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1431333" y="3160602"/>
            <a:ext cx="617117" cy="49187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3421126" y="3496952"/>
            <a:ext cx="242978" cy="114201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3421126" y="4638968"/>
            <a:ext cx="2215198" cy="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4159511" y="2539145"/>
            <a:ext cx="1722953" cy="62145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H="1">
            <a:off x="5765067" y="2539145"/>
            <a:ext cx="117397" cy="62145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159511" y="3160601"/>
            <a:ext cx="1605554" cy="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5765065" y="3160602"/>
            <a:ext cx="1445649" cy="67786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a:off x="2672822" y="3160601"/>
            <a:ext cx="1486689" cy="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4667938" y="4638968"/>
            <a:ext cx="968386" cy="1014795"/>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flipV="1">
            <a:off x="4432750" y="4535333"/>
            <a:ext cx="236416" cy="1118431"/>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669166" y="3708582"/>
            <a:ext cx="662438" cy="1945181"/>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1726271" y="3979735"/>
            <a:ext cx="741170" cy="980108"/>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H="1" flipV="1">
            <a:off x="1431332" y="3652479"/>
            <a:ext cx="1036109" cy="32725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flipV="1">
            <a:off x="1431332" y="4535334"/>
            <a:ext cx="294939" cy="424509"/>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2146099" y="5653763"/>
            <a:ext cx="1518005" cy="70148"/>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667938" y="5653764"/>
            <a:ext cx="1239249" cy="36853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H="1">
            <a:off x="6753632" y="3838462"/>
            <a:ext cx="457081" cy="212391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flipV="1">
            <a:off x="5882464" y="2539146"/>
            <a:ext cx="1328250" cy="129931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7210714" y="1945963"/>
            <a:ext cx="1152227" cy="1878988"/>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5765065" y="2556884"/>
            <a:ext cx="2952323" cy="60371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6753633" y="5233724"/>
            <a:ext cx="2226153" cy="728653"/>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H="1" flipV="1">
            <a:off x="7642492" y="4260159"/>
            <a:ext cx="1337294" cy="973565"/>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flipV="1">
            <a:off x="6222858" y="3798259"/>
            <a:ext cx="1419633" cy="46190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7642492" y="4260159"/>
            <a:ext cx="103601" cy="672944"/>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7746094" y="4937145"/>
            <a:ext cx="1233692" cy="29658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Freeform 13"/>
          <p:cNvSpPr>
            <a:spLocks noEditPoints="1"/>
          </p:cNvSpPr>
          <p:nvPr/>
        </p:nvSpPr>
        <p:spPr bwMode="auto">
          <a:xfrm>
            <a:off x="4333590" y="1931727"/>
            <a:ext cx="470111" cy="886809"/>
          </a:xfrm>
          <a:custGeom>
            <a:avLst/>
            <a:gdLst>
              <a:gd name="T0" fmla="*/ 204 w 204"/>
              <a:gd name="T1" fmla="*/ 356 h 385"/>
              <a:gd name="T2" fmla="*/ 176 w 204"/>
              <a:gd name="T3" fmla="*/ 385 h 385"/>
              <a:gd name="T4" fmla="*/ 29 w 204"/>
              <a:gd name="T5" fmla="*/ 385 h 385"/>
              <a:gd name="T6" fmla="*/ 0 w 204"/>
              <a:gd name="T7" fmla="*/ 356 h 385"/>
              <a:gd name="T8" fmla="*/ 0 w 204"/>
              <a:gd name="T9" fmla="*/ 29 h 385"/>
              <a:gd name="T10" fmla="*/ 29 w 204"/>
              <a:gd name="T11" fmla="*/ 0 h 385"/>
              <a:gd name="T12" fmla="*/ 176 w 204"/>
              <a:gd name="T13" fmla="*/ 0 h 385"/>
              <a:gd name="T14" fmla="*/ 204 w 204"/>
              <a:gd name="T15" fmla="*/ 29 h 385"/>
              <a:gd name="T16" fmla="*/ 204 w 204"/>
              <a:gd name="T17" fmla="*/ 356 h 385"/>
              <a:gd name="T18" fmla="*/ 190 w 204"/>
              <a:gd name="T19" fmla="*/ 37 h 385"/>
              <a:gd name="T20" fmla="*/ 187 w 204"/>
              <a:gd name="T21" fmla="*/ 34 h 385"/>
              <a:gd name="T22" fmla="*/ 18 w 204"/>
              <a:gd name="T23" fmla="*/ 34 h 385"/>
              <a:gd name="T24" fmla="*/ 15 w 204"/>
              <a:gd name="T25" fmla="*/ 37 h 385"/>
              <a:gd name="T26" fmla="*/ 15 w 204"/>
              <a:gd name="T27" fmla="*/ 342 h 385"/>
              <a:gd name="T28" fmla="*/ 18 w 204"/>
              <a:gd name="T29" fmla="*/ 345 h 385"/>
              <a:gd name="T30" fmla="*/ 187 w 204"/>
              <a:gd name="T31" fmla="*/ 345 h 385"/>
              <a:gd name="T32" fmla="*/ 190 w 204"/>
              <a:gd name="T33" fmla="*/ 342 h 385"/>
              <a:gd name="T34" fmla="*/ 190 w 204"/>
              <a:gd name="T35" fmla="*/ 37 h 385"/>
              <a:gd name="T36" fmla="*/ 122 w 204"/>
              <a:gd name="T37" fmla="*/ 362 h 385"/>
              <a:gd name="T38" fmla="*/ 116 w 204"/>
              <a:gd name="T39" fmla="*/ 356 h 385"/>
              <a:gd name="T40" fmla="*/ 89 w 204"/>
              <a:gd name="T41" fmla="*/ 356 h 385"/>
              <a:gd name="T42" fmla="*/ 83 w 204"/>
              <a:gd name="T43" fmla="*/ 362 h 385"/>
              <a:gd name="T44" fmla="*/ 83 w 204"/>
              <a:gd name="T45" fmla="*/ 365 h 385"/>
              <a:gd name="T46" fmla="*/ 89 w 204"/>
              <a:gd name="T47" fmla="*/ 371 h 385"/>
              <a:gd name="T48" fmla="*/ 116 w 204"/>
              <a:gd name="T49" fmla="*/ 371 h 385"/>
              <a:gd name="T50" fmla="*/ 122 w 204"/>
              <a:gd name="T51" fmla="*/ 365 h 385"/>
              <a:gd name="T52" fmla="*/ 122 w 204"/>
              <a:gd name="T53" fmla="*/ 362 h 385"/>
              <a:gd name="T54" fmla="*/ 123 w 204"/>
              <a:gd name="T55" fmla="*/ 17 h 385"/>
              <a:gd name="T56" fmla="*/ 121 w 204"/>
              <a:gd name="T57" fmla="*/ 15 h 385"/>
              <a:gd name="T58" fmla="*/ 84 w 204"/>
              <a:gd name="T59" fmla="*/ 15 h 385"/>
              <a:gd name="T60" fmla="*/ 82 w 204"/>
              <a:gd name="T61" fmla="*/ 17 h 385"/>
              <a:gd name="T62" fmla="*/ 84 w 204"/>
              <a:gd name="T63" fmla="*/ 19 h 385"/>
              <a:gd name="T64" fmla="*/ 121 w 204"/>
              <a:gd name="T65" fmla="*/ 19 h 385"/>
              <a:gd name="T66" fmla="*/ 123 w 204"/>
              <a:gd name="T67" fmla="*/ 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385">
                <a:moveTo>
                  <a:pt x="204" y="356"/>
                </a:moveTo>
                <a:cubicBezTo>
                  <a:pt x="204" y="372"/>
                  <a:pt x="191" y="385"/>
                  <a:pt x="176" y="385"/>
                </a:cubicBezTo>
                <a:cubicBezTo>
                  <a:pt x="29" y="385"/>
                  <a:pt x="29" y="385"/>
                  <a:pt x="29" y="385"/>
                </a:cubicBezTo>
                <a:cubicBezTo>
                  <a:pt x="13" y="385"/>
                  <a:pt x="0" y="372"/>
                  <a:pt x="0" y="356"/>
                </a:cubicBezTo>
                <a:cubicBezTo>
                  <a:pt x="0" y="29"/>
                  <a:pt x="0" y="29"/>
                  <a:pt x="0" y="29"/>
                </a:cubicBezTo>
                <a:cubicBezTo>
                  <a:pt x="0" y="13"/>
                  <a:pt x="13" y="0"/>
                  <a:pt x="29" y="0"/>
                </a:cubicBezTo>
                <a:cubicBezTo>
                  <a:pt x="176" y="0"/>
                  <a:pt x="176" y="0"/>
                  <a:pt x="176" y="0"/>
                </a:cubicBezTo>
                <a:cubicBezTo>
                  <a:pt x="191" y="0"/>
                  <a:pt x="204" y="13"/>
                  <a:pt x="204" y="29"/>
                </a:cubicBezTo>
                <a:lnTo>
                  <a:pt x="204" y="356"/>
                </a:lnTo>
                <a:close/>
                <a:moveTo>
                  <a:pt x="190" y="37"/>
                </a:moveTo>
                <a:cubicBezTo>
                  <a:pt x="190" y="36"/>
                  <a:pt x="189" y="34"/>
                  <a:pt x="187" y="34"/>
                </a:cubicBezTo>
                <a:cubicBezTo>
                  <a:pt x="18" y="34"/>
                  <a:pt x="18" y="34"/>
                  <a:pt x="18" y="34"/>
                </a:cubicBezTo>
                <a:cubicBezTo>
                  <a:pt x="16" y="34"/>
                  <a:pt x="15" y="36"/>
                  <a:pt x="15" y="37"/>
                </a:cubicBezTo>
                <a:cubicBezTo>
                  <a:pt x="15" y="342"/>
                  <a:pt x="15" y="342"/>
                  <a:pt x="15" y="342"/>
                </a:cubicBezTo>
                <a:cubicBezTo>
                  <a:pt x="15" y="343"/>
                  <a:pt x="16" y="345"/>
                  <a:pt x="18" y="345"/>
                </a:cubicBezTo>
                <a:cubicBezTo>
                  <a:pt x="187" y="345"/>
                  <a:pt x="187" y="345"/>
                  <a:pt x="187" y="345"/>
                </a:cubicBezTo>
                <a:cubicBezTo>
                  <a:pt x="189" y="345"/>
                  <a:pt x="190" y="343"/>
                  <a:pt x="190" y="342"/>
                </a:cubicBezTo>
                <a:lnTo>
                  <a:pt x="190" y="37"/>
                </a:lnTo>
                <a:close/>
                <a:moveTo>
                  <a:pt x="122" y="362"/>
                </a:moveTo>
                <a:cubicBezTo>
                  <a:pt x="122" y="359"/>
                  <a:pt x="119" y="356"/>
                  <a:pt x="116" y="356"/>
                </a:cubicBezTo>
                <a:cubicBezTo>
                  <a:pt x="89" y="356"/>
                  <a:pt x="89" y="356"/>
                  <a:pt x="89" y="356"/>
                </a:cubicBezTo>
                <a:cubicBezTo>
                  <a:pt x="86" y="356"/>
                  <a:pt x="83" y="359"/>
                  <a:pt x="83" y="362"/>
                </a:cubicBezTo>
                <a:cubicBezTo>
                  <a:pt x="83" y="365"/>
                  <a:pt x="83" y="365"/>
                  <a:pt x="83" y="365"/>
                </a:cubicBezTo>
                <a:cubicBezTo>
                  <a:pt x="83" y="368"/>
                  <a:pt x="86" y="371"/>
                  <a:pt x="89" y="371"/>
                </a:cubicBezTo>
                <a:cubicBezTo>
                  <a:pt x="116" y="371"/>
                  <a:pt x="116" y="371"/>
                  <a:pt x="116" y="371"/>
                </a:cubicBezTo>
                <a:cubicBezTo>
                  <a:pt x="119" y="371"/>
                  <a:pt x="122" y="368"/>
                  <a:pt x="122" y="365"/>
                </a:cubicBezTo>
                <a:lnTo>
                  <a:pt x="122" y="362"/>
                </a:lnTo>
                <a:close/>
                <a:moveTo>
                  <a:pt x="123" y="17"/>
                </a:moveTo>
                <a:cubicBezTo>
                  <a:pt x="123" y="16"/>
                  <a:pt x="122" y="15"/>
                  <a:pt x="121" y="15"/>
                </a:cubicBezTo>
                <a:cubicBezTo>
                  <a:pt x="84" y="15"/>
                  <a:pt x="84" y="15"/>
                  <a:pt x="84" y="15"/>
                </a:cubicBezTo>
                <a:cubicBezTo>
                  <a:pt x="83" y="15"/>
                  <a:pt x="82" y="16"/>
                  <a:pt x="82" y="17"/>
                </a:cubicBezTo>
                <a:cubicBezTo>
                  <a:pt x="82" y="18"/>
                  <a:pt x="83" y="19"/>
                  <a:pt x="84" y="19"/>
                </a:cubicBezTo>
                <a:cubicBezTo>
                  <a:pt x="121" y="19"/>
                  <a:pt x="121" y="19"/>
                  <a:pt x="121" y="19"/>
                </a:cubicBezTo>
                <a:cubicBezTo>
                  <a:pt x="122" y="19"/>
                  <a:pt x="123" y="18"/>
                  <a:pt x="123" y="17"/>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1" name="Freeform 13"/>
          <p:cNvSpPr>
            <a:spLocks noEditPoints="1"/>
          </p:cNvSpPr>
          <p:nvPr/>
        </p:nvSpPr>
        <p:spPr bwMode="auto">
          <a:xfrm>
            <a:off x="1446293" y="5068629"/>
            <a:ext cx="551357" cy="1040071"/>
          </a:xfrm>
          <a:custGeom>
            <a:avLst/>
            <a:gdLst>
              <a:gd name="T0" fmla="*/ 204 w 204"/>
              <a:gd name="T1" fmla="*/ 356 h 385"/>
              <a:gd name="T2" fmla="*/ 176 w 204"/>
              <a:gd name="T3" fmla="*/ 385 h 385"/>
              <a:gd name="T4" fmla="*/ 29 w 204"/>
              <a:gd name="T5" fmla="*/ 385 h 385"/>
              <a:gd name="T6" fmla="*/ 0 w 204"/>
              <a:gd name="T7" fmla="*/ 356 h 385"/>
              <a:gd name="T8" fmla="*/ 0 w 204"/>
              <a:gd name="T9" fmla="*/ 29 h 385"/>
              <a:gd name="T10" fmla="*/ 29 w 204"/>
              <a:gd name="T11" fmla="*/ 0 h 385"/>
              <a:gd name="T12" fmla="*/ 176 w 204"/>
              <a:gd name="T13" fmla="*/ 0 h 385"/>
              <a:gd name="T14" fmla="*/ 204 w 204"/>
              <a:gd name="T15" fmla="*/ 29 h 385"/>
              <a:gd name="T16" fmla="*/ 204 w 204"/>
              <a:gd name="T17" fmla="*/ 356 h 385"/>
              <a:gd name="T18" fmla="*/ 190 w 204"/>
              <a:gd name="T19" fmla="*/ 37 h 385"/>
              <a:gd name="T20" fmla="*/ 187 w 204"/>
              <a:gd name="T21" fmla="*/ 34 h 385"/>
              <a:gd name="T22" fmla="*/ 18 w 204"/>
              <a:gd name="T23" fmla="*/ 34 h 385"/>
              <a:gd name="T24" fmla="*/ 15 w 204"/>
              <a:gd name="T25" fmla="*/ 37 h 385"/>
              <a:gd name="T26" fmla="*/ 15 w 204"/>
              <a:gd name="T27" fmla="*/ 342 h 385"/>
              <a:gd name="T28" fmla="*/ 18 w 204"/>
              <a:gd name="T29" fmla="*/ 345 h 385"/>
              <a:gd name="T30" fmla="*/ 187 w 204"/>
              <a:gd name="T31" fmla="*/ 345 h 385"/>
              <a:gd name="T32" fmla="*/ 190 w 204"/>
              <a:gd name="T33" fmla="*/ 342 h 385"/>
              <a:gd name="T34" fmla="*/ 190 w 204"/>
              <a:gd name="T35" fmla="*/ 37 h 385"/>
              <a:gd name="T36" fmla="*/ 122 w 204"/>
              <a:gd name="T37" fmla="*/ 362 h 385"/>
              <a:gd name="T38" fmla="*/ 116 w 204"/>
              <a:gd name="T39" fmla="*/ 356 h 385"/>
              <a:gd name="T40" fmla="*/ 89 w 204"/>
              <a:gd name="T41" fmla="*/ 356 h 385"/>
              <a:gd name="T42" fmla="*/ 83 w 204"/>
              <a:gd name="T43" fmla="*/ 362 h 385"/>
              <a:gd name="T44" fmla="*/ 83 w 204"/>
              <a:gd name="T45" fmla="*/ 365 h 385"/>
              <a:gd name="T46" fmla="*/ 89 w 204"/>
              <a:gd name="T47" fmla="*/ 371 h 385"/>
              <a:gd name="T48" fmla="*/ 116 w 204"/>
              <a:gd name="T49" fmla="*/ 371 h 385"/>
              <a:gd name="T50" fmla="*/ 122 w 204"/>
              <a:gd name="T51" fmla="*/ 365 h 385"/>
              <a:gd name="T52" fmla="*/ 122 w 204"/>
              <a:gd name="T53" fmla="*/ 362 h 385"/>
              <a:gd name="T54" fmla="*/ 123 w 204"/>
              <a:gd name="T55" fmla="*/ 17 h 385"/>
              <a:gd name="T56" fmla="*/ 121 w 204"/>
              <a:gd name="T57" fmla="*/ 15 h 385"/>
              <a:gd name="T58" fmla="*/ 84 w 204"/>
              <a:gd name="T59" fmla="*/ 15 h 385"/>
              <a:gd name="T60" fmla="*/ 82 w 204"/>
              <a:gd name="T61" fmla="*/ 17 h 385"/>
              <a:gd name="T62" fmla="*/ 84 w 204"/>
              <a:gd name="T63" fmla="*/ 19 h 385"/>
              <a:gd name="T64" fmla="*/ 121 w 204"/>
              <a:gd name="T65" fmla="*/ 19 h 385"/>
              <a:gd name="T66" fmla="*/ 123 w 204"/>
              <a:gd name="T67" fmla="*/ 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385">
                <a:moveTo>
                  <a:pt x="204" y="356"/>
                </a:moveTo>
                <a:cubicBezTo>
                  <a:pt x="204" y="372"/>
                  <a:pt x="191" y="385"/>
                  <a:pt x="176" y="385"/>
                </a:cubicBezTo>
                <a:cubicBezTo>
                  <a:pt x="29" y="385"/>
                  <a:pt x="29" y="385"/>
                  <a:pt x="29" y="385"/>
                </a:cubicBezTo>
                <a:cubicBezTo>
                  <a:pt x="13" y="385"/>
                  <a:pt x="0" y="372"/>
                  <a:pt x="0" y="356"/>
                </a:cubicBezTo>
                <a:cubicBezTo>
                  <a:pt x="0" y="29"/>
                  <a:pt x="0" y="29"/>
                  <a:pt x="0" y="29"/>
                </a:cubicBezTo>
                <a:cubicBezTo>
                  <a:pt x="0" y="13"/>
                  <a:pt x="13" y="0"/>
                  <a:pt x="29" y="0"/>
                </a:cubicBezTo>
                <a:cubicBezTo>
                  <a:pt x="176" y="0"/>
                  <a:pt x="176" y="0"/>
                  <a:pt x="176" y="0"/>
                </a:cubicBezTo>
                <a:cubicBezTo>
                  <a:pt x="191" y="0"/>
                  <a:pt x="204" y="13"/>
                  <a:pt x="204" y="29"/>
                </a:cubicBezTo>
                <a:lnTo>
                  <a:pt x="204" y="356"/>
                </a:lnTo>
                <a:close/>
                <a:moveTo>
                  <a:pt x="190" y="37"/>
                </a:moveTo>
                <a:cubicBezTo>
                  <a:pt x="190" y="36"/>
                  <a:pt x="189" y="34"/>
                  <a:pt x="187" y="34"/>
                </a:cubicBezTo>
                <a:cubicBezTo>
                  <a:pt x="18" y="34"/>
                  <a:pt x="18" y="34"/>
                  <a:pt x="18" y="34"/>
                </a:cubicBezTo>
                <a:cubicBezTo>
                  <a:pt x="16" y="34"/>
                  <a:pt x="15" y="36"/>
                  <a:pt x="15" y="37"/>
                </a:cubicBezTo>
                <a:cubicBezTo>
                  <a:pt x="15" y="342"/>
                  <a:pt x="15" y="342"/>
                  <a:pt x="15" y="342"/>
                </a:cubicBezTo>
                <a:cubicBezTo>
                  <a:pt x="15" y="343"/>
                  <a:pt x="16" y="345"/>
                  <a:pt x="18" y="345"/>
                </a:cubicBezTo>
                <a:cubicBezTo>
                  <a:pt x="187" y="345"/>
                  <a:pt x="187" y="345"/>
                  <a:pt x="187" y="345"/>
                </a:cubicBezTo>
                <a:cubicBezTo>
                  <a:pt x="189" y="345"/>
                  <a:pt x="190" y="343"/>
                  <a:pt x="190" y="342"/>
                </a:cubicBezTo>
                <a:lnTo>
                  <a:pt x="190" y="37"/>
                </a:lnTo>
                <a:close/>
                <a:moveTo>
                  <a:pt x="122" y="362"/>
                </a:moveTo>
                <a:cubicBezTo>
                  <a:pt x="122" y="359"/>
                  <a:pt x="119" y="356"/>
                  <a:pt x="116" y="356"/>
                </a:cubicBezTo>
                <a:cubicBezTo>
                  <a:pt x="89" y="356"/>
                  <a:pt x="89" y="356"/>
                  <a:pt x="89" y="356"/>
                </a:cubicBezTo>
                <a:cubicBezTo>
                  <a:pt x="86" y="356"/>
                  <a:pt x="83" y="359"/>
                  <a:pt x="83" y="362"/>
                </a:cubicBezTo>
                <a:cubicBezTo>
                  <a:pt x="83" y="365"/>
                  <a:pt x="83" y="365"/>
                  <a:pt x="83" y="365"/>
                </a:cubicBezTo>
                <a:cubicBezTo>
                  <a:pt x="83" y="368"/>
                  <a:pt x="86" y="371"/>
                  <a:pt x="89" y="371"/>
                </a:cubicBezTo>
                <a:cubicBezTo>
                  <a:pt x="116" y="371"/>
                  <a:pt x="116" y="371"/>
                  <a:pt x="116" y="371"/>
                </a:cubicBezTo>
                <a:cubicBezTo>
                  <a:pt x="119" y="371"/>
                  <a:pt x="122" y="368"/>
                  <a:pt x="122" y="365"/>
                </a:cubicBezTo>
                <a:lnTo>
                  <a:pt x="122" y="362"/>
                </a:lnTo>
                <a:close/>
                <a:moveTo>
                  <a:pt x="123" y="17"/>
                </a:moveTo>
                <a:cubicBezTo>
                  <a:pt x="123" y="16"/>
                  <a:pt x="122" y="15"/>
                  <a:pt x="121" y="15"/>
                </a:cubicBezTo>
                <a:cubicBezTo>
                  <a:pt x="84" y="15"/>
                  <a:pt x="84" y="15"/>
                  <a:pt x="84" y="15"/>
                </a:cubicBezTo>
                <a:cubicBezTo>
                  <a:pt x="83" y="15"/>
                  <a:pt x="82" y="16"/>
                  <a:pt x="82" y="17"/>
                </a:cubicBezTo>
                <a:cubicBezTo>
                  <a:pt x="82" y="18"/>
                  <a:pt x="83" y="19"/>
                  <a:pt x="84" y="19"/>
                </a:cubicBezTo>
                <a:cubicBezTo>
                  <a:pt x="121" y="19"/>
                  <a:pt x="121" y="19"/>
                  <a:pt x="121" y="19"/>
                </a:cubicBezTo>
                <a:cubicBezTo>
                  <a:pt x="122" y="19"/>
                  <a:pt x="123" y="18"/>
                  <a:pt x="123" y="17"/>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2" name="Freeform 35"/>
          <p:cNvSpPr>
            <a:spLocks noEditPoints="1"/>
          </p:cNvSpPr>
          <p:nvPr/>
        </p:nvSpPr>
        <p:spPr bwMode="auto">
          <a:xfrm>
            <a:off x="2672822" y="1615849"/>
            <a:ext cx="1273775" cy="601819"/>
          </a:xfrm>
          <a:custGeom>
            <a:avLst/>
            <a:gdLst>
              <a:gd name="T0" fmla="*/ 154 w 383"/>
              <a:gd name="T1" fmla="*/ 19 h 181"/>
              <a:gd name="T2" fmla="*/ 161 w 383"/>
              <a:gd name="T3" fmla="*/ 0 h 181"/>
              <a:gd name="T4" fmla="*/ 146 w 383"/>
              <a:gd name="T5" fmla="*/ 93 h 181"/>
              <a:gd name="T6" fmla="*/ 137 w 383"/>
              <a:gd name="T7" fmla="*/ 27 h 181"/>
              <a:gd name="T8" fmla="*/ 78 w 383"/>
              <a:gd name="T9" fmla="*/ 56 h 181"/>
              <a:gd name="T10" fmla="*/ 66 w 383"/>
              <a:gd name="T11" fmla="*/ 88 h 181"/>
              <a:gd name="T12" fmla="*/ 9 w 383"/>
              <a:gd name="T13" fmla="*/ 109 h 181"/>
              <a:gd name="T14" fmla="*/ 5 w 383"/>
              <a:gd name="T15" fmla="*/ 144 h 181"/>
              <a:gd name="T16" fmla="*/ 0 w 383"/>
              <a:gd name="T17" fmla="*/ 160 h 181"/>
              <a:gd name="T18" fmla="*/ 40 w 383"/>
              <a:gd name="T19" fmla="*/ 181 h 181"/>
              <a:gd name="T20" fmla="*/ 129 w 383"/>
              <a:gd name="T21" fmla="*/ 160 h 181"/>
              <a:gd name="T22" fmla="*/ 173 w 383"/>
              <a:gd name="T23" fmla="*/ 160 h 181"/>
              <a:gd name="T24" fmla="*/ 201 w 383"/>
              <a:gd name="T25" fmla="*/ 181 h 181"/>
              <a:gd name="T26" fmla="*/ 275 w 383"/>
              <a:gd name="T27" fmla="*/ 160 h 181"/>
              <a:gd name="T28" fmla="*/ 319 w 383"/>
              <a:gd name="T29" fmla="*/ 160 h 181"/>
              <a:gd name="T30" fmla="*/ 347 w 383"/>
              <a:gd name="T31" fmla="*/ 181 h 181"/>
              <a:gd name="T32" fmla="*/ 383 w 383"/>
              <a:gd name="T33" fmla="*/ 160 h 181"/>
              <a:gd name="T34" fmla="*/ 154 w 383"/>
              <a:gd name="T35" fmla="*/ 30 h 181"/>
              <a:gd name="T36" fmla="*/ 30 w 383"/>
              <a:gd name="T37" fmla="*/ 159 h 181"/>
              <a:gd name="T38" fmla="*/ 50 w 383"/>
              <a:gd name="T39" fmla="*/ 159 h 181"/>
              <a:gd name="T40" fmla="*/ 116 w 383"/>
              <a:gd name="T41" fmla="*/ 93 h 181"/>
              <a:gd name="T42" fmla="*/ 89 w 383"/>
              <a:gd name="T43" fmla="*/ 80 h 181"/>
              <a:gd name="T44" fmla="*/ 85 w 383"/>
              <a:gd name="T45" fmla="*/ 82 h 181"/>
              <a:gd name="T46" fmla="*/ 73 w 383"/>
              <a:gd name="T47" fmla="*/ 93 h 181"/>
              <a:gd name="T48" fmla="*/ 80 w 383"/>
              <a:gd name="T49" fmla="*/ 65 h 181"/>
              <a:gd name="T50" fmla="*/ 116 w 383"/>
              <a:gd name="T51" fmla="*/ 93 h 181"/>
              <a:gd name="T52" fmla="*/ 141 w 383"/>
              <a:gd name="T53" fmla="*/ 159 h 181"/>
              <a:gd name="T54" fmla="*/ 161 w 383"/>
              <a:gd name="T55" fmla="*/ 159 h 181"/>
              <a:gd name="T56" fmla="*/ 201 w 383"/>
              <a:gd name="T57" fmla="*/ 169 h 181"/>
              <a:gd name="T58" fmla="*/ 201 w 383"/>
              <a:gd name="T59" fmla="*/ 149 h 181"/>
              <a:gd name="T60" fmla="*/ 201 w 383"/>
              <a:gd name="T61" fmla="*/ 169 h 181"/>
              <a:gd name="T62" fmla="*/ 287 w 383"/>
              <a:gd name="T63" fmla="*/ 159 h 181"/>
              <a:gd name="T64" fmla="*/ 307 w 383"/>
              <a:gd name="T65" fmla="*/ 159 h 181"/>
              <a:gd name="T66" fmla="*/ 347 w 383"/>
              <a:gd name="T67" fmla="*/ 169 h 181"/>
              <a:gd name="T68" fmla="*/ 347 w 383"/>
              <a:gd name="T69" fmla="*/ 149 h 181"/>
              <a:gd name="T70" fmla="*/ 347 w 383"/>
              <a:gd name="T71" fmla="*/ 16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3" h="181">
                <a:moveTo>
                  <a:pt x="154" y="30"/>
                </a:moveTo>
                <a:cubicBezTo>
                  <a:pt x="154" y="19"/>
                  <a:pt x="154" y="19"/>
                  <a:pt x="154" y="19"/>
                </a:cubicBezTo>
                <a:cubicBezTo>
                  <a:pt x="167" y="6"/>
                  <a:pt x="167" y="6"/>
                  <a:pt x="167" y="6"/>
                </a:cubicBezTo>
                <a:cubicBezTo>
                  <a:pt x="161" y="0"/>
                  <a:pt x="161" y="0"/>
                  <a:pt x="161" y="0"/>
                </a:cubicBezTo>
                <a:cubicBezTo>
                  <a:pt x="146" y="16"/>
                  <a:pt x="146" y="16"/>
                  <a:pt x="146" y="16"/>
                </a:cubicBezTo>
                <a:cubicBezTo>
                  <a:pt x="146" y="93"/>
                  <a:pt x="146" y="93"/>
                  <a:pt x="146" y="93"/>
                </a:cubicBezTo>
                <a:cubicBezTo>
                  <a:pt x="137" y="93"/>
                  <a:pt x="137" y="93"/>
                  <a:pt x="137" y="93"/>
                </a:cubicBezTo>
                <a:cubicBezTo>
                  <a:pt x="137" y="27"/>
                  <a:pt x="137" y="27"/>
                  <a:pt x="137" y="27"/>
                </a:cubicBezTo>
                <a:cubicBezTo>
                  <a:pt x="106" y="31"/>
                  <a:pt x="89" y="49"/>
                  <a:pt x="83" y="56"/>
                </a:cubicBezTo>
                <a:cubicBezTo>
                  <a:pt x="78" y="56"/>
                  <a:pt x="78" y="56"/>
                  <a:pt x="78" y="56"/>
                </a:cubicBezTo>
                <a:cubicBezTo>
                  <a:pt x="75" y="56"/>
                  <a:pt x="73" y="58"/>
                  <a:pt x="72" y="60"/>
                </a:cubicBezTo>
                <a:cubicBezTo>
                  <a:pt x="66" y="88"/>
                  <a:pt x="66" y="88"/>
                  <a:pt x="66" y="88"/>
                </a:cubicBezTo>
                <a:cubicBezTo>
                  <a:pt x="65" y="90"/>
                  <a:pt x="63" y="93"/>
                  <a:pt x="61" y="94"/>
                </a:cubicBezTo>
                <a:cubicBezTo>
                  <a:pt x="9" y="109"/>
                  <a:pt x="9" y="109"/>
                  <a:pt x="9" y="109"/>
                </a:cubicBezTo>
                <a:cubicBezTo>
                  <a:pt x="6" y="110"/>
                  <a:pt x="5" y="113"/>
                  <a:pt x="5" y="115"/>
                </a:cubicBezTo>
                <a:cubicBezTo>
                  <a:pt x="5" y="144"/>
                  <a:pt x="5" y="144"/>
                  <a:pt x="5" y="144"/>
                </a:cubicBezTo>
                <a:cubicBezTo>
                  <a:pt x="0" y="144"/>
                  <a:pt x="0" y="144"/>
                  <a:pt x="0" y="144"/>
                </a:cubicBezTo>
                <a:cubicBezTo>
                  <a:pt x="0" y="160"/>
                  <a:pt x="0" y="160"/>
                  <a:pt x="0" y="160"/>
                </a:cubicBezTo>
                <a:cubicBezTo>
                  <a:pt x="18" y="160"/>
                  <a:pt x="18" y="160"/>
                  <a:pt x="18" y="160"/>
                </a:cubicBezTo>
                <a:cubicBezTo>
                  <a:pt x="18" y="172"/>
                  <a:pt x="28" y="181"/>
                  <a:pt x="40" y="181"/>
                </a:cubicBezTo>
                <a:cubicBezTo>
                  <a:pt x="52" y="181"/>
                  <a:pt x="62" y="172"/>
                  <a:pt x="62" y="160"/>
                </a:cubicBezTo>
                <a:cubicBezTo>
                  <a:pt x="129" y="160"/>
                  <a:pt x="129" y="160"/>
                  <a:pt x="129" y="160"/>
                </a:cubicBezTo>
                <a:cubicBezTo>
                  <a:pt x="129" y="172"/>
                  <a:pt x="139" y="181"/>
                  <a:pt x="151" y="181"/>
                </a:cubicBezTo>
                <a:cubicBezTo>
                  <a:pt x="163" y="181"/>
                  <a:pt x="173" y="172"/>
                  <a:pt x="173" y="160"/>
                </a:cubicBezTo>
                <a:cubicBezTo>
                  <a:pt x="179" y="160"/>
                  <a:pt x="179" y="160"/>
                  <a:pt x="179" y="160"/>
                </a:cubicBezTo>
                <a:cubicBezTo>
                  <a:pt x="179" y="172"/>
                  <a:pt x="189" y="181"/>
                  <a:pt x="201" y="181"/>
                </a:cubicBezTo>
                <a:cubicBezTo>
                  <a:pt x="213" y="181"/>
                  <a:pt x="223" y="172"/>
                  <a:pt x="223" y="160"/>
                </a:cubicBezTo>
                <a:cubicBezTo>
                  <a:pt x="275" y="160"/>
                  <a:pt x="275" y="160"/>
                  <a:pt x="275" y="160"/>
                </a:cubicBezTo>
                <a:cubicBezTo>
                  <a:pt x="275" y="172"/>
                  <a:pt x="285" y="181"/>
                  <a:pt x="297" y="181"/>
                </a:cubicBezTo>
                <a:cubicBezTo>
                  <a:pt x="309" y="181"/>
                  <a:pt x="319" y="172"/>
                  <a:pt x="319" y="160"/>
                </a:cubicBezTo>
                <a:cubicBezTo>
                  <a:pt x="325" y="160"/>
                  <a:pt x="325" y="160"/>
                  <a:pt x="325" y="160"/>
                </a:cubicBezTo>
                <a:cubicBezTo>
                  <a:pt x="325" y="172"/>
                  <a:pt x="335" y="181"/>
                  <a:pt x="347" y="181"/>
                </a:cubicBezTo>
                <a:cubicBezTo>
                  <a:pt x="359" y="181"/>
                  <a:pt x="369" y="172"/>
                  <a:pt x="369" y="160"/>
                </a:cubicBezTo>
                <a:cubicBezTo>
                  <a:pt x="383" y="160"/>
                  <a:pt x="383" y="160"/>
                  <a:pt x="383" y="160"/>
                </a:cubicBezTo>
                <a:cubicBezTo>
                  <a:pt x="383" y="30"/>
                  <a:pt x="383" y="30"/>
                  <a:pt x="383" y="30"/>
                </a:cubicBezTo>
                <a:lnTo>
                  <a:pt x="154" y="30"/>
                </a:lnTo>
                <a:close/>
                <a:moveTo>
                  <a:pt x="40" y="169"/>
                </a:moveTo>
                <a:cubicBezTo>
                  <a:pt x="34" y="169"/>
                  <a:pt x="30" y="165"/>
                  <a:pt x="30" y="159"/>
                </a:cubicBezTo>
                <a:cubicBezTo>
                  <a:pt x="30" y="154"/>
                  <a:pt x="34" y="149"/>
                  <a:pt x="40" y="149"/>
                </a:cubicBezTo>
                <a:cubicBezTo>
                  <a:pt x="45" y="149"/>
                  <a:pt x="50" y="154"/>
                  <a:pt x="50" y="159"/>
                </a:cubicBezTo>
                <a:cubicBezTo>
                  <a:pt x="50" y="165"/>
                  <a:pt x="45" y="169"/>
                  <a:pt x="40" y="169"/>
                </a:cubicBezTo>
                <a:moveTo>
                  <a:pt x="116" y="93"/>
                </a:moveTo>
                <a:cubicBezTo>
                  <a:pt x="98" y="93"/>
                  <a:pt x="98" y="93"/>
                  <a:pt x="98" y="93"/>
                </a:cubicBezTo>
                <a:cubicBezTo>
                  <a:pt x="89" y="80"/>
                  <a:pt x="89" y="80"/>
                  <a:pt x="89" y="80"/>
                </a:cubicBezTo>
                <a:cubicBezTo>
                  <a:pt x="88" y="78"/>
                  <a:pt x="87" y="78"/>
                  <a:pt x="86" y="79"/>
                </a:cubicBezTo>
                <a:cubicBezTo>
                  <a:pt x="84" y="79"/>
                  <a:pt x="84" y="81"/>
                  <a:pt x="85" y="82"/>
                </a:cubicBezTo>
                <a:cubicBezTo>
                  <a:pt x="92" y="93"/>
                  <a:pt x="92" y="93"/>
                  <a:pt x="92" y="93"/>
                </a:cubicBezTo>
                <a:cubicBezTo>
                  <a:pt x="73" y="93"/>
                  <a:pt x="73" y="93"/>
                  <a:pt x="73" y="93"/>
                </a:cubicBezTo>
                <a:cubicBezTo>
                  <a:pt x="73" y="92"/>
                  <a:pt x="74" y="91"/>
                  <a:pt x="74" y="90"/>
                </a:cubicBezTo>
                <a:cubicBezTo>
                  <a:pt x="80" y="65"/>
                  <a:pt x="80" y="65"/>
                  <a:pt x="80" y="65"/>
                </a:cubicBezTo>
                <a:cubicBezTo>
                  <a:pt x="116" y="65"/>
                  <a:pt x="116" y="65"/>
                  <a:pt x="116" y="65"/>
                </a:cubicBezTo>
                <a:lnTo>
                  <a:pt x="116" y="93"/>
                </a:lnTo>
                <a:close/>
                <a:moveTo>
                  <a:pt x="151" y="169"/>
                </a:moveTo>
                <a:cubicBezTo>
                  <a:pt x="145" y="169"/>
                  <a:pt x="141" y="165"/>
                  <a:pt x="141" y="159"/>
                </a:cubicBezTo>
                <a:cubicBezTo>
                  <a:pt x="141" y="154"/>
                  <a:pt x="145" y="149"/>
                  <a:pt x="151" y="149"/>
                </a:cubicBezTo>
                <a:cubicBezTo>
                  <a:pt x="156" y="149"/>
                  <a:pt x="161" y="154"/>
                  <a:pt x="161" y="159"/>
                </a:cubicBezTo>
                <a:cubicBezTo>
                  <a:pt x="161" y="165"/>
                  <a:pt x="156" y="169"/>
                  <a:pt x="151" y="169"/>
                </a:cubicBezTo>
                <a:moveTo>
                  <a:pt x="201" y="169"/>
                </a:moveTo>
                <a:cubicBezTo>
                  <a:pt x="196" y="169"/>
                  <a:pt x="191" y="165"/>
                  <a:pt x="191" y="159"/>
                </a:cubicBezTo>
                <a:cubicBezTo>
                  <a:pt x="191" y="154"/>
                  <a:pt x="196" y="149"/>
                  <a:pt x="201" y="149"/>
                </a:cubicBezTo>
                <a:cubicBezTo>
                  <a:pt x="207" y="149"/>
                  <a:pt x="211" y="154"/>
                  <a:pt x="211" y="159"/>
                </a:cubicBezTo>
                <a:cubicBezTo>
                  <a:pt x="211" y="165"/>
                  <a:pt x="207" y="169"/>
                  <a:pt x="201" y="169"/>
                </a:cubicBezTo>
                <a:moveTo>
                  <a:pt x="297" y="169"/>
                </a:moveTo>
                <a:cubicBezTo>
                  <a:pt x="291" y="169"/>
                  <a:pt x="287" y="165"/>
                  <a:pt x="287" y="159"/>
                </a:cubicBezTo>
                <a:cubicBezTo>
                  <a:pt x="287" y="154"/>
                  <a:pt x="291" y="149"/>
                  <a:pt x="297" y="149"/>
                </a:cubicBezTo>
                <a:cubicBezTo>
                  <a:pt x="302" y="149"/>
                  <a:pt x="307" y="154"/>
                  <a:pt x="307" y="159"/>
                </a:cubicBezTo>
                <a:cubicBezTo>
                  <a:pt x="307" y="165"/>
                  <a:pt x="302" y="169"/>
                  <a:pt x="297" y="169"/>
                </a:cubicBezTo>
                <a:moveTo>
                  <a:pt x="347" y="169"/>
                </a:moveTo>
                <a:cubicBezTo>
                  <a:pt x="342" y="169"/>
                  <a:pt x="337" y="165"/>
                  <a:pt x="337" y="159"/>
                </a:cubicBezTo>
                <a:cubicBezTo>
                  <a:pt x="337" y="154"/>
                  <a:pt x="342" y="149"/>
                  <a:pt x="347" y="149"/>
                </a:cubicBezTo>
                <a:cubicBezTo>
                  <a:pt x="353" y="149"/>
                  <a:pt x="357" y="154"/>
                  <a:pt x="357" y="159"/>
                </a:cubicBezTo>
                <a:cubicBezTo>
                  <a:pt x="357" y="165"/>
                  <a:pt x="353" y="169"/>
                  <a:pt x="347" y="169"/>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3" name="Freeform 40"/>
          <p:cNvSpPr>
            <a:spLocks noEditPoints="1"/>
          </p:cNvSpPr>
          <p:nvPr/>
        </p:nvSpPr>
        <p:spPr bwMode="auto">
          <a:xfrm>
            <a:off x="780799" y="3822392"/>
            <a:ext cx="1316057" cy="637723"/>
          </a:xfrm>
          <a:custGeom>
            <a:avLst/>
            <a:gdLst>
              <a:gd name="T0" fmla="*/ 375 w 381"/>
              <a:gd name="T1" fmla="*/ 131 h 185"/>
              <a:gd name="T2" fmla="*/ 375 w 381"/>
              <a:gd name="T3" fmla="*/ 94 h 185"/>
              <a:gd name="T4" fmla="*/ 369 w 381"/>
              <a:gd name="T5" fmla="*/ 86 h 185"/>
              <a:gd name="T6" fmla="*/ 318 w 381"/>
              <a:gd name="T7" fmla="*/ 66 h 185"/>
              <a:gd name="T8" fmla="*/ 312 w 381"/>
              <a:gd name="T9" fmla="*/ 64 h 185"/>
              <a:gd name="T10" fmla="*/ 312 w 381"/>
              <a:gd name="T11" fmla="*/ 64 h 185"/>
              <a:gd name="T12" fmla="*/ 312 w 381"/>
              <a:gd name="T13" fmla="*/ 64 h 185"/>
              <a:gd name="T14" fmla="*/ 309 w 381"/>
              <a:gd name="T15" fmla="*/ 59 h 185"/>
              <a:gd name="T16" fmla="*/ 275 w 381"/>
              <a:gd name="T17" fmla="*/ 5 h 185"/>
              <a:gd name="T18" fmla="*/ 266 w 381"/>
              <a:gd name="T19" fmla="*/ 0 h 185"/>
              <a:gd name="T20" fmla="*/ 208 w 381"/>
              <a:gd name="T21" fmla="*/ 0 h 185"/>
              <a:gd name="T22" fmla="*/ 25 w 381"/>
              <a:gd name="T23" fmla="*/ 0 h 185"/>
              <a:gd name="T24" fmla="*/ 19 w 381"/>
              <a:gd name="T25" fmla="*/ 0 h 185"/>
              <a:gd name="T26" fmla="*/ 12 w 381"/>
              <a:gd name="T27" fmla="*/ 45 h 185"/>
              <a:gd name="T28" fmla="*/ 6 w 381"/>
              <a:gd name="T29" fmla="*/ 83 h 185"/>
              <a:gd name="T30" fmla="*/ 6 w 381"/>
              <a:gd name="T31" fmla="*/ 83 h 185"/>
              <a:gd name="T32" fmla="*/ 6 w 381"/>
              <a:gd name="T33" fmla="*/ 89 h 185"/>
              <a:gd name="T34" fmla="*/ 6 w 381"/>
              <a:gd name="T35" fmla="*/ 95 h 185"/>
              <a:gd name="T36" fmla="*/ 6 w 381"/>
              <a:gd name="T37" fmla="*/ 131 h 185"/>
              <a:gd name="T38" fmla="*/ 0 w 381"/>
              <a:gd name="T39" fmla="*/ 131 h 185"/>
              <a:gd name="T40" fmla="*/ 0 w 381"/>
              <a:gd name="T41" fmla="*/ 151 h 185"/>
              <a:gd name="T42" fmla="*/ 24 w 381"/>
              <a:gd name="T43" fmla="*/ 151 h 185"/>
              <a:gd name="T44" fmla="*/ 58 w 381"/>
              <a:gd name="T45" fmla="*/ 185 h 185"/>
              <a:gd name="T46" fmla="*/ 93 w 381"/>
              <a:gd name="T47" fmla="*/ 151 h 185"/>
              <a:gd name="T48" fmla="*/ 288 w 381"/>
              <a:gd name="T49" fmla="*/ 151 h 185"/>
              <a:gd name="T50" fmla="*/ 322 w 381"/>
              <a:gd name="T51" fmla="*/ 185 h 185"/>
              <a:gd name="T52" fmla="*/ 357 w 381"/>
              <a:gd name="T53" fmla="*/ 151 h 185"/>
              <a:gd name="T54" fmla="*/ 381 w 381"/>
              <a:gd name="T55" fmla="*/ 151 h 185"/>
              <a:gd name="T56" fmla="*/ 381 w 381"/>
              <a:gd name="T57" fmla="*/ 131 h 185"/>
              <a:gd name="T58" fmla="*/ 375 w 381"/>
              <a:gd name="T59" fmla="*/ 131 h 185"/>
              <a:gd name="T60" fmla="*/ 58 w 381"/>
              <a:gd name="T61" fmla="*/ 169 h 185"/>
              <a:gd name="T62" fmla="*/ 40 w 381"/>
              <a:gd name="T63" fmla="*/ 151 h 185"/>
              <a:gd name="T64" fmla="*/ 58 w 381"/>
              <a:gd name="T65" fmla="*/ 132 h 185"/>
              <a:gd name="T66" fmla="*/ 77 w 381"/>
              <a:gd name="T67" fmla="*/ 151 h 185"/>
              <a:gd name="T68" fmla="*/ 58 w 381"/>
              <a:gd name="T69" fmla="*/ 169 h 185"/>
              <a:gd name="T70" fmla="*/ 151 w 381"/>
              <a:gd name="T71" fmla="*/ 81 h 185"/>
              <a:gd name="T72" fmla="*/ 120 w 381"/>
              <a:gd name="T73" fmla="*/ 81 h 185"/>
              <a:gd name="T74" fmla="*/ 120 w 381"/>
              <a:gd name="T75" fmla="*/ 112 h 185"/>
              <a:gd name="T76" fmla="*/ 93 w 381"/>
              <a:gd name="T77" fmla="*/ 112 h 185"/>
              <a:gd name="T78" fmla="*/ 93 w 381"/>
              <a:gd name="T79" fmla="*/ 81 h 185"/>
              <a:gd name="T80" fmla="*/ 62 w 381"/>
              <a:gd name="T81" fmla="*/ 81 h 185"/>
              <a:gd name="T82" fmla="*/ 62 w 381"/>
              <a:gd name="T83" fmla="*/ 54 h 185"/>
              <a:gd name="T84" fmla="*/ 93 w 381"/>
              <a:gd name="T85" fmla="*/ 54 h 185"/>
              <a:gd name="T86" fmla="*/ 93 w 381"/>
              <a:gd name="T87" fmla="*/ 24 h 185"/>
              <a:gd name="T88" fmla="*/ 120 w 381"/>
              <a:gd name="T89" fmla="*/ 24 h 185"/>
              <a:gd name="T90" fmla="*/ 120 w 381"/>
              <a:gd name="T91" fmla="*/ 54 h 185"/>
              <a:gd name="T92" fmla="*/ 151 w 381"/>
              <a:gd name="T93" fmla="*/ 54 h 185"/>
              <a:gd name="T94" fmla="*/ 151 w 381"/>
              <a:gd name="T95" fmla="*/ 81 h 185"/>
              <a:gd name="T96" fmla="*/ 264 w 381"/>
              <a:gd name="T97" fmla="*/ 65 h 185"/>
              <a:gd name="T98" fmla="*/ 274 w 381"/>
              <a:gd name="T99" fmla="*/ 49 h 185"/>
              <a:gd name="T100" fmla="*/ 272 w 381"/>
              <a:gd name="T101" fmla="*/ 42 h 185"/>
              <a:gd name="T102" fmla="*/ 265 w 381"/>
              <a:gd name="T103" fmla="*/ 44 h 185"/>
              <a:gd name="T104" fmla="*/ 251 w 381"/>
              <a:gd name="T105" fmla="*/ 65 h 185"/>
              <a:gd name="T106" fmla="*/ 208 w 381"/>
              <a:gd name="T107" fmla="*/ 65 h 185"/>
              <a:gd name="T108" fmla="*/ 208 w 381"/>
              <a:gd name="T109" fmla="*/ 12 h 185"/>
              <a:gd name="T110" fmla="*/ 265 w 381"/>
              <a:gd name="T111" fmla="*/ 12 h 185"/>
              <a:gd name="T112" fmla="*/ 298 w 381"/>
              <a:gd name="T113" fmla="*/ 65 h 185"/>
              <a:gd name="T114" fmla="*/ 264 w 381"/>
              <a:gd name="T115" fmla="*/ 65 h 185"/>
              <a:gd name="T116" fmla="*/ 322 w 381"/>
              <a:gd name="T117" fmla="*/ 169 h 185"/>
              <a:gd name="T118" fmla="*/ 304 w 381"/>
              <a:gd name="T119" fmla="*/ 151 h 185"/>
              <a:gd name="T120" fmla="*/ 322 w 381"/>
              <a:gd name="T121" fmla="*/ 132 h 185"/>
              <a:gd name="T122" fmla="*/ 341 w 381"/>
              <a:gd name="T123" fmla="*/ 151 h 185"/>
              <a:gd name="T124" fmla="*/ 322 w 381"/>
              <a:gd name="T125" fmla="*/ 16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 h="185">
                <a:moveTo>
                  <a:pt x="375" y="131"/>
                </a:moveTo>
                <a:cubicBezTo>
                  <a:pt x="375" y="94"/>
                  <a:pt x="375" y="94"/>
                  <a:pt x="375" y="94"/>
                </a:cubicBezTo>
                <a:cubicBezTo>
                  <a:pt x="375" y="91"/>
                  <a:pt x="372" y="87"/>
                  <a:pt x="369" y="86"/>
                </a:cubicBezTo>
                <a:cubicBezTo>
                  <a:pt x="318" y="66"/>
                  <a:pt x="318" y="66"/>
                  <a:pt x="318" y="66"/>
                </a:cubicBezTo>
                <a:cubicBezTo>
                  <a:pt x="315" y="65"/>
                  <a:pt x="312" y="64"/>
                  <a:pt x="312" y="64"/>
                </a:cubicBezTo>
                <a:cubicBezTo>
                  <a:pt x="312" y="64"/>
                  <a:pt x="312" y="64"/>
                  <a:pt x="312" y="64"/>
                </a:cubicBezTo>
                <a:cubicBezTo>
                  <a:pt x="312" y="64"/>
                  <a:pt x="312" y="64"/>
                  <a:pt x="312" y="64"/>
                </a:cubicBezTo>
                <a:cubicBezTo>
                  <a:pt x="312" y="64"/>
                  <a:pt x="310" y="62"/>
                  <a:pt x="309" y="59"/>
                </a:cubicBezTo>
                <a:cubicBezTo>
                  <a:pt x="275" y="5"/>
                  <a:pt x="275" y="5"/>
                  <a:pt x="275" y="5"/>
                </a:cubicBezTo>
                <a:cubicBezTo>
                  <a:pt x="273" y="2"/>
                  <a:pt x="269" y="0"/>
                  <a:pt x="266" y="0"/>
                </a:cubicBezTo>
                <a:cubicBezTo>
                  <a:pt x="208" y="0"/>
                  <a:pt x="208" y="0"/>
                  <a:pt x="208" y="0"/>
                </a:cubicBezTo>
                <a:cubicBezTo>
                  <a:pt x="25" y="0"/>
                  <a:pt x="25" y="0"/>
                  <a:pt x="25" y="0"/>
                </a:cubicBezTo>
                <a:cubicBezTo>
                  <a:pt x="19" y="0"/>
                  <a:pt x="19" y="0"/>
                  <a:pt x="19" y="0"/>
                </a:cubicBezTo>
                <a:cubicBezTo>
                  <a:pt x="12" y="45"/>
                  <a:pt x="12" y="45"/>
                  <a:pt x="12" y="45"/>
                </a:cubicBezTo>
                <a:cubicBezTo>
                  <a:pt x="6" y="83"/>
                  <a:pt x="6" y="83"/>
                  <a:pt x="6" y="83"/>
                </a:cubicBezTo>
                <a:cubicBezTo>
                  <a:pt x="6" y="83"/>
                  <a:pt x="6" y="83"/>
                  <a:pt x="6" y="83"/>
                </a:cubicBezTo>
                <a:cubicBezTo>
                  <a:pt x="6" y="89"/>
                  <a:pt x="6" y="89"/>
                  <a:pt x="6" y="89"/>
                </a:cubicBezTo>
                <a:cubicBezTo>
                  <a:pt x="6" y="95"/>
                  <a:pt x="6" y="95"/>
                  <a:pt x="6" y="95"/>
                </a:cubicBezTo>
                <a:cubicBezTo>
                  <a:pt x="6" y="131"/>
                  <a:pt x="6" y="131"/>
                  <a:pt x="6" y="131"/>
                </a:cubicBezTo>
                <a:cubicBezTo>
                  <a:pt x="0" y="131"/>
                  <a:pt x="0" y="131"/>
                  <a:pt x="0" y="131"/>
                </a:cubicBezTo>
                <a:cubicBezTo>
                  <a:pt x="0" y="151"/>
                  <a:pt x="0" y="151"/>
                  <a:pt x="0" y="151"/>
                </a:cubicBezTo>
                <a:cubicBezTo>
                  <a:pt x="24" y="151"/>
                  <a:pt x="24" y="151"/>
                  <a:pt x="24" y="151"/>
                </a:cubicBezTo>
                <a:cubicBezTo>
                  <a:pt x="24" y="170"/>
                  <a:pt x="39" y="185"/>
                  <a:pt x="58" y="185"/>
                </a:cubicBezTo>
                <a:cubicBezTo>
                  <a:pt x="77" y="185"/>
                  <a:pt x="92" y="170"/>
                  <a:pt x="93" y="151"/>
                </a:cubicBezTo>
                <a:cubicBezTo>
                  <a:pt x="288" y="151"/>
                  <a:pt x="288" y="151"/>
                  <a:pt x="288" y="151"/>
                </a:cubicBezTo>
                <a:cubicBezTo>
                  <a:pt x="288" y="170"/>
                  <a:pt x="303" y="185"/>
                  <a:pt x="322" y="185"/>
                </a:cubicBezTo>
                <a:cubicBezTo>
                  <a:pt x="341" y="185"/>
                  <a:pt x="357" y="170"/>
                  <a:pt x="357" y="151"/>
                </a:cubicBezTo>
                <a:cubicBezTo>
                  <a:pt x="381" y="151"/>
                  <a:pt x="381" y="151"/>
                  <a:pt x="381" y="151"/>
                </a:cubicBezTo>
                <a:cubicBezTo>
                  <a:pt x="381" y="131"/>
                  <a:pt x="381" y="131"/>
                  <a:pt x="381" y="131"/>
                </a:cubicBezTo>
                <a:lnTo>
                  <a:pt x="375" y="131"/>
                </a:lnTo>
                <a:close/>
                <a:moveTo>
                  <a:pt x="58" y="169"/>
                </a:moveTo>
                <a:cubicBezTo>
                  <a:pt x="48" y="169"/>
                  <a:pt x="40" y="161"/>
                  <a:pt x="40" y="151"/>
                </a:cubicBezTo>
                <a:cubicBezTo>
                  <a:pt x="40" y="141"/>
                  <a:pt x="48" y="132"/>
                  <a:pt x="58" y="132"/>
                </a:cubicBezTo>
                <a:cubicBezTo>
                  <a:pt x="68" y="132"/>
                  <a:pt x="77" y="141"/>
                  <a:pt x="77" y="151"/>
                </a:cubicBezTo>
                <a:cubicBezTo>
                  <a:pt x="77" y="161"/>
                  <a:pt x="68" y="169"/>
                  <a:pt x="58" y="169"/>
                </a:cubicBezTo>
                <a:moveTo>
                  <a:pt x="151" y="81"/>
                </a:moveTo>
                <a:cubicBezTo>
                  <a:pt x="120" y="81"/>
                  <a:pt x="120" y="81"/>
                  <a:pt x="120" y="81"/>
                </a:cubicBezTo>
                <a:cubicBezTo>
                  <a:pt x="120" y="112"/>
                  <a:pt x="120" y="112"/>
                  <a:pt x="120" y="112"/>
                </a:cubicBezTo>
                <a:cubicBezTo>
                  <a:pt x="93" y="112"/>
                  <a:pt x="93" y="112"/>
                  <a:pt x="93" y="112"/>
                </a:cubicBezTo>
                <a:cubicBezTo>
                  <a:pt x="93" y="81"/>
                  <a:pt x="93" y="81"/>
                  <a:pt x="93" y="81"/>
                </a:cubicBezTo>
                <a:cubicBezTo>
                  <a:pt x="62" y="81"/>
                  <a:pt x="62" y="81"/>
                  <a:pt x="62" y="81"/>
                </a:cubicBezTo>
                <a:cubicBezTo>
                  <a:pt x="62" y="54"/>
                  <a:pt x="62" y="54"/>
                  <a:pt x="62" y="54"/>
                </a:cubicBezTo>
                <a:cubicBezTo>
                  <a:pt x="93" y="54"/>
                  <a:pt x="93" y="54"/>
                  <a:pt x="93" y="54"/>
                </a:cubicBezTo>
                <a:cubicBezTo>
                  <a:pt x="93" y="24"/>
                  <a:pt x="93" y="24"/>
                  <a:pt x="93" y="24"/>
                </a:cubicBezTo>
                <a:cubicBezTo>
                  <a:pt x="120" y="24"/>
                  <a:pt x="120" y="24"/>
                  <a:pt x="120" y="24"/>
                </a:cubicBezTo>
                <a:cubicBezTo>
                  <a:pt x="120" y="54"/>
                  <a:pt x="120" y="54"/>
                  <a:pt x="120" y="54"/>
                </a:cubicBezTo>
                <a:cubicBezTo>
                  <a:pt x="151" y="54"/>
                  <a:pt x="151" y="54"/>
                  <a:pt x="151" y="54"/>
                </a:cubicBezTo>
                <a:lnTo>
                  <a:pt x="151" y="81"/>
                </a:lnTo>
                <a:close/>
                <a:moveTo>
                  <a:pt x="264" y="65"/>
                </a:moveTo>
                <a:cubicBezTo>
                  <a:pt x="274" y="49"/>
                  <a:pt x="274" y="49"/>
                  <a:pt x="274" y="49"/>
                </a:cubicBezTo>
                <a:cubicBezTo>
                  <a:pt x="275" y="47"/>
                  <a:pt x="275" y="44"/>
                  <a:pt x="272" y="42"/>
                </a:cubicBezTo>
                <a:cubicBezTo>
                  <a:pt x="270" y="41"/>
                  <a:pt x="267" y="41"/>
                  <a:pt x="265" y="44"/>
                </a:cubicBezTo>
                <a:cubicBezTo>
                  <a:pt x="251" y="65"/>
                  <a:pt x="251" y="65"/>
                  <a:pt x="251" y="65"/>
                </a:cubicBezTo>
                <a:cubicBezTo>
                  <a:pt x="208" y="65"/>
                  <a:pt x="208" y="65"/>
                  <a:pt x="208" y="65"/>
                </a:cubicBezTo>
                <a:cubicBezTo>
                  <a:pt x="208" y="12"/>
                  <a:pt x="208" y="12"/>
                  <a:pt x="208" y="12"/>
                </a:cubicBezTo>
                <a:cubicBezTo>
                  <a:pt x="265" y="12"/>
                  <a:pt x="265" y="12"/>
                  <a:pt x="265" y="12"/>
                </a:cubicBezTo>
                <a:cubicBezTo>
                  <a:pt x="298" y="65"/>
                  <a:pt x="298" y="65"/>
                  <a:pt x="298" y="65"/>
                </a:cubicBezTo>
                <a:lnTo>
                  <a:pt x="264" y="65"/>
                </a:lnTo>
                <a:close/>
                <a:moveTo>
                  <a:pt x="322" y="169"/>
                </a:moveTo>
                <a:cubicBezTo>
                  <a:pt x="312" y="169"/>
                  <a:pt x="304" y="161"/>
                  <a:pt x="304" y="151"/>
                </a:cubicBezTo>
                <a:cubicBezTo>
                  <a:pt x="304" y="141"/>
                  <a:pt x="312" y="132"/>
                  <a:pt x="322" y="132"/>
                </a:cubicBezTo>
                <a:cubicBezTo>
                  <a:pt x="332" y="132"/>
                  <a:pt x="341" y="141"/>
                  <a:pt x="341" y="151"/>
                </a:cubicBezTo>
                <a:cubicBezTo>
                  <a:pt x="341" y="161"/>
                  <a:pt x="332" y="169"/>
                  <a:pt x="322" y="169"/>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4" name="Freeform 45"/>
          <p:cNvSpPr>
            <a:spLocks/>
          </p:cNvSpPr>
          <p:nvPr/>
        </p:nvSpPr>
        <p:spPr bwMode="auto">
          <a:xfrm>
            <a:off x="7251528" y="1271131"/>
            <a:ext cx="1541315" cy="902671"/>
          </a:xfrm>
          <a:custGeom>
            <a:avLst/>
            <a:gdLst>
              <a:gd name="T0" fmla="*/ 389 w 391"/>
              <a:gd name="T1" fmla="*/ 126 h 229"/>
              <a:gd name="T2" fmla="*/ 376 w 391"/>
              <a:gd name="T3" fmla="*/ 114 h 229"/>
              <a:gd name="T4" fmla="*/ 340 w 391"/>
              <a:gd name="T5" fmla="*/ 114 h 229"/>
              <a:gd name="T6" fmla="*/ 331 w 391"/>
              <a:gd name="T7" fmla="*/ 108 h 229"/>
              <a:gd name="T8" fmla="*/ 366 w 391"/>
              <a:gd name="T9" fmla="*/ 108 h 229"/>
              <a:gd name="T10" fmla="*/ 324 w 391"/>
              <a:gd name="T11" fmla="*/ 97 h 229"/>
              <a:gd name="T12" fmla="*/ 229 w 391"/>
              <a:gd name="T13" fmla="*/ 97 h 229"/>
              <a:gd name="T14" fmla="*/ 136 w 391"/>
              <a:gd name="T15" fmla="*/ 0 h 229"/>
              <a:gd name="T16" fmla="*/ 112 w 391"/>
              <a:gd name="T17" fmla="*/ 0 h 229"/>
              <a:gd name="T18" fmla="*/ 169 w 391"/>
              <a:gd name="T19" fmla="*/ 115 h 229"/>
              <a:gd name="T20" fmla="*/ 168 w 391"/>
              <a:gd name="T21" fmla="*/ 117 h 229"/>
              <a:gd name="T22" fmla="*/ 150 w 391"/>
              <a:gd name="T23" fmla="*/ 97 h 229"/>
              <a:gd name="T24" fmla="*/ 57 w 391"/>
              <a:gd name="T25" fmla="*/ 97 h 229"/>
              <a:gd name="T26" fmla="*/ 29 w 391"/>
              <a:gd name="T27" fmla="*/ 69 h 229"/>
              <a:gd name="T28" fmla="*/ 5 w 391"/>
              <a:gd name="T29" fmla="*/ 69 h 229"/>
              <a:gd name="T30" fmla="*/ 20 w 391"/>
              <a:gd name="T31" fmla="*/ 97 h 229"/>
              <a:gd name="T32" fmla="*/ 17 w 391"/>
              <a:gd name="T33" fmla="*/ 97 h 229"/>
              <a:gd name="T34" fmla="*/ 19 w 391"/>
              <a:gd name="T35" fmla="*/ 115 h 229"/>
              <a:gd name="T36" fmla="*/ 151 w 391"/>
              <a:gd name="T37" fmla="*/ 136 h 229"/>
              <a:gd name="T38" fmla="*/ 158 w 391"/>
              <a:gd name="T39" fmla="*/ 136 h 229"/>
              <a:gd name="T40" fmla="*/ 112 w 391"/>
              <a:gd name="T41" fmla="*/ 229 h 229"/>
              <a:gd name="T42" fmla="*/ 136 w 391"/>
              <a:gd name="T43" fmla="*/ 229 h 229"/>
              <a:gd name="T44" fmla="*/ 226 w 391"/>
              <a:gd name="T45" fmla="*/ 136 h 229"/>
              <a:gd name="T46" fmla="*/ 368 w 391"/>
              <a:gd name="T47" fmla="*/ 136 h 229"/>
              <a:gd name="T48" fmla="*/ 388 w 391"/>
              <a:gd name="T49" fmla="*/ 132 h 229"/>
              <a:gd name="T50" fmla="*/ 389 w 391"/>
              <a:gd name="T51" fmla="*/ 12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1" h="229">
                <a:moveTo>
                  <a:pt x="389" y="126"/>
                </a:moveTo>
                <a:cubicBezTo>
                  <a:pt x="385" y="121"/>
                  <a:pt x="380" y="118"/>
                  <a:pt x="376" y="114"/>
                </a:cubicBezTo>
                <a:cubicBezTo>
                  <a:pt x="340" y="114"/>
                  <a:pt x="340" y="114"/>
                  <a:pt x="340" y="114"/>
                </a:cubicBezTo>
                <a:cubicBezTo>
                  <a:pt x="331" y="108"/>
                  <a:pt x="331" y="108"/>
                  <a:pt x="331" y="108"/>
                </a:cubicBezTo>
                <a:cubicBezTo>
                  <a:pt x="366" y="108"/>
                  <a:pt x="366" y="108"/>
                  <a:pt x="366" y="108"/>
                </a:cubicBezTo>
                <a:cubicBezTo>
                  <a:pt x="354" y="101"/>
                  <a:pt x="339" y="97"/>
                  <a:pt x="324" y="97"/>
                </a:cubicBezTo>
                <a:cubicBezTo>
                  <a:pt x="229" y="97"/>
                  <a:pt x="229" y="97"/>
                  <a:pt x="229" y="97"/>
                </a:cubicBezTo>
                <a:cubicBezTo>
                  <a:pt x="225" y="93"/>
                  <a:pt x="136" y="0"/>
                  <a:pt x="136" y="0"/>
                </a:cubicBezTo>
                <a:cubicBezTo>
                  <a:pt x="112" y="0"/>
                  <a:pt x="112" y="0"/>
                  <a:pt x="112" y="0"/>
                </a:cubicBezTo>
                <a:cubicBezTo>
                  <a:pt x="169" y="115"/>
                  <a:pt x="169" y="115"/>
                  <a:pt x="169" y="115"/>
                </a:cubicBezTo>
                <a:cubicBezTo>
                  <a:pt x="168" y="117"/>
                  <a:pt x="168" y="117"/>
                  <a:pt x="168" y="117"/>
                </a:cubicBezTo>
                <a:cubicBezTo>
                  <a:pt x="150" y="97"/>
                  <a:pt x="150" y="97"/>
                  <a:pt x="150" y="97"/>
                </a:cubicBezTo>
                <a:cubicBezTo>
                  <a:pt x="57" y="97"/>
                  <a:pt x="57" y="97"/>
                  <a:pt x="57" y="97"/>
                </a:cubicBezTo>
                <a:cubicBezTo>
                  <a:pt x="42" y="82"/>
                  <a:pt x="29" y="69"/>
                  <a:pt x="29" y="69"/>
                </a:cubicBezTo>
                <a:cubicBezTo>
                  <a:pt x="5" y="69"/>
                  <a:pt x="5" y="69"/>
                  <a:pt x="5" y="69"/>
                </a:cubicBezTo>
                <a:cubicBezTo>
                  <a:pt x="20" y="97"/>
                  <a:pt x="20" y="97"/>
                  <a:pt x="20" y="97"/>
                </a:cubicBezTo>
                <a:cubicBezTo>
                  <a:pt x="17" y="97"/>
                  <a:pt x="17" y="97"/>
                  <a:pt x="17" y="97"/>
                </a:cubicBezTo>
                <a:cubicBezTo>
                  <a:pt x="2" y="97"/>
                  <a:pt x="0" y="109"/>
                  <a:pt x="19" y="115"/>
                </a:cubicBezTo>
                <a:cubicBezTo>
                  <a:pt x="30" y="118"/>
                  <a:pt x="106" y="136"/>
                  <a:pt x="151" y="136"/>
                </a:cubicBezTo>
                <a:cubicBezTo>
                  <a:pt x="158" y="136"/>
                  <a:pt x="158" y="136"/>
                  <a:pt x="158" y="136"/>
                </a:cubicBezTo>
                <a:cubicBezTo>
                  <a:pt x="112" y="229"/>
                  <a:pt x="112" y="229"/>
                  <a:pt x="112" y="229"/>
                </a:cubicBezTo>
                <a:cubicBezTo>
                  <a:pt x="136" y="229"/>
                  <a:pt x="136" y="229"/>
                  <a:pt x="136" y="229"/>
                </a:cubicBezTo>
                <a:cubicBezTo>
                  <a:pt x="136" y="229"/>
                  <a:pt x="209" y="154"/>
                  <a:pt x="226" y="136"/>
                </a:cubicBezTo>
                <a:cubicBezTo>
                  <a:pt x="290" y="136"/>
                  <a:pt x="368" y="136"/>
                  <a:pt x="368" y="136"/>
                </a:cubicBezTo>
                <a:cubicBezTo>
                  <a:pt x="375" y="136"/>
                  <a:pt x="383" y="135"/>
                  <a:pt x="388" y="132"/>
                </a:cubicBezTo>
                <a:cubicBezTo>
                  <a:pt x="389" y="131"/>
                  <a:pt x="391" y="128"/>
                  <a:pt x="389" y="126"/>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9" name="Group 51"/>
          <p:cNvGrpSpPr>
            <a:grpSpLocks noChangeAspect="1"/>
          </p:cNvGrpSpPr>
          <p:nvPr/>
        </p:nvGrpSpPr>
        <p:grpSpPr bwMode="auto">
          <a:xfrm>
            <a:off x="1059615" y="1799573"/>
            <a:ext cx="743436" cy="871411"/>
            <a:chOff x="2495" y="1168"/>
            <a:chExt cx="774" cy="907"/>
          </a:xfrm>
          <a:solidFill>
            <a:schemeClr val="accent1"/>
          </a:solidFill>
        </p:grpSpPr>
        <p:sp>
          <p:nvSpPr>
            <p:cNvPr id="296" name="Freeform 52"/>
            <p:cNvSpPr>
              <a:spLocks noEditPoints="1"/>
            </p:cNvSpPr>
            <p:nvPr/>
          </p:nvSpPr>
          <p:spPr bwMode="auto">
            <a:xfrm>
              <a:off x="2639" y="1312"/>
              <a:ext cx="486" cy="328"/>
            </a:xfrm>
            <a:custGeom>
              <a:avLst/>
              <a:gdLst>
                <a:gd name="T0" fmla="*/ 206 w 206"/>
                <a:gd name="T1" fmla="*/ 0 h 139"/>
                <a:gd name="T2" fmla="*/ 0 w 206"/>
                <a:gd name="T3" fmla="*/ 0 h 139"/>
                <a:gd name="T4" fmla="*/ 0 w 206"/>
                <a:gd name="T5" fmla="*/ 139 h 139"/>
                <a:gd name="T6" fmla="*/ 206 w 206"/>
                <a:gd name="T7" fmla="*/ 139 h 139"/>
                <a:gd name="T8" fmla="*/ 206 w 206"/>
                <a:gd name="T9" fmla="*/ 0 h 139"/>
                <a:gd name="T10" fmla="*/ 65 w 206"/>
                <a:gd name="T11" fmla="*/ 94 h 139"/>
                <a:gd name="T12" fmla="*/ 57 w 206"/>
                <a:gd name="T13" fmla="*/ 94 h 139"/>
                <a:gd name="T14" fmla="*/ 57 w 206"/>
                <a:gd name="T15" fmla="*/ 77 h 139"/>
                <a:gd name="T16" fmla="*/ 29 w 206"/>
                <a:gd name="T17" fmla="*/ 77 h 139"/>
                <a:gd name="T18" fmla="*/ 29 w 206"/>
                <a:gd name="T19" fmla="*/ 94 h 139"/>
                <a:gd name="T20" fmla="*/ 21 w 206"/>
                <a:gd name="T21" fmla="*/ 94 h 139"/>
                <a:gd name="T22" fmla="*/ 21 w 206"/>
                <a:gd name="T23" fmla="*/ 50 h 139"/>
                <a:gd name="T24" fmla="*/ 30 w 206"/>
                <a:gd name="T25" fmla="*/ 40 h 139"/>
                <a:gd name="T26" fmla="*/ 56 w 206"/>
                <a:gd name="T27" fmla="*/ 40 h 139"/>
                <a:gd name="T28" fmla="*/ 65 w 206"/>
                <a:gd name="T29" fmla="*/ 50 h 139"/>
                <a:gd name="T30" fmla="*/ 65 w 206"/>
                <a:gd name="T31" fmla="*/ 94 h 139"/>
                <a:gd name="T32" fmla="*/ 118 w 206"/>
                <a:gd name="T33" fmla="*/ 48 h 139"/>
                <a:gd name="T34" fmla="*/ 101 w 206"/>
                <a:gd name="T35" fmla="*/ 48 h 139"/>
                <a:gd name="T36" fmla="*/ 101 w 206"/>
                <a:gd name="T37" fmla="*/ 94 h 139"/>
                <a:gd name="T38" fmla="*/ 93 w 206"/>
                <a:gd name="T39" fmla="*/ 94 h 139"/>
                <a:gd name="T40" fmla="*/ 93 w 206"/>
                <a:gd name="T41" fmla="*/ 48 h 139"/>
                <a:gd name="T42" fmla="*/ 76 w 206"/>
                <a:gd name="T43" fmla="*/ 48 h 139"/>
                <a:gd name="T44" fmla="*/ 76 w 206"/>
                <a:gd name="T45" fmla="*/ 40 h 139"/>
                <a:gd name="T46" fmla="*/ 118 w 206"/>
                <a:gd name="T47" fmla="*/ 40 h 139"/>
                <a:gd name="T48" fmla="*/ 118 w 206"/>
                <a:gd name="T49" fmla="*/ 48 h 139"/>
                <a:gd name="T50" fmla="*/ 185 w 206"/>
                <a:gd name="T51" fmla="*/ 94 h 139"/>
                <a:gd name="T52" fmla="*/ 177 w 206"/>
                <a:gd name="T53" fmla="*/ 94 h 139"/>
                <a:gd name="T54" fmla="*/ 177 w 206"/>
                <a:gd name="T55" fmla="*/ 50 h 139"/>
                <a:gd name="T56" fmla="*/ 176 w 206"/>
                <a:gd name="T57" fmla="*/ 48 h 139"/>
                <a:gd name="T58" fmla="*/ 162 w 206"/>
                <a:gd name="T59" fmla="*/ 48 h 139"/>
                <a:gd name="T60" fmla="*/ 161 w 206"/>
                <a:gd name="T61" fmla="*/ 50 h 139"/>
                <a:gd name="T62" fmla="*/ 161 w 206"/>
                <a:gd name="T63" fmla="*/ 50 h 139"/>
                <a:gd name="T64" fmla="*/ 161 w 206"/>
                <a:gd name="T65" fmla="*/ 94 h 139"/>
                <a:gd name="T66" fmla="*/ 153 w 206"/>
                <a:gd name="T67" fmla="*/ 94 h 139"/>
                <a:gd name="T68" fmla="*/ 153 w 206"/>
                <a:gd name="T69" fmla="*/ 50 h 139"/>
                <a:gd name="T70" fmla="*/ 151 w 206"/>
                <a:gd name="T71" fmla="*/ 48 h 139"/>
                <a:gd name="T72" fmla="*/ 138 w 206"/>
                <a:gd name="T73" fmla="*/ 48 h 139"/>
                <a:gd name="T74" fmla="*/ 137 w 206"/>
                <a:gd name="T75" fmla="*/ 50 h 139"/>
                <a:gd name="T76" fmla="*/ 137 w 206"/>
                <a:gd name="T77" fmla="*/ 94 h 139"/>
                <a:gd name="T78" fmla="*/ 129 w 206"/>
                <a:gd name="T79" fmla="*/ 94 h 139"/>
                <a:gd name="T80" fmla="*/ 129 w 206"/>
                <a:gd name="T81" fmla="*/ 50 h 139"/>
                <a:gd name="T82" fmla="*/ 138 w 206"/>
                <a:gd name="T83" fmla="*/ 40 h 139"/>
                <a:gd name="T84" fmla="*/ 151 w 206"/>
                <a:gd name="T85" fmla="*/ 40 h 139"/>
                <a:gd name="T86" fmla="*/ 157 w 206"/>
                <a:gd name="T87" fmla="*/ 42 h 139"/>
                <a:gd name="T88" fmla="*/ 162 w 206"/>
                <a:gd name="T89" fmla="*/ 40 h 139"/>
                <a:gd name="T90" fmla="*/ 176 w 206"/>
                <a:gd name="T91" fmla="*/ 40 h 139"/>
                <a:gd name="T92" fmla="*/ 185 w 206"/>
                <a:gd name="T93" fmla="*/ 50 h 139"/>
                <a:gd name="T94" fmla="*/ 185 w 206"/>
                <a:gd name="T95"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39">
                  <a:moveTo>
                    <a:pt x="206" y="0"/>
                  </a:moveTo>
                  <a:cubicBezTo>
                    <a:pt x="0" y="0"/>
                    <a:pt x="0" y="0"/>
                    <a:pt x="0" y="0"/>
                  </a:cubicBezTo>
                  <a:cubicBezTo>
                    <a:pt x="0" y="139"/>
                    <a:pt x="0" y="139"/>
                    <a:pt x="0" y="139"/>
                  </a:cubicBezTo>
                  <a:cubicBezTo>
                    <a:pt x="206" y="139"/>
                    <a:pt x="206" y="139"/>
                    <a:pt x="206" y="139"/>
                  </a:cubicBezTo>
                  <a:lnTo>
                    <a:pt x="206" y="0"/>
                  </a:lnTo>
                  <a:close/>
                  <a:moveTo>
                    <a:pt x="65" y="94"/>
                  </a:moveTo>
                  <a:cubicBezTo>
                    <a:pt x="57" y="94"/>
                    <a:pt x="57" y="94"/>
                    <a:pt x="57" y="94"/>
                  </a:cubicBezTo>
                  <a:cubicBezTo>
                    <a:pt x="57" y="77"/>
                    <a:pt x="57" y="77"/>
                    <a:pt x="57" y="77"/>
                  </a:cubicBezTo>
                  <a:cubicBezTo>
                    <a:pt x="29" y="77"/>
                    <a:pt x="29" y="77"/>
                    <a:pt x="29" y="77"/>
                  </a:cubicBezTo>
                  <a:cubicBezTo>
                    <a:pt x="29" y="94"/>
                    <a:pt x="29" y="94"/>
                    <a:pt x="29" y="94"/>
                  </a:cubicBezTo>
                  <a:cubicBezTo>
                    <a:pt x="21" y="94"/>
                    <a:pt x="21" y="94"/>
                    <a:pt x="21" y="94"/>
                  </a:cubicBezTo>
                  <a:cubicBezTo>
                    <a:pt x="21" y="50"/>
                    <a:pt x="21" y="50"/>
                    <a:pt x="21" y="50"/>
                  </a:cubicBezTo>
                  <a:cubicBezTo>
                    <a:pt x="21" y="45"/>
                    <a:pt x="25" y="40"/>
                    <a:pt x="30" y="40"/>
                  </a:cubicBezTo>
                  <a:cubicBezTo>
                    <a:pt x="56" y="40"/>
                    <a:pt x="56" y="40"/>
                    <a:pt x="56" y="40"/>
                  </a:cubicBezTo>
                  <a:cubicBezTo>
                    <a:pt x="61" y="40"/>
                    <a:pt x="65" y="45"/>
                    <a:pt x="65" y="50"/>
                  </a:cubicBezTo>
                  <a:lnTo>
                    <a:pt x="65" y="94"/>
                  </a:lnTo>
                  <a:close/>
                  <a:moveTo>
                    <a:pt x="118" y="48"/>
                  </a:moveTo>
                  <a:cubicBezTo>
                    <a:pt x="101" y="48"/>
                    <a:pt x="101" y="48"/>
                    <a:pt x="101" y="48"/>
                  </a:cubicBezTo>
                  <a:cubicBezTo>
                    <a:pt x="101" y="94"/>
                    <a:pt x="101" y="94"/>
                    <a:pt x="101" y="94"/>
                  </a:cubicBezTo>
                  <a:cubicBezTo>
                    <a:pt x="93" y="94"/>
                    <a:pt x="93" y="94"/>
                    <a:pt x="93" y="94"/>
                  </a:cubicBezTo>
                  <a:cubicBezTo>
                    <a:pt x="93" y="48"/>
                    <a:pt x="93" y="48"/>
                    <a:pt x="93" y="48"/>
                  </a:cubicBezTo>
                  <a:cubicBezTo>
                    <a:pt x="76" y="48"/>
                    <a:pt x="76" y="48"/>
                    <a:pt x="76" y="48"/>
                  </a:cubicBezTo>
                  <a:cubicBezTo>
                    <a:pt x="76" y="40"/>
                    <a:pt x="76" y="40"/>
                    <a:pt x="76" y="40"/>
                  </a:cubicBezTo>
                  <a:cubicBezTo>
                    <a:pt x="118" y="40"/>
                    <a:pt x="118" y="40"/>
                    <a:pt x="118" y="40"/>
                  </a:cubicBezTo>
                  <a:lnTo>
                    <a:pt x="118" y="48"/>
                  </a:lnTo>
                  <a:close/>
                  <a:moveTo>
                    <a:pt x="185" y="94"/>
                  </a:moveTo>
                  <a:cubicBezTo>
                    <a:pt x="177" y="94"/>
                    <a:pt x="177" y="94"/>
                    <a:pt x="177" y="94"/>
                  </a:cubicBezTo>
                  <a:cubicBezTo>
                    <a:pt x="177" y="50"/>
                    <a:pt x="177" y="50"/>
                    <a:pt x="177" y="50"/>
                  </a:cubicBezTo>
                  <a:cubicBezTo>
                    <a:pt x="177" y="49"/>
                    <a:pt x="176" y="48"/>
                    <a:pt x="176" y="48"/>
                  </a:cubicBezTo>
                  <a:cubicBezTo>
                    <a:pt x="162" y="48"/>
                    <a:pt x="162" y="48"/>
                    <a:pt x="162" y="48"/>
                  </a:cubicBezTo>
                  <a:cubicBezTo>
                    <a:pt x="161" y="48"/>
                    <a:pt x="161" y="49"/>
                    <a:pt x="161" y="50"/>
                  </a:cubicBezTo>
                  <a:cubicBezTo>
                    <a:pt x="161" y="50"/>
                    <a:pt x="161" y="50"/>
                    <a:pt x="161" y="50"/>
                  </a:cubicBezTo>
                  <a:cubicBezTo>
                    <a:pt x="161" y="94"/>
                    <a:pt x="161" y="94"/>
                    <a:pt x="161" y="94"/>
                  </a:cubicBezTo>
                  <a:cubicBezTo>
                    <a:pt x="153" y="94"/>
                    <a:pt x="153" y="94"/>
                    <a:pt x="153" y="94"/>
                  </a:cubicBezTo>
                  <a:cubicBezTo>
                    <a:pt x="153" y="50"/>
                    <a:pt x="153" y="50"/>
                    <a:pt x="153" y="50"/>
                  </a:cubicBezTo>
                  <a:cubicBezTo>
                    <a:pt x="153" y="49"/>
                    <a:pt x="152" y="48"/>
                    <a:pt x="151" y="48"/>
                  </a:cubicBezTo>
                  <a:cubicBezTo>
                    <a:pt x="138" y="48"/>
                    <a:pt x="138" y="48"/>
                    <a:pt x="138" y="48"/>
                  </a:cubicBezTo>
                  <a:cubicBezTo>
                    <a:pt x="137" y="48"/>
                    <a:pt x="137" y="49"/>
                    <a:pt x="137" y="50"/>
                  </a:cubicBezTo>
                  <a:cubicBezTo>
                    <a:pt x="137" y="94"/>
                    <a:pt x="137" y="94"/>
                    <a:pt x="137" y="94"/>
                  </a:cubicBezTo>
                  <a:cubicBezTo>
                    <a:pt x="129" y="94"/>
                    <a:pt x="129" y="94"/>
                    <a:pt x="129" y="94"/>
                  </a:cubicBezTo>
                  <a:cubicBezTo>
                    <a:pt x="129" y="50"/>
                    <a:pt x="129" y="50"/>
                    <a:pt x="129" y="50"/>
                  </a:cubicBezTo>
                  <a:cubicBezTo>
                    <a:pt x="129" y="45"/>
                    <a:pt x="133" y="40"/>
                    <a:pt x="138" y="40"/>
                  </a:cubicBezTo>
                  <a:cubicBezTo>
                    <a:pt x="151" y="40"/>
                    <a:pt x="151" y="40"/>
                    <a:pt x="151" y="40"/>
                  </a:cubicBezTo>
                  <a:cubicBezTo>
                    <a:pt x="153" y="40"/>
                    <a:pt x="155" y="41"/>
                    <a:pt x="157" y="42"/>
                  </a:cubicBezTo>
                  <a:cubicBezTo>
                    <a:pt x="158" y="41"/>
                    <a:pt x="160" y="40"/>
                    <a:pt x="162" y="40"/>
                  </a:cubicBezTo>
                  <a:cubicBezTo>
                    <a:pt x="176" y="40"/>
                    <a:pt x="176" y="40"/>
                    <a:pt x="176" y="40"/>
                  </a:cubicBezTo>
                  <a:cubicBezTo>
                    <a:pt x="181" y="40"/>
                    <a:pt x="185" y="45"/>
                    <a:pt x="185" y="50"/>
                  </a:cubicBezTo>
                  <a:lnTo>
                    <a:pt x="185"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53"/>
            <p:cNvSpPr>
              <a:spLocks noEditPoints="1"/>
            </p:cNvSpPr>
            <p:nvPr/>
          </p:nvSpPr>
          <p:spPr bwMode="auto">
            <a:xfrm>
              <a:off x="2495" y="1168"/>
              <a:ext cx="774" cy="907"/>
            </a:xfrm>
            <a:custGeom>
              <a:avLst/>
              <a:gdLst>
                <a:gd name="T0" fmla="*/ 309 w 328"/>
                <a:gd name="T1" fmla="*/ 0 h 384"/>
                <a:gd name="T2" fmla="*/ 19 w 328"/>
                <a:gd name="T3" fmla="*/ 0 h 384"/>
                <a:gd name="T4" fmla="*/ 0 w 328"/>
                <a:gd name="T5" fmla="*/ 19 h 384"/>
                <a:gd name="T6" fmla="*/ 0 w 328"/>
                <a:gd name="T7" fmla="*/ 365 h 384"/>
                <a:gd name="T8" fmla="*/ 19 w 328"/>
                <a:gd name="T9" fmla="*/ 384 h 384"/>
                <a:gd name="T10" fmla="*/ 309 w 328"/>
                <a:gd name="T11" fmla="*/ 384 h 384"/>
                <a:gd name="T12" fmla="*/ 328 w 328"/>
                <a:gd name="T13" fmla="*/ 365 h 384"/>
                <a:gd name="T14" fmla="*/ 328 w 328"/>
                <a:gd name="T15" fmla="*/ 19 h 384"/>
                <a:gd name="T16" fmla="*/ 309 w 328"/>
                <a:gd name="T17" fmla="*/ 0 h 384"/>
                <a:gd name="T18" fmla="*/ 39 w 328"/>
                <a:gd name="T19" fmla="*/ 46 h 384"/>
                <a:gd name="T20" fmla="*/ 46 w 328"/>
                <a:gd name="T21" fmla="*/ 39 h 384"/>
                <a:gd name="T22" fmla="*/ 282 w 328"/>
                <a:gd name="T23" fmla="*/ 39 h 384"/>
                <a:gd name="T24" fmla="*/ 289 w 328"/>
                <a:gd name="T25" fmla="*/ 46 h 384"/>
                <a:gd name="T26" fmla="*/ 289 w 328"/>
                <a:gd name="T27" fmla="*/ 215 h 384"/>
                <a:gd name="T28" fmla="*/ 282 w 328"/>
                <a:gd name="T29" fmla="*/ 222 h 384"/>
                <a:gd name="T30" fmla="*/ 46 w 328"/>
                <a:gd name="T31" fmla="*/ 222 h 384"/>
                <a:gd name="T32" fmla="*/ 39 w 328"/>
                <a:gd name="T33" fmla="*/ 215 h 384"/>
                <a:gd name="T34" fmla="*/ 39 w 328"/>
                <a:gd name="T35" fmla="*/ 46 h 384"/>
                <a:gd name="T36" fmla="*/ 177 w 328"/>
                <a:gd name="T37" fmla="*/ 275 h 384"/>
                <a:gd name="T38" fmla="*/ 156 w 328"/>
                <a:gd name="T39" fmla="*/ 275 h 384"/>
                <a:gd name="T40" fmla="*/ 156 w 328"/>
                <a:gd name="T41" fmla="*/ 327 h 384"/>
                <a:gd name="T42" fmla="*/ 149 w 328"/>
                <a:gd name="T43" fmla="*/ 334 h 384"/>
                <a:gd name="T44" fmla="*/ 95 w 328"/>
                <a:gd name="T45" fmla="*/ 334 h 384"/>
                <a:gd name="T46" fmla="*/ 95 w 328"/>
                <a:gd name="T47" fmla="*/ 265 h 384"/>
                <a:gd name="T48" fmla="*/ 78 w 328"/>
                <a:gd name="T49" fmla="*/ 265 h 384"/>
                <a:gd name="T50" fmla="*/ 78 w 328"/>
                <a:gd name="T51" fmla="*/ 334 h 384"/>
                <a:gd name="T52" fmla="*/ 67 w 328"/>
                <a:gd name="T53" fmla="*/ 334 h 384"/>
                <a:gd name="T54" fmla="*/ 60 w 328"/>
                <a:gd name="T55" fmla="*/ 327 h 384"/>
                <a:gd name="T56" fmla="*/ 60 w 328"/>
                <a:gd name="T57" fmla="*/ 275 h 384"/>
                <a:gd name="T58" fmla="*/ 39 w 328"/>
                <a:gd name="T59" fmla="*/ 275 h 384"/>
                <a:gd name="T60" fmla="*/ 39 w 328"/>
                <a:gd name="T61" fmla="*/ 259 h 384"/>
                <a:gd name="T62" fmla="*/ 177 w 328"/>
                <a:gd name="T63" fmla="*/ 259 h 384"/>
                <a:gd name="T64" fmla="*/ 177 w 328"/>
                <a:gd name="T65" fmla="*/ 275 h 384"/>
                <a:gd name="T66" fmla="*/ 235 w 328"/>
                <a:gd name="T67" fmla="*/ 346 h 384"/>
                <a:gd name="T68" fmla="*/ 203 w 328"/>
                <a:gd name="T69" fmla="*/ 346 h 384"/>
                <a:gd name="T70" fmla="*/ 203 w 328"/>
                <a:gd name="T71" fmla="*/ 314 h 384"/>
                <a:gd name="T72" fmla="*/ 235 w 328"/>
                <a:gd name="T73" fmla="*/ 314 h 384"/>
                <a:gd name="T74" fmla="*/ 235 w 328"/>
                <a:gd name="T75" fmla="*/ 346 h 384"/>
                <a:gd name="T76" fmla="*/ 235 w 328"/>
                <a:gd name="T77" fmla="*/ 291 h 384"/>
                <a:gd name="T78" fmla="*/ 203 w 328"/>
                <a:gd name="T79" fmla="*/ 291 h 384"/>
                <a:gd name="T80" fmla="*/ 203 w 328"/>
                <a:gd name="T81" fmla="*/ 259 h 384"/>
                <a:gd name="T82" fmla="*/ 235 w 328"/>
                <a:gd name="T83" fmla="*/ 259 h 384"/>
                <a:gd name="T84" fmla="*/ 235 w 328"/>
                <a:gd name="T85" fmla="*/ 291 h 384"/>
                <a:gd name="T86" fmla="*/ 290 w 328"/>
                <a:gd name="T87" fmla="*/ 346 h 384"/>
                <a:gd name="T88" fmla="*/ 258 w 328"/>
                <a:gd name="T89" fmla="*/ 346 h 384"/>
                <a:gd name="T90" fmla="*/ 258 w 328"/>
                <a:gd name="T91" fmla="*/ 314 h 384"/>
                <a:gd name="T92" fmla="*/ 290 w 328"/>
                <a:gd name="T93" fmla="*/ 314 h 384"/>
                <a:gd name="T94" fmla="*/ 290 w 328"/>
                <a:gd name="T95" fmla="*/ 346 h 384"/>
                <a:gd name="T96" fmla="*/ 290 w 328"/>
                <a:gd name="T97" fmla="*/ 291 h 384"/>
                <a:gd name="T98" fmla="*/ 258 w 328"/>
                <a:gd name="T99" fmla="*/ 291 h 384"/>
                <a:gd name="T100" fmla="*/ 258 w 328"/>
                <a:gd name="T101" fmla="*/ 259 h 384"/>
                <a:gd name="T102" fmla="*/ 290 w 328"/>
                <a:gd name="T103" fmla="*/ 259 h 384"/>
                <a:gd name="T104" fmla="*/ 290 w 328"/>
                <a:gd name="T105" fmla="*/ 29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8" h="384">
                  <a:moveTo>
                    <a:pt x="309" y="0"/>
                  </a:moveTo>
                  <a:cubicBezTo>
                    <a:pt x="19" y="0"/>
                    <a:pt x="19" y="0"/>
                    <a:pt x="19" y="0"/>
                  </a:cubicBezTo>
                  <a:cubicBezTo>
                    <a:pt x="9" y="0"/>
                    <a:pt x="0" y="9"/>
                    <a:pt x="0" y="19"/>
                  </a:cubicBezTo>
                  <a:cubicBezTo>
                    <a:pt x="0" y="365"/>
                    <a:pt x="0" y="365"/>
                    <a:pt x="0" y="365"/>
                  </a:cubicBezTo>
                  <a:cubicBezTo>
                    <a:pt x="0" y="375"/>
                    <a:pt x="9" y="384"/>
                    <a:pt x="19" y="384"/>
                  </a:cubicBezTo>
                  <a:cubicBezTo>
                    <a:pt x="309" y="384"/>
                    <a:pt x="309" y="384"/>
                    <a:pt x="309" y="384"/>
                  </a:cubicBezTo>
                  <a:cubicBezTo>
                    <a:pt x="319" y="384"/>
                    <a:pt x="328" y="375"/>
                    <a:pt x="328" y="365"/>
                  </a:cubicBezTo>
                  <a:cubicBezTo>
                    <a:pt x="328" y="19"/>
                    <a:pt x="328" y="19"/>
                    <a:pt x="328" y="19"/>
                  </a:cubicBezTo>
                  <a:cubicBezTo>
                    <a:pt x="328" y="9"/>
                    <a:pt x="319" y="0"/>
                    <a:pt x="309" y="0"/>
                  </a:cubicBezTo>
                  <a:moveTo>
                    <a:pt x="39" y="46"/>
                  </a:moveTo>
                  <a:cubicBezTo>
                    <a:pt x="39" y="42"/>
                    <a:pt x="42" y="39"/>
                    <a:pt x="46" y="39"/>
                  </a:cubicBezTo>
                  <a:cubicBezTo>
                    <a:pt x="282" y="39"/>
                    <a:pt x="282" y="39"/>
                    <a:pt x="282" y="39"/>
                  </a:cubicBezTo>
                  <a:cubicBezTo>
                    <a:pt x="286" y="39"/>
                    <a:pt x="289" y="42"/>
                    <a:pt x="289" y="46"/>
                  </a:cubicBezTo>
                  <a:cubicBezTo>
                    <a:pt x="289" y="215"/>
                    <a:pt x="289" y="215"/>
                    <a:pt x="289" y="215"/>
                  </a:cubicBezTo>
                  <a:cubicBezTo>
                    <a:pt x="289" y="219"/>
                    <a:pt x="286" y="222"/>
                    <a:pt x="282" y="222"/>
                  </a:cubicBezTo>
                  <a:cubicBezTo>
                    <a:pt x="46" y="222"/>
                    <a:pt x="46" y="222"/>
                    <a:pt x="46" y="222"/>
                  </a:cubicBezTo>
                  <a:cubicBezTo>
                    <a:pt x="42" y="222"/>
                    <a:pt x="39" y="219"/>
                    <a:pt x="39" y="215"/>
                  </a:cubicBezTo>
                  <a:lnTo>
                    <a:pt x="39" y="46"/>
                  </a:lnTo>
                  <a:close/>
                  <a:moveTo>
                    <a:pt x="177" y="275"/>
                  </a:moveTo>
                  <a:cubicBezTo>
                    <a:pt x="156" y="275"/>
                    <a:pt x="156" y="275"/>
                    <a:pt x="156" y="275"/>
                  </a:cubicBezTo>
                  <a:cubicBezTo>
                    <a:pt x="156" y="327"/>
                    <a:pt x="156" y="327"/>
                    <a:pt x="156" y="327"/>
                  </a:cubicBezTo>
                  <a:cubicBezTo>
                    <a:pt x="156" y="331"/>
                    <a:pt x="153" y="334"/>
                    <a:pt x="149" y="334"/>
                  </a:cubicBezTo>
                  <a:cubicBezTo>
                    <a:pt x="95" y="334"/>
                    <a:pt x="95" y="334"/>
                    <a:pt x="95" y="334"/>
                  </a:cubicBezTo>
                  <a:cubicBezTo>
                    <a:pt x="95" y="265"/>
                    <a:pt x="95" y="265"/>
                    <a:pt x="95" y="265"/>
                  </a:cubicBezTo>
                  <a:cubicBezTo>
                    <a:pt x="78" y="265"/>
                    <a:pt x="78" y="265"/>
                    <a:pt x="78" y="265"/>
                  </a:cubicBezTo>
                  <a:cubicBezTo>
                    <a:pt x="78" y="334"/>
                    <a:pt x="78" y="334"/>
                    <a:pt x="78" y="334"/>
                  </a:cubicBezTo>
                  <a:cubicBezTo>
                    <a:pt x="67" y="334"/>
                    <a:pt x="67" y="334"/>
                    <a:pt x="67" y="334"/>
                  </a:cubicBezTo>
                  <a:cubicBezTo>
                    <a:pt x="63" y="334"/>
                    <a:pt x="60" y="331"/>
                    <a:pt x="60" y="327"/>
                  </a:cubicBezTo>
                  <a:cubicBezTo>
                    <a:pt x="60" y="275"/>
                    <a:pt x="60" y="275"/>
                    <a:pt x="60" y="275"/>
                  </a:cubicBezTo>
                  <a:cubicBezTo>
                    <a:pt x="39" y="275"/>
                    <a:pt x="39" y="275"/>
                    <a:pt x="39" y="275"/>
                  </a:cubicBezTo>
                  <a:cubicBezTo>
                    <a:pt x="39" y="259"/>
                    <a:pt x="39" y="259"/>
                    <a:pt x="39" y="259"/>
                  </a:cubicBezTo>
                  <a:cubicBezTo>
                    <a:pt x="177" y="259"/>
                    <a:pt x="177" y="259"/>
                    <a:pt x="177" y="259"/>
                  </a:cubicBezTo>
                  <a:lnTo>
                    <a:pt x="177" y="275"/>
                  </a:lnTo>
                  <a:close/>
                  <a:moveTo>
                    <a:pt x="235" y="346"/>
                  </a:moveTo>
                  <a:cubicBezTo>
                    <a:pt x="203" y="346"/>
                    <a:pt x="203" y="346"/>
                    <a:pt x="203" y="346"/>
                  </a:cubicBezTo>
                  <a:cubicBezTo>
                    <a:pt x="203" y="314"/>
                    <a:pt x="203" y="314"/>
                    <a:pt x="203" y="314"/>
                  </a:cubicBezTo>
                  <a:cubicBezTo>
                    <a:pt x="235" y="314"/>
                    <a:pt x="235" y="314"/>
                    <a:pt x="235" y="314"/>
                  </a:cubicBezTo>
                  <a:lnTo>
                    <a:pt x="235" y="346"/>
                  </a:lnTo>
                  <a:close/>
                  <a:moveTo>
                    <a:pt x="235" y="291"/>
                  </a:moveTo>
                  <a:cubicBezTo>
                    <a:pt x="203" y="291"/>
                    <a:pt x="203" y="291"/>
                    <a:pt x="203" y="291"/>
                  </a:cubicBezTo>
                  <a:cubicBezTo>
                    <a:pt x="203" y="259"/>
                    <a:pt x="203" y="259"/>
                    <a:pt x="203" y="259"/>
                  </a:cubicBezTo>
                  <a:cubicBezTo>
                    <a:pt x="235" y="259"/>
                    <a:pt x="235" y="259"/>
                    <a:pt x="235" y="259"/>
                  </a:cubicBezTo>
                  <a:lnTo>
                    <a:pt x="235" y="291"/>
                  </a:lnTo>
                  <a:close/>
                  <a:moveTo>
                    <a:pt x="290" y="346"/>
                  </a:moveTo>
                  <a:cubicBezTo>
                    <a:pt x="258" y="346"/>
                    <a:pt x="258" y="346"/>
                    <a:pt x="258" y="346"/>
                  </a:cubicBezTo>
                  <a:cubicBezTo>
                    <a:pt x="258" y="314"/>
                    <a:pt x="258" y="314"/>
                    <a:pt x="258" y="314"/>
                  </a:cubicBezTo>
                  <a:cubicBezTo>
                    <a:pt x="290" y="314"/>
                    <a:pt x="290" y="314"/>
                    <a:pt x="290" y="314"/>
                  </a:cubicBezTo>
                  <a:lnTo>
                    <a:pt x="290" y="346"/>
                  </a:lnTo>
                  <a:close/>
                  <a:moveTo>
                    <a:pt x="290" y="291"/>
                  </a:moveTo>
                  <a:cubicBezTo>
                    <a:pt x="258" y="291"/>
                    <a:pt x="258" y="291"/>
                    <a:pt x="258" y="291"/>
                  </a:cubicBezTo>
                  <a:cubicBezTo>
                    <a:pt x="258" y="259"/>
                    <a:pt x="258" y="259"/>
                    <a:pt x="258" y="259"/>
                  </a:cubicBezTo>
                  <a:cubicBezTo>
                    <a:pt x="290" y="259"/>
                    <a:pt x="290" y="259"/>
                    <a:pt x="290" y="259"/>
                  </a:cubicBezTo>
                  <a:lnTo>
                    <a:pt x="29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4"/>
            <p:cNvSpPr>
              <a:spLocks/>
            </p:cNvSpPr>
            <p:nvPr/>
          </p:nvSpPr>
          <p:spPr bwMode="auto">
            <a:xfrm>
              <a:off x="2708" y="1425"/>
              <a:ext cx="66" cy="50"/>
            </a:xfrm>
            <a:custGeom>
              <a:avLst/>
              <a:gdLst>
                <a:gd name="T0" fmla="*/ 27 w 28"/>
                <a:gd name="T1" fmla="*/ 0 h 21"/>
                <a:gd name="T2" fmla="*/ 1 w 28"/>
                <a:gd name="T3" fmla="*/ 0 h 21"/>
                <a:gd name="T4" fmla="*/ 0 w 28"/>
                <a:gd name="T5" fmla="*/ 2 h 21"/>
                <a:gd name="T6" fmla="*/ 0 w 28"/>
                <a:gd name="T7" fmla="*/ 21 h 21"/>
                <a:gd name="T8" fmla="*/ 28 w 28"/>
                <a:gd name="T9" fmla="*/ 21 h 21"/>
                <a:gd name="T10" fmla="*/ 28 w 28"/>
                <a:gd name="T11" fmla="*/ 2 h 21"/>
                <a:gd name="T12" fmla="*/ 27 w 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8" h="21">
                  <a:moveTo>
                    <a:pt x="27" y="0"/>
                  </a:moveTo>
                  <a:cubicBezTo>
                    <a:pt x="1" y="0"/>
                    <a:pt x="1" y="0"/>
                    <a:pt x="1" y="0"/>
                  </a:cubicBezTo>
                  <a:cubicBezTo>
                    <a:pt x="1" y="0"/>
                    <a:pt x="0" y="1"/>
                    <a:pt x="0" y="2"/>
                  </a:cubicBezTo>
                  <a:cubicBezTo>
                    <a:pt x="0" y="21"/>
                    <a:pt x="0" y="21"/>
                    <a:pt x="0" y="21"/>
                  </a:cubicBezTo>
                  <a:cubicBezTo>
                    <a:pt x="28" y="21"/>
                    <a:pt x="28" y="21"/>
                    <a:pt x="28" y="21"/>
                  </a:cubicBezTo>
                  <a:cubicBezTo>
                    <a:pt x="28" y="2"/>
                    <a:pt x="28" y="2"/>
                    <a:pt x="28" y="2"/>
                  </a:cubicBezTo>
                  <a:cubicBezTo>
                    <a:pt x="28" y="1"/>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58"/>
          <p:cNvGrpSpPr>
            <a:grpSpLocks noChangeAspect="1"/>
          </p:cNvGrpSpPr>
          <p:nvPr/>
        </p:nvGrpSpPr>
        <p:grpSpPr bwMode="auto">
          <a:xfrm>
            <a:off x="3649199" y="5386129"/>
            <a:ext cx="874816" cy="737071"/>
            <a:chOff x="2637" y="1416"/>
            <a:chExt cx="482" cy="406"/>
          </a:xfrm>
          <a:solidFill>
            <a:schemeClr val="accent1"/>
          </a:solidFill>
        </p:grpSpPr>
        <p:sp>
          <p:nvSpPr>
            <p:cNvPr id="300" name="Oval 59"/>
            <p:cNvSpPr>
              <a:spLocks noChangeArrowheads="1"/>
            </p:cNvSpPr>
            <p:nvPr/>
          </p:nvSpPr>
          <p:spPr bwMode="auto">
            <a:xfrm>
              <a:off x="2724" y="1746"/>
              <a:ext cx="78"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60"/>
            <p:cNvSpPr>
              <a:spLocks noChangeArrowheads="1"/>
            </p:cNvSpPr>
            <p:nvPr/>
          </p:nvSpPr>
          <p:spPr bwMode="auto">
            <a:xfrm>
              <a:off x="3029" y="1746"/>
              <a:ext cx="78"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61"/>
            <p:cNvSpPr>
              <a:spLocks/>
            </p:cNvSpPr>
            <p:nvPr/>
          </p:nvSpPr>
          <p:spPr bwMode="auto">
            <a:xfrm>
              <a:off x="2637" y="1416"/>
              <a:ext cx="482" cy="312"/>
            </a:xfrm>
            <a:custGeom>
              <a:avLst/>
              <a:gdLst>
                <a:gd name="T0" fmla="*/ 39 w 204"/>
                <a:gd name="T1" fmla="*/ 0 h 132"/>
                <a:gd name="T2" fmla="*/ 6 w 204"/>
                <a:gd name="T3" fmla="*/ 0 h 132"/>
                <a:gd name="T4" fmla="*/ 0 w 204"/>
                <a:gd name="T5" fmla="*/ 5 h 132"/>
                <a:gd name="T6" fmla="*/ 6 w 204"/>
                <a:gd name="T7" fmla="*/ 11 h 132"/>
                <a:gd name="T8" fmla="*/ 30 w 204"/>
                <a:gd name="T9" fmla="*/ 11 h 132"/>
                <a:gd name="T10" fmla="*/ 47 w 204"/>
                <a:gd name="T11" fmla="*/ 121 h 132"/>
                <a:gd name="T12" fmla="*/ 59 w 204"/>
                <a:gd name="T13" fmla="*/ 132 h 132"/>
                <a:gd name="T14" fmla="*/ 186 w 204"/>
                <a:gd name="T15" fmla="*/ 132 h 132"/>
                <a:gd name="T16" fmla="*/ 186 w 204"/>
                <a:gd name="T17" fmla="*/ 122 h 132"/>
                <a:gd name="T18" fmla="*/ 62 w 204"/>
                <a:gd name="T19" fmla="*/ 122 h 132"/>
                <a:gd name="T20" fmla="*/ 56 w 204"/>
                <a:gd name="T21" fmla="*/ 116 h 132"/>
                <a:gd name="T22" fmla="*/ 62 w 204"/>
                <a:gd name="T23" fmla="*/ 111 h 132"/>
                <a:gd name="T24" fmla="*/ 177 w 204"/>
                <a:gd name="T25" fmla="*/ 105 h 132"/>
                <a:gd name="T26" fmla="*/ 191 w 204"/>
                <a:gd name="T27" fmla="*/ 93 h 132"/>
                <a:gd name="T28" fmla="*/ 204 w 204"/>
                <a:gd name="T29" fmla="*/ 31 h 132"/>
                <a:gd name="T30" fmla="*/ 44 w 204"/>
                <a:gd name="T31" fmla="*/ 31 h 132"/>
                <a:gd name="T32" fmla="*/ 39 w 204"/>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32">
                  <a:moveTo>
                    <a:pt x="39" y="0"/>
                  </a:moveTo>
                  <a:cubicBezTo>
                    <a:pt x="6" y="0"/>
                    <a:pt x="6" y="0"/>
                    <a:pt x="6" y="0"/>
                  </a:cubicBezTo>
                  <a:cubicBezTo>
                    <a:pt x="3" y="0"/>
                    <a:pt x="0" y="2"/>
                    <a:pt x="0" y="5"/>
                  </a:cubicBezTo>
                  <a:cubicBezTo>
                    <a:pt x="0" y="8"/>
                    <a:pt x="3" y="11"/>
                    <a:pt x="6" y="11"/>
                  </a:cubicBezTo>
                  <a:cubicBezTo>
                    <a:pt x="30" y="11"/>
                    <a:pt x="30" y="11"/>
                    <a:pt x="30" y="11"/>
                  </a:cubicBezTo>
                  <a:cubicBezTo>
                    <a:pt x="47" y="121"/>
                    <a:pt x="47" y="121"/>
                    <a:pt x="47" y="121"/>
                  </a:cubicBezTo>
                  <a:cubicBezTo>
                    <a:pt x="47" y="129"/>
                    <a:pt x="52" y="132"/>
                    <a:pt x="59" y="132"/>
                  </a:cubicBezTo>
                  <a:cubicBezTo>
                    <a:pt x="186" y="132"/>
                    <a:pt x="186" y="132"/>
                    <a:pt x="186" y="132"/>
                  </a:cubicBezTo>
                  <a:cubicBezTo>
                    <a:pt x="193" y="132"/>
                    <a:pt x="192" y="122"/>
                    <a:pt x="186" y="122"/>
                  </a:cubicBezTo>
                  <a:cubicBezTo>
                    <a:pt x="186" y="122"/>
                    <a:pt x="62" y="122"/>
                    <a:pt x="62" y="122"/>
                  </a:cubicBezTo>
                  <a:cubicBezTo>
                    <a:pt x="58" y="122"/>
                    <a:pt x="56" y="120"/>
                    <a:pt x="56" y="116"/>
                  </a:cubicBezTo>
                  <a:cubicBezTo>
                    <a:pt x="56" y="113"/>
                    <a:pt x="58" y="111"/>
                    <a:pt x="62" y="111"/>
                  </a:cubicBezTo>
                  <a:cubicBezTo>
                    <a:pt x="62" y="111"/>
                    <a:pt x="173" y="106"/>
                    <a:pt x="177" y="105"/>
                  </a:cubicBezTo>
                  <a:cubicBezTo>
                    <a:pt x="185" y="104"/>
                    <a:pt x="189" y="101"/>
                    <a:pt x="191" y="93"/>
                  </a:cubicBezTo>
                  <a:cubicBezTo>
                    <a:pt x="204" y="31"/>
                    <a:pt x="204" y="31"/>
                    <a:pt x="204" y="31"/>
                  </a:cubicBezTo>
                  <a:cubicBezTo>
                    <a:pt x="44" y="31"/>
                    <a:pt x="44" y="31"/>
                    <a:pt x="44" y="31"/>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65"/>
          <p:cNvGrpSpPr>
            <a:grpSpLocks noChangeAspect="1"/>
          </p:cNvGrpSpPr>
          <p:nvPr/>
        </p:nvGrpSpPr>
        <p:grpSpPr bwMode="auto">
          <a:xfrm>
            <a:off x="5553538" y="1515971"/>
            <a:ext cx="668644" cy="931860"/>
            <a:chOff x="2552" y="1163"/>
            <a:chExt cx="656" cy="914"/>
          </a:xfrm>
          <a:solidFill>
            <a:schemeClr val="accent1"/>
          </a:solidFill>
        </p:grpSpPr>
        <p:sp>
          <p:nvSpPr>
            <p:cNvPr id="304" name="Freeform 66"/>
            <p:cNvSpPr>
              <a:spLocks noEditPoints="1"/>
            </p:cNvSpPr>
            <p:nvPr/>
          </p:nvSpPr>
          <p:spPr bwMode="auto">
            <a:xfrm>
              <a:off x="2552" y="1163"/>
              <a:ext cx="219" cy="914"/>
            </a:xfrm>
            <a:custGeom>
              <a:avLst/>
              <a:gdLst>
                <a:gd name="T0" fmla="*/ 0 w 93"/>
                <a:gd name="T1" fmla="*/ 13 h 387"/>
                <a:gd name="T2" fmla="*/ 0 w 93"/>
                <a:gd name="T3" fmla="*/ 375 h 387"/>
                <a:gd name="T4" fmla="*/ 12 w 93"/>
                <a:gd name="T5" fmla="*/ 387 h 387"/>
                <a:gd name="T6" fmla="*/ 93 w 93"/>
                <a:gd name="T7" fmla="*/ 387 h 387"/>
                <a:gd name="T8" fmla="*/ 93 w 93"/>
                <a:gd name="T9" fmla="*/ 0 h 387"/>
                <a:gd name="T10" fmla="*/ 12 w 93"/>
                <a:gd name="T11" fmla="*/ 0 h 387"/>
                <a:gd name="T12" fmla="*/ 0 w 93"/>
                <a:gd name="T13" fmla="*/ 13 h 387"/>
                <a:gd name="T14" fmla="*/ 59 w 93"/>
                <a:gd name="T15" fmla="*/ 137 h 387"/>
                <a:gd name="T16" fmla="*/ 67 w 93"/>
                <a:gd name="T17" fmla="*/ 128 h 387"/>
                <a:gd name="T18" fmla="*/ 76 w 93"/>
                <a:gd name="T19" fmla="*/ 137 h 387"/>
                <a:gd name="T20" fmla="*/ 76 w 93"/>
                <a:gd name="T21" fmla="*/ 214 h 387"/>
                <a:gd name="T22" fmla="*/ 67 w 93"/>
                <a:gd name="T23" fmla="*/ 222 h 387"/>
                <a:gd name="T24" fmla="*/ 59 w 93"/>
                <a:gd name="T25" fmla="*/ 214 h 387"/>
                <a:gd name="T26" fmla="*/ 59 w 93"/>
                <a:gd name="T27" fmla="*/ 13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387">
                  <a:moveTo>
                    <a:pt x="0" y="13"/>
                  </a:moveTo>
                  <a:cubicBezTo>
                    <a:pt x="0" y="375"/>
                    <a:pt x="0" y="375"/>
                    <a:pt x="0" y="375"/>
                  </a:cubicBezTo>
                  <a:cubicBezTo>
                    <a:pt x="0" y="382"/>
                    <a:pt x="5" y="387"/>
                    <a:pt x="12" y="387"/>
                  </a:cubicBezTo>
                  <a:cubicBezTo>
                    <a:pt x="93" y="387"/>
                    <a:pt x="93" y="387"/>
                    <a:pt x="93" y="387"/>
                  </a:cubicBezTo>
                  <a:cubicBezTo>
                    <a:pt x="93" y="0"/>
                    <a:pt x="93" y="0"/>
                    <a:pt x="93" y="0"/>
                  </a:cubicBezTo>
                  <a:cubicBezTo>
                    <a:pt x="12" y="0"/>
                    <a:pt x="12" y="0"/>
                    <a:pt x="12" y="0"/>
                  </a:cubicBezTo>
                  <a:cubicBezTo>
                    <a:pt x="5" y="0"/>
                    <a:pt x="0" y="6"/>
                    <a:pt x="0" y="13"/>
                  </a:cubicBezTo>
                  <a:close/>
                  <a:moveTo>
                    <a:pt x="59" y="137"/>
                  </a:moveTo>
                  <a:cubicBezTo>
                    <a:pt x="59" y="132"/>
                    <a:pt x="63" y="128"/>
                    <a:pt x="67" y="128"/>
                  </a:cubicBezTo>
                  <a:cubicBezTo>
                    <a:pt x="72" y="128"/>
                    <a:pt x="76" y="132"/>
                    <a:pt x="76" y="137"/>
                  </a:cubicBezTo>
                  <a:cubicBezTo>
                    <a:pt x="76" y="214"/>
                    <a:pt x="76" y="214"/>
                    <a:pt x="76" y="214"/>
                  </a:cubicBezTo>
                  <a:cubicBezTo>
                    <a:pt x="76" y="218"/>
                    <a:pt x="72" y="222"/>
                    <a:pt x="67" y="222"/>
                  </a:cubicBezTo>
                  <a:cubicBezTo>
                    <a:pt x="63" y="222"/>
                    <a:pt x="59" y="218"/>
                    <a:pt x="59" y="214"/>
                  </a:cubicBezTo>
                  <a:lnTo>
                    <a:pt x="59"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67"/>
            <p:cNvSpPr>
              <a:spLocks noEditPoints="1"/>
            </p:cNvSpPr>
            <p:nvPr/>
          </p:nvSpPr>
          <p:spPr bwMode="auto">
            <a:xfrm>
              <a:off x="2802" y="1163"/>
              <a:ext cx="406" cy="914"/>
            </a:xfrm>
            <a:custGeom>
              <a:avLst/>
              <a:gdLst>
                <a:gd name="T0" fmla="*/ 160 w 172"/>
                <a:gd name="T1" fmla="*/ 0 h 387"/>
                <a:gd name="T2" fmla="*/ 0 w 172"/>
                <a:gd name="T3" fmla="*/ 0 h 387"/>
                <a:gd name="T4" fmla="*/ 0 w 172"/>
                <a:gd name="T5" fmla="*/ 387 h 387"/>
                <a:gd name="T6" fmla="*/ 160 w 172"/>
                <a:gd name="T7" fmla="*/ 387 h 387"/>
                <a:gd name="T8" fmla="*/ 172 w 172"/>
                <a:gd name="T9" fmla="*/ 375 h 387"/>
                <a:gd name="T10" fmla="*/ 172 w 172"/>
                <a:gd name="T11" fmla="*/ 13 h 387"/>
                <a:gd name="T12" fmla="*/ 160 w 172"/>
                <a:gd name="T13" fmla="*/ 0 h 387"/>
                <a:gd name="T14" fmla="*/ 33 w 172"/>
                <a:gd name="T15" fmla="*/ 214 h 387"/>
                <a:gd name="T16" fmla="*/ 24 w 172"/>
                <a:gd name="T17" fmla="*/ 222 h 387"/>
                <a:gd name="T18" fmla="*/ 15 w 172"/>
                <a:gd name="T19" fmla="*/ 214 h 387"/>
                <a:gd name="T20" fmla="*/ 15 w 172"/>
                <a:gd name="T21" fmla="*/ 137 h 387"/>
                <a:gd name="T22" fmla="*/ 24 w 172"/>
                <a:gd name="T23" fmla="*/ 128 h 387"/>
                <a:gd name="T24" fmla="*/ 33 w 172"/>
                <a:gd name="T25" fmla="*/ 137 h 387"/>
                <a:gd name="T26" fmla="*/ 33 w 172"/>
                <a:gd name="T27" fmla="*/ 214 h 387"/>
                <a:gd name="T28" fmla="*/ 137 w 172"/>
                <a:gd name="T29" fmla="*/ 208 h 387"/>
                <a:gd name="T30" fmla="*/ 127 w 172"/>
                <a:gd name="T31" fmla="*/ 218 h 387"/>
                <a:gd name="T32" fmla="*/ 75 w 172"/>
                <a:gd name="T33" fmla="*/ 218 h 387"/>
                <a:gd name="T34" fmla="*/ 65 w 172"/>
                <a:gd name="T35" fmla="*/ 208 h 387"/>
                <a:gd name="T36" fmla="*/ 65 w 172"/>
                <a:gd name="T37" fmla="*/ 174 h 387"/>
                <a:gd name="T38" fmla="*/ 75 w 172"/>
                <a:gd name="T39" fmla="*/ 164 h 387"/>
                <a:gd name="T40" fmla="*/ 80 w 172"/>
                <a:gd name="T41" fmla="*/ 164 h 387"/>
                <a:gd name="T42" fmla="*/ 80 w 172"/>
                <a:gd name="T43" fmla="*/ 174 h 387"/>
                <a:gd name="T44" fmla="*/ 76 w 172"/>
                <a:gd name="T45" fmla="*/ 174 h 387"/>
                <a:gd name="T46" fmla="*/ 72 w 172"/>
                <a:gd name="T47" fmla="*/ 178 h 387"/>
                <a:gd name="T48" fmla="*/ 72 w 172"/>
                <a:gd name="T49" fmla="*/ 185 h 387"/>
                <a:gd name="T50" fmla="*/ 76 w 172"/>
                <a:gd name="T51" fmla="*/ 189 h 387"/>
                <a:gd name="T52" fmla="*/ 91 w 172"/>
                <a:gd name="T53" fmla="*/ 189 h 387"/>
                <a:gd name="T54" fmla="*/ 95 w 172"/>
                <a:gd name="T55" fmla="*/ 185 h 387"/>
                <a:gd name="T56" fmla="*/ 95 w 172"/>
                <a:gd name="T57" fmla="*/ 178 h 387"/>
                <a:gd name="T58" fmla="*/ 91 w 172"/>
                <a:gd name="T59" fmla="*/ 174 h 387"/>
                <a:gd name="T60" fmla="*/ 86 w 172"/>
                <a:gd name="T61" fmla="*/ 174 h 387"/>
                <a:gd name="T62" fmla="*/ 86 w 172"/>
                <a:gd name="T63" fmla="*/ 164 h 387"/>
                <a:gd name="T64" fmla="*/ 116 w 172"/>
                <a:gd name="T65" fmla="*/ 164 h 387"/>
                <a:gd name="T66" fmla="*/ 116 w 172"/>
                <a:gd name="T67" fmla="*/ 174 h 387"/>
                <a:gd name="T68" fmla="*/ 111 w 172"/>
                <a:gd name="T69" fmla="*/ 174 h 387"/>
                <a:gd name="T70" fmla="*/ 107 w 172"/>
                <a:gd name="T71" fmla="*/ 178 h 387"/>
                <a:gd name="T72" fmla="*/ 107 w 172"/>
                <a:gd name="T73" fmla="*/ 185 h 387"/>
                <a:gd name="T74" fmla="*/ 111 w 172"/>
                <a:gd name="T75" fmla="*/ 189 h 387"/>
                <a:gd name="T76" fmla="*/ 126 w 172"/>
                <a:gd name="T77" fmla="*/ 189 h 387"/>
                <a:gd name="T78" fmla="*/ 130 w 172"/>
                <a:gd name="T79" fmla="*/ 185 h 387"/>
                <a:gd name="T80" fmla="*/ 130 w 172"/>
                <a:gd name="T81" fmla="*/ 178 h 387"/>
                <a:gd name="T82" fmla="*/ 126 w 172"/>
                <a:gd name="T83" fmla="*/ 174 h 387"/>
                <a:gd name="T84" fmla="*/ 122 w 172"/>
                <a:gd name="T85" fmla="*/ 174 h 387"/>
                <a:gd name="T86" fmla="*/ 122 w 172"/>
                <a:gd name="T87" fmla="*/ 164 h 387"/>
                <a:gd name="T88" fmla="*/ 127 w 172"/>
                <a:gd name="T89" fmla="*/ 164 h 387"/>
                <a:gd name="T90" fmla="*/ 137 w 172"/>
                <a:gd name="T91" fmla="*/ 174 h 387"/>
                <a:gd name="T92" fmla="*/ 137 w 172"/>
                <a:gd name="T93" fmla="*/ 20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387">
                  <a:moveTo>
                    <a:pt x="160" y="0"/>
                  </a:moveTo>
                  <a:cubicBezTo>
                    <a:pt x="0" y="0"/>
                    <a:pt x="0" y="0"/>
                    <a:pt x="0" y="0"/>
                  </a:cubicBezTo>
                  <a:cubicBezTo>
                    <a:pt x="0" y="387"/>
                    <a:pt x="0" y="387"/>
                    <a:pt x="0" y="387"/>
                  </a:cubicBezTo>
                  <a:cubicBezTo>
                    <a:pt x="160" y="387"/>
                    <a:pt x="160" y="387"/>
                    <a:pt x="160" y="387"/>
                  </a:cubicBezTo>
                  <a:cubicBezTo>
                    <a:pt x="167" y="387"/>
                    <a:pt x="172" y="382"/>
                    <a:pt x="172" y="375"/>
                  </a:cubicBezTo>
                  <a:cubicBezTo>
                    <a:pt x="172" y="13"/>
                    <a:pt x="172" y="13"/>
                    <a:pt x="172" y="13"/>
                  </a:cubicBezTo>
                  <a:cubicBezTo>
                    <a:pt x="172" y="6"/>
                    <a:pt x="167" y="0"/>
                    <a:pt x="160" y="0"/>
                  </a:cubicBezTo>
                  <a:close/>
                  <a:moveTo>
                    <a:pt x="33" y="214"/>
                  </a:moveTo>
                  <a:cubicBezTo>
                    <a:pt x="33" y="218"/>
                    <a:pt x="29" y="222"/>
                    <a:pt x="24" y="222"/>
                  </a:cubicBezTo>
                  <a:cubicBezTo>
                    <a:pt x="19" y="222"/>
                    <a:pt x="15" y="218"/>
                    <a:pt x="15" y="214"/>
                  </a:cubicBezTo>
                  <a:cubicBezTo>
                    <a:pt x="15" y="137"/>
                    <a:pt x="15" y="137"/>
                    <a:pt x="15" y="137"/>
                  </a:cubicBezTo>
                  <a:cubicBezTo>
                    <a:pt x="15" y="132"/>
                    <a:pt x="19" y="128"/>
                    <a:pt x="24" y="128"/>
                  </a:cubicBezTo>
                  <a:cubicBezTo>
                    <a:pt x="29" y="128"/>
                    <a:pt x="33" y="132"/>
                    <a:pt x="33" y="137"/>
                  </a:cubicBezTo>
                  <a:lnTo>
                    <a:pt x="33" y="214"/>
                  </a:lnTo>
                  <a:close/>
                  <a:moveTo>
                    <a:pt x="137" y="208"/>
                  </a:moveTo>
                  <a:cubicBezTo>
                    <a:pt x="137" y="214"/>
                    <a:pt x="132" y="218"/>
                    <a:pt x="127" y="218"/>
                  </a:cubicBezTo>
                  <a:cubicBezTo>
                    <a:pt x="75" y="218"/>
                    <a:pt x="75" y="218"/>
                    <a:pt x="75" y="218"/>
                  </a:cubicBezTo>
                  <a:cubicBezTo>
                    <a:pt x="69" y="218"/>
                    <a:pt x="65" y="214"/>
                    <a:pt x="65" y="208"/>
                  </a:cubicBezTo>
                  <a:cubicBezTo>
                    <a:pt x="65" y="174"/>
                    <a:pt x="65" y="174"/>
                    <a:pt x="65" y="174"/>
                  </a:cubicBezTo>
                  <a:cubicBezTo>
                    <a:pt x="65" y="169"/>
                    <a:pt x="69" y="164"/>
                    <a:pt x="75" y="164"/>
                  </a:cubicBezTo>
                  <a:cubicBezTo>
                    <a:pt x="80" y="164"/>
                    <a:pt x="80" y="164"/>
                    <a:pt x="80" y="164"/>
                  </a:cubicBezTo>
                  <a:cubicBezTo>
                    <a:pt x="80" y="174"/>
                    <a:pt x="80" y="174"/>
                    <a:pt x="80" y="174"/>
                  </a:cubicBezTo>
                  <a:cubicBezTo>
                    <a:pt x="76" y="174"/>
                    <a:pt x="76" y="174"/>
                    <a:pt x="76" y="174"/>
                  </a:cubicBezTo>
                  <a:cubicBezTo>
                    <a:pt x="74" y="174"/>
                    <a:pt x="72" y="175"/>
                    <a:pt x="72" y="178"/>
                  </a:cubicBezTo>
                  <a:cubicBezTo>
                    <a:pt x="72" y="185"/>
                    <a:pt x="72" y="185"/>
                    <a:pt x="72" y="185"/>
                  </a:cubicBezTo>
                  <a:cubicBezTo>
                    <a:pt x="72" y="187"/>
                    <a:pt x="74" y="189"/>
                    <a:pt x="76" y="189"/>
                  </a:cubicBezTo>
                  <a:cubicBezTo>
                    <a:pt x="91" y="189"/>
                    <a:pt x="91" y="189"/>
                    <a:pt x="91" y="189"/>
                  </a:cubicBezTo>
                  <a:cubicBezTo>
                    <a:pt x="93" y="189"/>
                    <a:pt x="95" y="187"/>
                    <a:pt x="95" y="185"/>
                  </a:cubicBezTo>
                  <a:cubicBezTo>
                    <a:pt x="95" y="178"/>
                    <a:pt x="95" y="178"/>
                    <a:pt x="95" y="178"/>
                  </a:cubicBezTo>
                  <a:cubicBezTo>
                    <a:pt x="95" y="175"/>
                    <a:pt x="93" y="174"/>
                    <a:pt x="91" y="174"/>
                  </a:cubicBezTo>
                  <a:cubicBezTo>
                    <a:pt x="86" y="174"/>
                    <a:pt x="86" y="174"/>
                    <a:pt x="86" y="174"/>
                  </a:cubicBezTo>
                  <a:cubicBezTo>
                    <a:pt x="86" y="164"/>
                    <a:pt x="86" y="164"/>
                    <a:pt x="86" y="164"/>
                  </a:cubicBezTo>
                  <a:cubicBezTo>
                    <a:pt x="116" y="164"/>
                    <a:pt x="116" y="164"/>
                    <a:pt x="116" y="164"/>
                  </a:cubicBezTo>
                  <a:cubicBezTo>
                    <a:pt x="116" y="174"/>
                    <a:pt x="116" y="174"/>
                    <a:pt x="116" y="174"/>
                  </a:cubicBezTo>
                  <a:cubicBezTo>
                    <a:pt x="111" y="174"/>
                    <a:pt x="111" y="174"/>
                    <a:pt x="111" y="174"/>
                  </a:cubicBezTo>
                  <a:cubicBezTo>
                    <a:pt x="109" y="174"/>
                    <a:pt x="107" y="175"/>
                    <a:pt x="107" y="178"/>
                  </a:cubicBezTo>
                  <a:cubicBezTo>
                    <a:pt x="107" y="185"/>
                    <a:pt x="107" y="185"/>
                    <a:pt x="107" y="185"/>
                  </a:cubicBezTo>
                  <a:cubicBezTo>
                    <a:pt x="107" y="187"/>
                    <a:pt x="109" y="189"/>
                    <a:pt x="111" y="189"/>
                  </a:cubicBezTo>
                  <a:cubicBezTo>
                    <a:pt x="126" y="189"/>
                    <a:pt x="126" y="189"/>
                    <a:pt x="126" y="189"/>
                  </a:cubicBezTo>
                  <a:cubicBezTo>
                    <a:pt x="128" y="189"/>
                    <a:pt x="130" y="187"/>
                    <a:pt x="130" y="185"/>
                  </a:cubicBezTo>
                  <a:cubicBezTo>
                    <a:pt x="130" y="178"/>
                    <a:pt x="130" y="178"/>
                    <a:pt x="130" y="178"/>
                  </a:cubicBezTo>
                  <a:cubicBezTo>
                    <a:pt x="130" y="175"/>
                    <a:pt x="128" y="174"/>
                    <a:pt x="126" y="174"/>
                  </a:cubicBezTo>
                  <a:cubicBezTo>
                    <a:pt x="122" y="174"/>
                    <a:pt x="122" y="174"/>
                    <a:pt x="122" y="174"/>
                  </a:cubicBezTo>
                  <a:cubicBezTo>
                    <a:pt x="122" y="164"/>
                    <a:pt x="122" y="164"/>
                    <a:pt x="122" y="164"/>
                  </a:cubicBezTo>
                  <a:cubicBezTo>
                    <a:pt x="127" y="164"/>
                    <a:pt x="127" y="164"/>
                    <a:pt x="127" y="164"/>
                  </a:cubicBezTo>
                  <a:cubicBezTo>
                    <a:pt x="132" y="164"/>
                    <a:pt x="137" y="169"/>
                    <a:pt x="137" y="174"/>
                  </a:cubicBezTo>
                  <a:lnTo>
                    <a:pt x="137"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71"/>
          <p:cNvGrpSpPr>
            <a:grpSpLocks noChangeAspect="1"/>
          </p:cNvGrpSpPr>
          <p:nvPr/>
        </p:nvGrpSpPr>
        <p:grpSpPr bwMode="auto">
          <a:xfrm>
            <a:off x="2566197" y="3461525"/>
            <a:ext cx="801840" cy="929953"/>
            <a:chOff x="1631" y="169"/>
            <a:chExt cx="2502" cy="2901"/>
          </a:xfrm>
          <a:solidFill>
            <a:schemeClr val="accent1"/>
          </a:solidFill>
        </p:grpSpPr>
        <p:sp>
          <p:nvSpPr>
            <p:cNvPr id="307" name="Freeform 72"/>
            <p:cNvSpPr>
              <a:spLocks noEditPoints="1"/>
            </p:cNvSpPr>
            <p:nvPr/>
          </p:nvSpPr>
          <p:spPr bwMode="auto">
            <a:xfrm>
              <a:off x="1813" y="1468"/>
              <a:ext cx="1529" cy="1252"/>
            </a:xfrm>
            <a:custGeom>
              <a:avLst/>
              <a:gdLst>
                <a:gd name="T0" fmla="*/ 619 w 647"/>
                <a:gd name="T1" fmla="*/ 0 h 530"/>
                <a:gd name="T2" fmla="*/ 28 w 647"/>
                <a:gd name="T3" fmla="*/ 0 h 530"/>
                <a:gd name="T4" fmla="*/ 0 w 647"/>
                <a:gd name="T5" fmla="*/ 28 h 530"/>
                <a:gd name="T6" fmla="*/ 0 w 647"/>
                <a:gd name="T7" fmla="*/ 530 h 530"/>
                <a:gd name="T8" fmla="*/ 647 w 647"/>
                <a:gd name="T9" fmla="*/ 530 h 530"/>
                <a:gd name="T10" fmla="*/ 647 w 647"/>
                <a:gd name="T11" fmla="*/ 28 h 530"/>
                <a:gd name="T12" fmla="*/ 619 w 647"/>
                <a:gd name="T13" fmla="*/ 0 h 530"/>
                <a:gd name="T14" fmla="*/ 233 w 647"/>
                <a:gd name="T15" fmla="*/ 415 h 530"/>
                <a:gd name="T16" fmla="*/ 57 w 647"/>
                <a:gd name="T17" fmla="*/ 415 h 530"/>
                <a:gd name="T18" fmla="*/ 37 w 647"/>
                <a:gd name="T19" fmla="*/ 395 h 530"/>
                <a:gd name="T20" fmla="*/ 57 w 647"/>
                <a:gd name="T21" fmla="*/ 374 h 530"/>
                <a:gd name="T22" fmla="*/ 234 w 647"/>
                <a:gd name="T23" fmla="*/ 374 h 530"/>
                <a:gd name="T24" fmla="*/ 254 w 647"/>
                <a:gd name="T25" fmla="*/ 395 h 530"/>
                <a:gd name="T26" fmla="*/ 233 w 647"/>
                <a:gd name="T27" fmla="*/ 415 h 530"/>
                <a:gd name="T28" fmla="*/ 233 w 647"/>
                <a:gd name="T29" fmla="*/ 331 h 530"/>
                <a:gd name="T30" fmla="*/ 57 w 647"/>
                <a:gd name="T31" fmla="*/ 331 h 530"/>
                <a:gd name="T32" fmla="*/ 37 w 647"/>
                <a:gd name="T33" fmla="*/ 310 h 530"/>
                <a:gd name="T34" fmla="*/ 57 w 647"/>
                <a:gd name="T35" fmla="*/ 290 h 530"/>
                <a:gd name="T36" fmla="*/ 234 w 647"/>
                <a:gd name="T37" fmla="*/ 290 h 530"/>
                <a:gd name="T38" fmla="*/ 254 w 647"/>
                <a:gd name="T39" fmla="*/ 310 h 530"/>
                <a:gd name="T40" fmla="*/ 233 w 647"/>
                <a:gd name="T41" fmla="*/ 331 h 530"/>
                <a:gd name="T42" fmla="*/ 441 w 647"/>
                <a:gd name="T43" fmla="*/ 423 h 530"/>
                <a:gd name="T44" fmla="*/ 272 w 647"/>
                <a:gd name="T45" fmla="*/ 254 h 530"/>
                <a:gd name="T46" fmla="*/ 441 w 647"/>
                <a:gd name="T47" fmla="*/ 85 h 530"/>
                <a:gd name="T48" fmla="*/ 610 w 647"/>
                <a:gd name="T49" fmla="*/ 254 h 530"/>
                <a:gd name="T50" fmla="*/ 441 w 647"/>
                <a:gd name="T51" fmla="*/ 4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7" h="530">
                  <a:moveTo>
                    <a:pt x="619" y="0"/>
                  </a:moveTo>
                  <a:cubicBezTo>
                    <a:pt x="28" y="0"/>
                    <a:pt x="28" y="0"/>
                    <a:pt x="28" y="0"/>
                  </a:cubicBezTo>
                  <a:cubicBezTo>
                    <a:pt x="12" y="0"/>
                    <a:pt x="0" y="13"/>
                    <a:pt x="0" y="28"/>
                  </a:cubicBezTo>
                  <a:cubicBezTo>
                    <a:pt x="0" y="530"/>
                    <a:pt x="0" y="530"/>
                    <a:pt x="0" y="530"/>
                  </a:cubicBezTo>
                  <a:cubicBezTo>
                    <a:pt x="647" y="530"/>
                    <a:pt x="647" y="530"/>
                    <a:pt x="647" y="530"/>
                  </a:cubicBezTo>
                  <a:cubicBezTo>
                    <a:pt x="647" y="28"/>
                    <a:pt x="647" y="28"/>
                    <a:pt x="647" y="28"/>
                  </a:cubicBezTo>
                  <a:cubicBezTo>
                    <a:pt x="647" y="13"/>
                    <a:pt x="634" y="0"/>
                    <a:pt x="619" y="0"/>
                  </a:cubicBezTo>
                  <a:close/>
                  <a:moveTo>
                    <a:pt x="233" y="415"/>
                  </a:moveTo>
                  <a:cubicBezTo>
                    <a:pt x="57" y="415"/>
                    <a:pt x="57" y="415"/>
                    <a:pt x="57" y="415"/>
                  </a:cubicBezTo>
                  <a:cubicBezTo>
                    <a:pt x="46" y="415"/>
                    <a:pt x="37" y="406"/>
                    <a:pt x="37" y="395"/>
                  </a:cubicBezTo>
                  <a:cubicBezTo>
                    <a:pt x="37" y="383"/>
                    <a:pt x="46" y="374"/>
                    <a:pt x="57" y="374"/>
                  </a:cubicBezTo>
                  <a:cubicBezTo>
                    <a:pt x="234" y="374"/>
                    <a:pt x="234" y="374"/>
                    <a:pt x="234" y="374"/>
                  </a:cubicBezTo>
                  <a:cubicBezTo>
                    <a:pt x="245" y="375"/>
                    <a:pt x="254" y="384"/>
                    <a:pt x="254" y="395"/>
                  </a:cubicBezTo>
                  <a:cubicBezTo>
                    <a:pt x="254" y="406"/>
                    <a:pt x="245" y="415"/>
                    <a:pt x="233" y="415"/>
                  </a:cubicBezTo>
                  <a:close/>
                  <a:moveTo>
                    <a:pt x="233" y="331"/>
                  </a:moveTo>
                  <a:cubicBezTo>
                    <a:pt x="57" y="331"/>
                    <a:pt x="57" y="331"/>
                    <a:pt x="57" y="331"/>
                  </a:cubicBezTo>
                  <a:cubicBezTo>
                    <a:pt x="46" y="331"/>
                    <a:pt x="37" y="322"/>
                    <a:pt x="37" y="310"/>
                  </a:cubicBezTo>
                  <a:cubicBezTo>
                    <a:pt x="37" y="299"/>
                    <a:pt x="46" y="290"/>
                    <a:pt x="57" y="290"/>
                  </a:cubicBezTo>
                  <a:cubicBezTo>
                    <a:pt x="234" y="290"/>
                    <a:pt x="234" y="290"/>
                    <a:pt x="234" y="290"/>
                  </a:cubicBezTo>
                  <a:cubicBezTo>
                    <a:pt x="245" y="291"/>
                    <a:pt x="254" y="299"/>
                    <a:pt x="254" y="310"/>
                  </a:cubicBezTo>
                  <a:cubicBezTo>
                    <a:pt x="254" y="322"/>
                    <a:pt x="245" y="331"/>
                    <a:pt x="233" y="331"/>
                  </a:cubicBezTo>
                  <a:close/>
                  <a:moveTo>
                    <a:pt x="441" y="423"/>
                  </a:moveTo>
                  <a:cubicBezTo>
                    <a:pt x="348" y="423"/>
                    <a:pt x="272" y="347"/>
                    <a:pt x="272" y="254"/>
                  </a:cubicBezTo>
                  <a:cubicBezTo>
                    <a:pt x="272" y="161"/>
                    <a:pt x="348" y="85"/>
                    <a:pt x="441" y="85"/>
                  </a:cubicBezTo>
                  <a:cubicBezTo>
                    <a:pt x="534" y="85"/>
                    <a:pt x="610" y="161"/>
                    <a:pt x="610" y="254"/>
                  </a:cubicBezTo>
                  <a:cubicBezTo>
                    <a:pt x="610" y="347"/>
                    <a:pt x="534" y="423"/>
                    <a:pt x="441" y="4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73"/>
            <p:cNvSpPr>
              <a:spLocks noEditPoints="1"/>
            </p:cNvSpPr>
            <p:nvPr/>
          </p:nvSpPr>
          <p:spPr bwMode="auto">
            <a:xfrm>
              <a:off x="1631" y="755"/>
              <a:ext cx="1890" cy="1965"/>
            </a:xfrm>
            <a:custGeom>
              <a:avLst/>
              <a:gdLst>
                <a:gd name="T0" fmla="*/ 768 w 800"/>
                <a:gd name="T1" fmla="*/ 0 h 832"/>
                <a:gd name="T2" fmla="*/ 32 w 800"/>
                <a:gd name="T3" fmla="*/ 0 h 832"/>
                <a:gd name="T4" fmla="*/ 0 w 800"/>
                <a:gd name="T5" fmla="*/ 32 h 832"/>
                <a:gd name="T6" fmla="*/ 0 w 800"/>
                <a:gd name="T7" fmla="*/ 801 h 832"/>
                <a:gd name="T8" fmla="*/ 32 w 800"/>
                <a:gd name="T9" fmla="*/ 832 h 832"/>
                <a:gd name="T10" fmla="*/ 45 w 800"/>
                <a:gd name="T11" fmla="*/ 832 h 832"/>
                <a:gd name="T12" fmla="*/ 45 w 800"/>
                <a:gd name="T13" fmla="*/ 303 h 832"/>
                <a:gd name="T14" fmla="*/ 73 w 800"/>
                <a:gd name="T15" fmla="*/ 270 h 832"/>
                <a:gd name="T16" fmla="*/ 727 w 800"/>
                <a:gd name="T17" fmla="*/ 270 h 832"/>
                <a:gd name="T18" fmla="*/ 756 w 800"/>
                <a:gd name="T19" fmla="*/ 303 h 832"/>
                <a:gd name="T20" fmla="*/ 756 w 800"/>
                <a:gd name="T21" fmla="*/ 832 h 832"/>
                <a:gd name="T22" fmla="*/ 768 w 800"/>
                <a:gd name="T23" fmla="*/ 832 h 832"/>
                <a:gd name="T24" fmla="*/ 800 w 800"/>
                <a:gd name="T25" fmla="*/ 801 h 832"/>
                <a:gd name="T26" fmla="*/ 800 w 800"/>
                <a:gd name="T27" fmla="*/ 32 h 832"/>
                <a:gd name="T28" fmla="*/ 768 w 800"/>
                <a:gd name="T29" fmla="*/ 0 h 832"/>
                <a:gd name="T30" fmla="*/ 756 w 800"/>
                <a:gd name="T31" fmla="*/ 190 h 832"/>
                <a:gd name="T32" fmla="*/ 724 w 800"/>
                <a:gd name="T33" fmla="*/ 222 h 832"/>
                <a:gd name="T34" fmla="*/ 76 w 800"/>
                <a:gd name="T35" fmla="*/ 222 h 832"/>
                <a:gd name="T36" fmla="*/ 44 w 800"/>
                <a:gd name="T37" fmla="*/ 190 h 832"/>
                <a:gd name="T38" fmla="*/ 44 w 800"/>
                <a:gd name="T39" fmla="*/ 91 h 832"/>
                <a:gd name="T40" fmla="*/ 76 w 800"/>
                <a:gd name="T41" fmla="*/ 59 h 832"/>
                <a:gd name="T42" fmla="*/ 724 w 800"/>
                <a:gd name="T43" fmla="*/ 59 h 832"/>
                <a:gd name="T44" fmla="*/ 756 w 800"/>
                <a:gd name="T45" fmla="*/ 91 h 832"/>
                <a:gd name="T46" fmla="*/ 756 w 800"/>
                <a:gd name="T47" fmla="*/ 19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0" h="832">
                  <a:moveTo>
                    <a:pt x="768" y="0"/>
                  </a:moveTo>
                  <a:cubicBezTo>
                    <a:pt x="32" y="0"/>
                    <a:pt x="32" y="0"/>
                    <a:pt x="32" y="0"/>
                  </a:cubicBezTo>
                  <a:cubicBezTo>
                    <a:pt x="15" y="0"/>
                    <a:pt x="0" y="14"/>
                    <a:pt x="0" y="32"/>
                  </a:cubicBezTo>
                  <a:cubicBezTo>
                    <a:pt x="0" y="801"/>
                    <a:pt x="0" y="801"/>
                    <a:pt x="0" y="801"/>
                  </a:cubicBezTo>
                  <a:cubicBezTo>
                    <a:pt x="0" y="818"/>
                    <a:pt x="15" y="832"/>
                    <a:pt x="32" y="832"/>
                  </a:cubicBezTo>
                  <a:cubicBezTo>
                    <a:pt x="45" y="832"/>
                    <a:pt x="45" y="832"/>
                    <a:pt x="45" y="832"/>
                  </a:cubicBezTo>
                  <a:cubicBezTo>
                    <a:pt x="45" y="303"/>
                    <a:pt x="45" y="303"/>
                    <a:pt x="45" y="303"/>
                  </a:cubicBezTo>
                  <a:cubicBezTo>
                    <a:pt x="45" y="285"/>
                    <a:pt x="57" y="270"/>
                    <a:pt x="73" y="270"/>
                  </a:cubicBezTo>
                  <a:cubicBezTo>
                    <a:pt x="727" y="270"/>
                    <a:pt x="727" y="270"/>
                    <a:pt x="727" y="270"/>
                  </a:cubicBezTo>
                  <a:cubicBezTo>
                    <a:pt x="743" y="270"/>
                    <a:pt x="756" y="285"/>
                    <a:pt x="756" y="303"/>
                  </a:cubicBezTo>
                  <a:cubicBezTo>
                    <a:pt x="756" y="832"/>
                    <a:pt x="756" y="832"/>
                    <a:pt x="756" y="832"/>
                  </a:cubicBezTo>
                  <a:cubicBezTo>
                    <a:pt x="768" y="832"/>
                    <a:pt x="768" y="832"/>
                    <a:pt x="768" y="832"/>
                  </a:cubicBezTo>
                  <a:cubicBezTo>
                    <a:pt x="786" y="832"/>
                    <a:pt x="800" y="818"/>
                    <a:pt x="800" y="801"/>
                  </a:cubicBezTo>
                  <a:cubicBezTo>
                    <a:pt x="800" y="32"/>
                    <a:pt x="800" y="32"/>
                    <a:pt x="800" y="32"/>
                  </a:cubicBezTo>
                  <a:cubicBezTo>
                    <a:pt x="800" y="14"/>
                    <a:pt x="786" y="0"/>
                    <a:pt x="768" y="0"/>
                  </a:cubicBezTo>
                  <a:close/>
                  <a:moveTo>
                    <a:pt x="756" y="190"/>
                  </a:moveTo>
                  <a:cubicBezTo>
                    <a:pt x="756" y="207"/>
                    <a:pt x="742" y="222"/>
                    <a:pt x="724" y="222"/>
                  </a:cubicBezTo>
                  <a:cubicBezTo>
                    <a:pt x="76" y="222"/>
                    <a:pt x="76" y="222"/>
                    <a:pt x="76" y="222"/>
                  </a:cubicBezTo>
                  <a:cubicBezTo>
                    <a:pt x="58" y="222"/>
                    <a:pt x="44" y="207"/>
                    <a:pt x="44" y="190"/>
                  </a:cubicBezTo>
                  <a:cubicBezTo>
                    <a:pt x="44" y="91"/>
                    <a:pt x="44" y="91"/>
                    <a:pt x="44" y="91"/>
                  </a:cubicBezTo>
                  <a:cubicBezTo>
                    <a:pt x="44" y="74"/>
                    <a:pt x="58" y="59"/>
                    <a:pt x="76" y="59"/>
                  </a:cubicBezTo>
                  <a:cubicBezTo>
                    <a:pt x="724" y="59"/>
                    <a:pt x="724" y="59"/>
                    <a:pt x="724" y="59"/>
                  </a:cubicBezTo>
                  <a:cubicBezTo>
                    <a:pt x="742" y="59"/>
                    <a:pt x="756" y="74"/>
                    <a:pt x="756" y="91"/>
                  </a:cubicBezTo>
                  <a:lnTo>
                    <a:pt x="756"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74"/>
            <p:cNvSpPr>
              <a:spLocks noEditPoints="1"/>
            </p:cNvSpPr>
            <p:nvPr/>
          </p:nvSpPr>
          <p:spPr bwMode="auto">
            <a:xfrm>
              <a:off x="1813" y="2784"/>
              <a:ext cx="1529" cy="286"/>
            </a:xfrm>
            <a:custGeom>
              <a:avLst/>
              <a:gdLst>
                <a:gd name="T0" fmla="*/ 0 w 647"/>
                <a:gd name="T1" fmla="*/ 109 h 121"/>
                <a:gd name="T2" fmla="*/ 12 w 647"/>
                <a:gd name="T3" fmla="*/ 121 h 121"/>
                <a:gd name="T4" fmla="*/ 634 w 647"/>
                <a:gd name="T5" fmla="*/ 121 h 121"/>
                <a:gd name="T6" fmla="*/ 647 w 647"/>
                <a:gd name="T7" fmla="*/ 109 h 121"/>
                <a:gd name="T8" fmla="*/ 647 w 647"/>
                <a:gd name="T9" fmla="*/ 0 h 121"/>
                <a:gd name="T10" fmla="*/ 0 w 647"/>
                <a:gd name="T11" fmla="*/ 0 h 121"/>
                <a:gd name="T12" fmla="*/ 0 w 647"/>
                <a:gd name="T13" fmla="*/ 109 h 121"/>
                <a:gd name="T14" fmla="*/ 599 w 647"/>
                <a:gd name="T15" fmla="*/ 34 h 121"/>
                <a:gd name="T16" fmla="*/ 626 w 647"/>
                <a:gd name="T17" fmla="*/ 61 h 121"/>
                <a:gd name="T18" fmla="*/ 599 w 647"/>
                <a:gd name="T19" fmla="*/ 87 h 121"/>
                <a:gd name="T20" fmla="*/ 572 w 647"/>
                <a:gd name="T21" fmla="*/ 61 h 121"/>
                <a:gd name="T22" fmla="*/ 599 w 647"/>
                <a:gd name="T23" fmla="*/ 3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121">
                  <a:moveTo>
                    <a:pt x="0" y="109"/>
                  </a:moveTo>
                  <a:cubicBezTo>
                    <a:pt x="0" y="116"/>
                    <a:pt x="5" y="121"/>
                    <a:pt x="12" y="121"/>
                  </a:cubicBezTo>
                  <a:cubicBezTo>
                    <a:pt x="634" y="121"/>
                    <a:pt x="634" y="121"/>
                    <a:pt x="634" y="121"/>
                  </a:cubicBezTo>
                  <a:cubicBezTo>
                    <a:pt x="641" y="121"/>
                    <a:pt x="647" y="116"/>
                    <a:pt x="647" y="109"/>
                  </a:cubicBezTo>
                  <a:cubicBezTo>
                    <a:pt x="647" y="0"/>
                    <a:pt x="647" y="0"/>
                    <a:pt x="647" y="0"/>
                  </a:cubicBezTo>
                  <a:cubicBezTo>
                    <a:pt x="0" y="0"/>
                    <a:pt x="0" y="0"/>
                    <a:pt x="0" y="0"/>
                  </a:cubicBezTo>
                  <a:lnTo>
                    <a:pt x="0" y="109"/>
                  </a:lnTo>
                  <a:close/>
                  <a:moveTo>
                    <a:pt x="599" y="34"/>
                  </a:moveTo>
                  <a:cubicBezTo>
                    <a:pt x="614" y="34"/>
                    <a:pt x="626" y="46"/>
                    <a:pt x="626" y="61"/>
                  </a:cubicBezTo>
                  <a:cubicBezTo>
                    <a:pt x="626" y="75"/>
                    <a:pt x="614" y="87"/>
                    <a:pt x="599" y="87"/>
                  </a:cubicBezTo>
                  <a:cubicBezTo>
                    <a:pt x="584" y="87"/>
                    <a:pt x="572" y="75"/>
                    <a:pt x="572" y="61"/>
                  </a:cubicBezTo>
                  <a:cubicBezTo>
                    <a:pt x="572" y="46"/>
                    <a:pt x="584" y="34"/>
                    <a:pt x="59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75"/>
            <p:cNvSpPr>
              <a:spLocks/>
            </p:cNvSpPr>
            <p:nvPr/>
          </p:nvSpPr>
          <p:spPr bwMode="auto">
            <a:xfrm>
              <a:off x="3389" y="452"/>
              <a:ext cx="461" cy="470"/>
            </a:xfrm>
            <a:custGeom>
              <a:avLst/>
              <a:gdLst>
                <a:gd name="T0" fmla="*/ 17 w 195"/>
                <a:gd name="T1" fmla="*/ 0 h 199"/>
                <a:gd name="T2" fmla="*/ 0 w 195"/>
                <a:gd name="T3" fmla="*/ 35 h 199"/>
                <a:gd name="T4" fmla="*/ 90 w 195"/>
                <a:gd name="T5" fmla="*/ 101 h 199"/>
                <a:gd name="T6" fmla="*/ 159 w 195"/>
                <a:gd name="T7" fmla="*/ 199 h 199"/>
                <a:gd name="T8" fmla="*/ 195 w 195"/>
                <a:gd name="T9" fmla="*/ 181 h 199"/>
                <a:gd name="T10" fmla="*/ 118 w 195"/>
                <a:gd name="T11" fmla="*/ 73 h 199"/>
                <a:gd name="T12" fmla="*/ 17 w 195"/>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195" h="199">
                  <a:moveTo>
                    <a:pt x="17" y="0"/>
                  </a:moveTo>
                  <a:cubicBezTo>
                    <a:pt x="0" y="35"/>
                    <a:pt x="0" y="35"/>
                    <a:pt x="0" y="35"/>
                  </a:cubicBezTo>
                  <a:cubicBezTo>
                    <a:pt x="32" y="52"/>
                    <a:pt x="63" y="74"/>
                    <a:pt x="90" y="101"/>
                  </a:cubicBezTo>
                  <a:cubicBezTo>
                    <a:pt x="119" y="130"/>
                    <a:pt x="142" y="163"/>
                    <a:pt x="159" y="199"/>
                  </a:cubicBezTo>
                  <a:cubicBezTo>
                    <a:pt x="195" y="181"/>
                    <a:pt x="195" y="181"/>
                    <a:pt x="195" y="181"/>
                  </a:cubicBezTo>
                  <a:cubicBezTo>
                    <a:pt x="176" y="142"/>
                    <a:pt x="151" y="105"/>
                    <a:pt x="118" y="73"/>
                  </a:cubicBezTo>
                  <a:cubicBezTo>
                    <a:pt x="88" y="42"/>
                    <a:pt x="53" y="18"/>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76"/>
            <p:cNvSpPr>
              <a:spLocks/>
            </p:cNvSpPr>
            <p:nvPr/>
          </p:nvSpPr>
          <p:spPr bwMode="auto">
            <a:xfrm>
              <a:off x="3526" y="169"/>
              <a:ext cx="607" cy="616"/>
            </a:xfrm>
            <a:custGeom>
              <a:avLst/>
              <a:gdLst>
                <a:gd name="T0" fmla="*/ 154 w 257"/>
                <a:gd name="T1" fmla="*/ 99 h 261"/>
                <a:gd name="T2" fmla="*/ 17 w 257"/>
                <a:gd name="T3" fmla="*/ 0 h 261"/>
                <a:gd name="T4" fmla="*/ 0 w 257"/>
                <a:gd name="T5" fmla="*/ 35 h 261"/>
                <a:gd name="T6" fmla="*/ 126 w 257"/>
                <a:gd name="T7" fmla="*/ 127 h 261"/>
                <a:gd name="T8" fmla="*/ 221 w 257"/>
                <a:gd name="T9" fmla="*/ 261 h 261"/>
                <a:gd name="T10" fmla="*/ 257 w 257"/>
                <a:gd name="T11" fmla="*/ 243 h 261"/>
                <a:gd name="T12" fmla="*/ 154 w 257"/>
                <a:gd name="T13" fmla="*/ 99 h 261"/>
              </a:gdLst>
              <a:ahLst/>
              <a:cxnLst>
                <a:cxn ang="0">
                  <a:pos x="T0" y="T1"/>
                </a:cxn>
                <a:cxn ang="0">
                  <a:pos x="T2" y="T3"/>
                </a:cxn>
                <a:cxn ang="0">
                  <a:pos x="T4" y="T5"/>
                </a:cxn>
                <a:cxn ang="0">
                  <a:pos x="T6" y="T7"/>
                </a:cxn>
                <a:cxn ang="0">
                  <a:pos x="T8" y="T9"/>
                </a:cxn>
                <a:cxn ang="0">
                  <a:pos x="T10" y="T11"/>
                </a:cxn>
                <a:cxn ang="0">
                  <a:pos x="T12" y="T13"/>
                </a:cxn>
              </a:cxnLst>
              <a:rect l="0" t="0" r="r" b="b"/>
              <a:pathLst>
                <a:path w="257" h="261">
                  <a:moveTo>
                    <a:pt x="154" y="99"/>
                  </a:moveTo>
                  <a:cubicBezTo>
                    <a:pt x="113" y="57"/>
                    <a:pt x="67" y="25"/>
                    <a:pt x="17" y="0"/>
                  </a:cubicBezTo>
                  <a:cubicBezTo>
                    <a:pt x="0" y="35"/>
                    <a:pt x="0" y="35"/>
                    <a:pt x="0" y="35"/>
                  </a:cubicBezTo>
                  <a:cubicBezTo>
                    <a:pt x="46" y="58"/>
                    <a:pt x="88" y="89"/>
                    <a:pt x="126" y="127"/>
                  </a:cubicBezTo>
                  <a:cubicBezTo>
                    <a:pt x="166" y="167"/>
                    <a:pt x="198" y="212"/>
                    <a:pt x="221" y="261"/>
                  </a:cubicBezTo>
                  <a:cubicBezTo>
                    <a:pt x="257" y="243"/>
                    <a:pt x="257" y="243"/>
                    <a:pt x="257" y="243"/>
                  </a:cubicBezTo>
                  <a:cubicBezTo>
                    <a:pt x="232" y="191"/>
                    <a:pt x="198" y="142"/>
                    <a:pt x="15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49"/>
          <p:cNvGrpSpPr/>
          <p:nvPr/>
        </p:nvGrpSpPr>
        <p:grpSpPr>
          <a:xfrm>
            <a:off x="4020426" y="2265007"/>
            <a:ext cx="8844673" cy="3042704"/>
            <a:chOff x="2817110" y="1304637"/>
            <a:chExt cx="6635233" cy="2282028"/>
          </a:xfrm>
        </p:grpSpPr>
        <p:sp>
          <p:nvSpPr>
            <p:cNvPr id="313" name="Text Placeholder 19"/>
            <p:cNvSpPr txBox="1">
              <a:spLocks/>
            </p:cNvSpPr>
            <p:nvPr/>
          </p:nvSpPr>
          <p:spPr>
            <a:xfrm>
              <a:off x="6465297" y="1921738"/>
              <a:ext cx="2987046" cy="1010356"/>
            </a:xfrm>
            <a:prstGeom prst="rect">
              <a:avLst/>
            </a:prstGeom>
          </p:spPr>
          <p:txBody>
            <a:bodyPr vert="horz" lIns="0" tIns="0" rIns="0" bIns="0" rtlCol="0" anchor="ctr" anchorCtr="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fontAlgn="base">
                <a:lnSpc>
                  <a:spcPct val="90000"/>
                </a:lnSpc>
                <a:spcBef>
                  <a:spcPct val="0"/>
                </a:spcBef>
                <a:spcAft>
                  <a:spcPts val="2400"/>
                </a:spcAft>
                <a:buNone/>
              </a:pPr>
              <a:r>
                <a:rPr lang="en-US" sz="4600" b="1" dirty="0" smtClean="0">
                  <a:ln w="6350">
                    <a:noFill/>
                  </a:ln>
                </a:rPr>
                <a:t>The Connected World …</a:t>
              </a:r>
              <a:endParaRPr lang="en-US" sz="4600" b="1" dirty="0">
                <a:ln w="6350">
                  <a:noFill/>
                </a:ln>
              </a:endParaRPr>
            </a:p>
          </p:txBody>
        </p:sp>
        <p:grpSp>
          <p:nvGrpSpPr>
            <p:cNvPr id="14" name="Group 37"/>
            <p:cNvGrpSpPr>
              <a:grpSpLocks/>
            </p:cNvGrpSpPr>
            <p:nvPr/>
          </p:nvGrpSpPr>
          <p:grpSpPr bwMode="auto">
            <a:xfrm>
              <a:off x="2817110" y="1304637"/>
              <a:ext cx="2290420" cy="2282028"/>
              <a:chOff x="2971801" y="1277717"/>
              <a:chExt cx="3352799" cy="3521152"/>
            </a:xfrm>
          </p:grpSpPr>
          <p:grpSp>
            <p:nvGrpSpPr>
              <p:cNvPr id="15" name="Group 30"/>
              <p:cNvGrpSpPr>
                <a:grpSpLocks/>
              </p:cNvGrpSpPr>
              <p:nvPr/>
            </p:nvGrpSpPr>
            <p:grpSpPr bwMode="auto">
              <a:xfrm>
                <a:off x="2971801" y="1277717"/>
                <a:ext cx="3227389" cy="3521152"/>
                <a:chOff x="5475288" y="3199494"/>
                <a:chExt cx="3349625" cy="3658506"/>
              </a:xfrm>
            </p:grpSpPr>
            <p:sp>
              <p:nvSpPr>
                <p:cNvPr id="321" name="Ellipse 98"/>
                <p:cNvSpPr/>
                <p:nvPr/>
              </p:nvSpPr>
              <p:spPr bwMode="auto">
                <a:xfrm>
                  <a:off x="5708334" y="6339588"/>
                  <a:ext cx="2963670" cy="518412"/>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prstTxWarp prst="textNoShape">
                    <a:avLst/>
                  </a:prstTxWarp>
                </a:bodyPr>
                <a:lstStyle/>
                <a:p>
                  <a:pPr algn="ctr"/>
                  <a:endParaRPr lang="en-US">
                    <a:solidFill>
                      <a:srgbClr val="FFFFFF"/>
                    </a:solidFill>
                    <a:latin typeface="Calibri" pitchFamily="-84" charset="0"/>
                  </a:endParaRPr>
                </a:p>
              </p:txBody>
            </p:sp>
            <p:sp>
              <p:nvSpPr>
                <p:cNvPr id="322" name="Oval 321"/>
                <p:cNvSpPr>
                  <a:spLocks noChangeArrowheads="1"/>
                </p:cNvSpPr>
                <p:nvPr/>
              </p:nvSpPr>
              <p:spPr bwMode="auto">
                <a:xfrm>
                  <a:off x="5475288" y="3217862"/>
                  <a:ext cx="3349625" cy="3565721"/>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anchor="ctr">
                  <a:prstTxWarp prst="textNoShape">
                    <a:avLst/>
                  </a:prstTxWarp>
                </a:bodyPr>
                <a:lstStyle/>
                <a:p>
                  <a:pPr algn="ctr"/>
                  <a:endParaRPr lang="en-US">
                    <a:solidFill>
                      <a:srgbClr val="FFFFFF"/>
                    </a:solidFill>
                    <a:latin typeface="Calibri" pitchFamily="-84" charset="0"/>
                  </a:endParaRPr>
                </a:p>
              </p:txBody>
            </p:sp>
            <p:sp>
              <p:nvSpPr>
                <p:cNvPr id="323" name="Freeform 10"/>
                <p:cNvSpPr>
                  <a:spLocks noEditPoints="1"/>
                </p:cNvSpPr>
                <p:nvPr/>
              </p:nvSpPr>
              <p:spPr bwMode="auto">
                <a:xfrm>
                  <a:off x="5475288" y="3217862"/>
                  <a:ext cx="3349625" cy="3403427"/>
                </a:xfrm>
                <a:custGeom>
                  <a:avLst/>
                  <a:gdLst>
                    <a:gd name="T0" fmla="*/ 2147483647 w 446"/>
                    <a:gd name="T1" fmla="*/ 2147483647 h 440"/>
                    <a:gd name="T2" fmla="*/ 2147483647 w 446"/>
                    <a:gd name="T3" fmla="*/ 2147483647 h 440"/>
                    <a:gd name="T4" fmla="*/ 2147483647 w 446"/>
                    <a:gd name="T5" fmla="*/ 2147483647 h 440"/>
                    <a:gd name="T6" fmla="*/ 2147483647 w 446"/>
                    <a:gd name="T7" fmla="*/ 2147483647 h 440"/>
                    <a:gd name="T8" fmla="*/ 2147483647 w 446"/>
                    <a:gd name="T9" fmla="*/ 2147483647 h 440"/>
                    <a:gd name="T10" fmla="*/ 2147483647 w 446"/>
                    <a:gd name="T11" fmla="*/ 2147483647 h 440"/>
                    <a:gd name="T12" fmla="*/ 2147483647 w 446"/>
                    <a:gd name="T13" fmla="*/ 2147483647 h 440"/>
                    <a:gd name="T14" fmla="*/ 2147483647 w 446"/>
                    <a:gd name="T15" fmla="*/ 2147483647 h 440"/>
                    <a:gd name="T16" fmla="*/ 2147483647 w 446"/>
                    <a:gd name="T17" fmla="*/ 2147483647 h 440"/>
                    <a:gd name="T18" fmla="*/ 2147483647 w 446"/>
                    <a:gd name="T19" fmla="*/ 2147483647 h 440"/>
                    <a:gd name="T20" fmla="*/ 2147483647 w 446"/>
                    <a:gd name="T21" fmla="*/ 2147483647 h 440"/>
                    <a:gd name="T22" fmla="*/ 2147483647 w 446"/>
                    <a:gd name="T23" fmla="*/ 2147483647 h 440"/>
                    <a:gd name="T24" fmla="*/ 2147483647 w 446"/>
                    <a:gd name="T25" fmla="*/ 2147483647 h 440"/>
                    <a:gd name="T26" fmla="*/ 2147483647 w 446"/>
                    <a:gd name="T27" fmla="*/ 2147483647 h 440"/>
                    <a:gd name="T28" fmla="*/ 2147483647 w 446"/>
                    <a:gd name="T29" fmla="*/ 2147483647 h 440"/>
                    <a:gd name="T30" fmla="*/ 2147483647 w 446"/>
                    <a:gd name="T31" fmla="*/ 2147483647 h 440"/>
                    <a:gd name="T32" fmla="*/ 2147483647 w 446"/>
                    <a:gd name="T33" fmla="*/ 2147483647 h 440"/>
                    <a:gd name="T34" fmla="*/ 2147483647 w 446"/>
                    <a:gd name="T35" fmla="*/ 2147483647 h 440"/>
                    <a:gd name="T36" fmla="*/ 2147483647 w 446"/>
                    <a:gd name="T37" fmla="*/ 2147483647 h 440"/>
                    <a:gd name="T38" fmla="*/ 2147483647 w 446"/>
                    <a:gd name="T39" fmla="*/ 2147483647 h 440"/>
                    <a:gd name="T40" fmla="*/ 2147483647 w 446"/>
                    <a:gd name="T41" fmla="*/ 2147483647 h 440"/>
                    <a:gd name="T42" fmla="*/ 2147483647 w 446"/>
                    <a:gd name="T43" fmla="*/ 2147483647 h 440"/>
                    <a:gd name="T44" fmla="*/ 2147483647 w 446"/>
                    <a:gd name="T45" fmla="*/ 2147483647 h 440"/>
                    <a:gd name="T46" fmla="*/ 2147483647 w 446"/>
                    <a:gd name="T47" fmla="*/ 2147483647 h 440"/>
                    <a:gd name="T48" fmla="*/ 2147483647 w 446"/>
                    <a:gd name="T49" fmla="*/ 2147483647 h 440"/>
                    <a:gd name="T50" fmla="*/ 2147483647 w 446"/>
                    <a:gd name="T51" fmla="*/ 2147483647 h 440"/>
                    <a:gd name="T52" fmla="*/ 2147483647 w 446"/>
                    <a:gd name="T53" fmla="*/ 2147483647 h 440"/>
                    <a:gd name="T54" fmla="*/ 2147483647 w 446"/>
                    <a:gd name="T55" fmla="*/ 2147483647 h 440"/>
                    <a:gd name="T56" fmla="*/ 2147483647 w 446"/>
                    <a:gd name="T57" fmla="*/ 2147483647 h 440"/>
                    <a:gd name="T58" fmla="*/ 2147483647 w 446"/>
                    <a:gd name="T59" fmla="*/ 2147483647 h 440"/>
                    <a:gd name="T60" fmla="*/ 2147483647 w 446"/>
                    <a:gd name="T61" fmla="*/ 2147483647 h 440"/>
                    <a:gd name="T62" fmla="*/ 2147483647 w 446"/>
                    <a:gd name="T63" fmla="*/ 2147483647 h 440"/>
                    <a:gd name="T64" fmla="*/ 2147483647 w 446"/>
                    <a:gd name="T65" fmla="*/ 2147483647 h 440"/>
                    <a:gd name="T66" fmla="*/ 2147483647 w 446"/>
                    <a:gd name="T67" fmla="*/ 2147483647 h 440"/>
                    <a:gd name="T68" fmla="*/ 2147483647 w 446"/>
                    <a:gd name="T69" fmla="*/ 0 h 440"/>
                    <a:gd name="T70" fmla="*/ 2147483647 w 446"/>
                    <a:gd name="T71" fmla="*/ 2147483647 h 440"/>
                    <a:gd name="T72" fmla="*/ 2147483647 w 446"/>
                    <a:gd name="T73" fmla="*/ 2147483647 h 440"/>
                    <a:gd name="T74" fmla="*/ 2147483647 w 446"/>
                    <a:gd name="T75" fmla="*/ 2147483647 h 440"/>
                    <a:gd name="T76" fmla="*/ 2147483647 w 446"/>
                    <a:gd name="T77" fmla="*/ 2147483647 h 440"/>
                    <a:gd name="T78" fmla="*/ 2147483647 w 446"/>
                    <a:gd name="T79" fmla="*/ 2147483647 h 440"/>
                    <a:gd name="T80" fmla="*/ 2147483647 w 446"/>
                    <a:gd name="T81" fmla="*/ 2147483647 h 440"/>
                    <a:gd name="T82" fmla="*/ 2147483647 w 446"/>
                    <a:gd name="T83" fmla="*/ 2147483647 h 440"/>
                    <a:gd name="T84" fmla="*/ 2147483647 w 446"/>
                    <a:gd name="T85" fmla="*/ 2147483647 h 440"/>
                    <a:gd name="T86" fmla="*/ 2147483647 w 446"/>
                    <a:gd name="T87" fmla="*/ 2147483647 h 440"/>
                    <a:gd name="T88" fmla="*/ 2147483647 w 446"/>
                    <a:gd name="T89" fmla="*/ 2147483647 h 440"/>
                    <a:gd name="T90" fmla="*/ 2147483647 w 446"/>
                    <a:gd name="T91" fmla="*/ 2147483647 h 440"/>
                    <a:gd name="T92" fmla="*/ 2147483647 w 446"/>
                    <a:gd name="T93" fmla="*/ 2147483647 h 440"/>
                    <a:gd name="T94" fmla="*/ 2147483647 w 446"/>
                    <a:gd name="T95" fmla="*/ 2147483647 h 440"/>
                    <a:gd name="T96" fmla="*/ 2147483647 w 446"/>
                    <a:gd name="T97" fmla="*/ 2147483647 h 440"/>
                    <a:gd name="T98" fmla="*/ 2147483647 w 446"/>
                    <a:gd name="T99" fmla="*/ 2147483647 h 440"/>
                    <a:gd name="T100" fmla="*/ 2147483647 w 446"/>
                    <a:gd name="T101" fmla="*/ 2147483647 h 440"/>
                    <a:gd name="T102" fmla="*/ 2147483647 w 446"/>
                    <a:gd name="T103" fmla="*/ 2147483647 h 440"/>
                    <a:gd name="T104" fmla="*/ 2147483647 w 446"/>
                    <a:gd name="T105" fmla="*/ 2147483647 h 440"/>
                    <a:gd name="T106" fmla="*/ 2147483647 w 446"/>
                    <a:gd name="T107" fmla="*/ 2147483647 h 440"/>
                    <a:gd name="T108" fmla="*/ 2147483647 w 446"/>
                    <a:gd name="T109" fmla="*/ 2147483647 h 440"/>
                    <a:gd name="T110" fmla="*/ 2147483647 w 446"/>
                    <a:gd name="T111" fmla="*/ 2147483647 h 440"/>
                    <a:gd name="T112" fmla="*/ 2147483647 w 446"/>
                    <a:gd name="T113" fmla="*/ 2147483647 h 440"/>
                    <a:gd name="T114" fmla="*/ 2147483647 w 446"/>
                    <a:gd name="T115" fmla="*/ 2147483647 h 440"/>
                    <a:gd name="T116" fmla="*/ 2147483647 w 446"/>
                    <a:gd name="T117" fmla="*/ 2147483647 h 440"/>
                    <a:gd name="T118" fmla="*/ 2147483647 w 446"/>
                    <a:gd name="T119" fmla="*/ 2147483647 h 440"/>
                    <a:gd name="T120" fmla="*/ 2147483647 w 446"/>
                    <a:gd name="T121" fmla="*/ 2147483647 h 440"/>
                    <a:gd name="T122" fmla="*/ 2147483647 w 446"/>
                    <a:gd name="T123" fmla="*/ 2147483647 h 440"/>
                    <a:gd name="T124" fmla="*/ 2147483647 w 446"/>
                    <a:gd name="T125" fmla="*/ 2147483647 h 4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46"/>
                    <a:gd name="T190" fmla="*/ 0 h 440"/>
                    <a:gd name="T191" fmla="*/ 446 w 446"/>
                    <a:gd name="T192" fmla="*/ 440 h 4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46" h="440">
                      <a:moveTo>
                        <a:pt x="222" y="258"/>
                      </a:moveTo>
                      <a:lnTo>
                        <a:pt x="222" y="258"/>
                      </a:lnTo>
                      <a:lnTo>
                        <a:pt x="220" y="258"/>
                      </a:lnTo>
                      <a:lnTo>
                        <a:pt x="220" y="256"/>
                      </a:lnTo>
                      <a:lnTo>
                        <a:pt x="218" y="256"/>
                      </a:lnTo>
                      <a:lnTo>
                        <a:pt x="218" y="258"/>
                      </a:lnTo>
                      <a:lnTo>
                        <a:pt x="220" y="258"/>
                      </a:lnTo>
                      <a:lnTo>
                        <a:pt x="222" y="258"/>
                      </a:lnTo>
                      <a:close/>
                      <a:moveTo>
                        <a:pt x="260" y="60"/>
                      </a:moveTo>
                      <a:lnTo>
                        <a:pt x="262" y="60"/>
                      </a:lnTo>
                      <a:lnTo>
                        <a:pt x="262" y="58"/>
                      </a:lnTo>
                      <a:lnTo>
                        <a:pt x="258" y="58"/>
                      </a:lnTo>
                      <a:lnTo>
                        <a:pt x="260" y="60"/>
                      </a:lnTo>
                      <a:close/>
                      <a:moveTo>
                        <a:pt x="218" y="252"/>
                      </a:moveTo>
                      <a:lnTo>
                        <a:pt x="218" y="250"/>
                      </a:lnTo>
                      <a:lnTo>
                        <a:pt x="216" y="250"/>
                      </a:lnTo>
                      <a:lnTo>
                        <a:pt x="216" y="252"/>
                      </a:lnTo>
                      <a:lnTo>
                        <a:pt x="214" y="250"/>
                      </a:lnTo>
                      <a:lnTo>
                        <a:pt x="212" y="250"/>
                      </a:lnTo>
                      <a:lnTo>
                        <a:pt x="212" y="252"/>
                      </a:lnTo>
                      <a:lnTo>
                        <a:pt x="214" y="252"/>
                      </a:lnTo>
                      <a:lnTo>
                        <a:pt x="216" y="252"/>
                      </a:lnTo>
                      <a:lnTo>
                        <a:pt x="218" y="252"/>
                      </a:lnTo>
                      <a:close/>
                      <a:moveTo>
                        <a:pt x="146" y="162"/>
                      </a:moveTo>
                      <a:lnTo>
                        <a:pt x="144" y="162"/>
                      </a:lnTo>
                      <a:lnTo>
                        <a:pt x="146" y="164"/>
                      </a:lnTo>
                      <a:lnTo>
                        <a:pt x="146" y="166"/>
                      </a:lnTo>
                      <a:lnTo>
                        <a:pt x="146" y="168"/>
                      </a:lnTo>
                      <a:lnTo>
                        <a:pt x="146" y="170"/>
                      </a:lnTo>
                      <a:lnTo>
                        <a:pt x="146" y="172"/>
                      </a:lnTo>
                      <a:lnTo>
                        <a:pt x="150" y="172"/>
                      </a:lnTo>
                      <a:lnTo>
                        <a:pt x="148" y="170"/>
                      </a:lnTo>
                      <a:lnTo>
                        <a:pt x="148" y="168"/>
                      </a:lnTo>
                      <a:lnTo>
                        <a:pt x="148" y="166"/>
                      </a:lnTo>
                      <a:lnTo>
                        <a:pt x="150" y="164"/>
                      </a:lnTo>
                      <a:lnTo>
                        <a:pt x="150" y="162"/>
                      </a:lnTo>
                      <a:lnTo>
                        <a:pt x="152" y="160"/>
                      </a:lnTo>
                      <a:lnTo>
                        <a:pt x="154" y="158"/>
                      </a:lnTo>
                      <a:lnTo>
                        <a:pt x="156" y="160"/>
                      </a:lnTo>
                      <a:lnTo>
                        <a:pt x="156" y="162"/>
                      </a:lnTo>
                      <a:lnTo>
                        <a:pt x="156" y="164"/>
                      </a:lnTo>
                      <a:lnTo>
                        <a:pt x="156" y="160"/>
                      </a:lnTo>
                      <a:lnTo>
                        <a:pt x="156" y="156"/>
                      </a:lnTo>
                      <a:lnTo>
                        <a:pt x="154" y="150"/>
                      </a:lnTo>
                      <a:lnTo>
                        <a:pt x="154" y="146"/>
                      </a:lnTo>
                      <a:lnTo>
                        <a:pt x="156" y="148"/>
                      </a:lnTo>
                      <a:lnTo>
                        <a:pt x="156" y="144"/>
                      </a:lnTo>
                      <a:lnTo>
                        <a:pt x="152" y="142"/>
                      </a:lnTo>
                      <a:lnTo>
                        <a:pt x="150" y="140"/>
                      </a:lnTo>
                      <a:lnTo>
                        <a:pt x="146" y="140"/>
                      </a:lnTo>
                      <a:lnTo>
                        <a:pt x="148" y="144"/>
                      </a:lnTo>
                      <a:lnTo>
                        <a:pt x="148" y="148"/>
                      </a:lnTo>
                      <a:lnTo>
                        <a:pt x="150" y="150"/>
                      </a:lnTo>
                      <a:lnTo>
                        <a:pt x="148" y="156"/>
                      </a:lnTo>
                      <a:lnTo>
                        <a:pt x="146" y="162"/>
                      </a:lnTo>
                      <a:close/>
                      <a:moveTo>
                        <a:pt x="158" y="166"/>
                      </a:moveTo>
                      <a:lnTo>
                        <a:pt x="156" y="170"/>
                      </a:lnTo>
                      <a:lnTo>
                        <a:pt x="154" y="172"/>
                      </a:lnTo>
                      <a:lnTo>
                        <a:pt x="152" y="174"/>
                      </a:lnTo>
                      <a:lnTo>
                        <a:pt x="148" y="174"/>
                      </a:lnTo>
                      <a:lnTo>
                        <a:pt x="150" y="178"/>
                      </a:lnTo>
                      <a:lnTo>
                        <a:pt x="152" y="178"/>
                      </a:lnTo>
                      <a:lnTo>
                        <a:pt x="154" y="178"/>
                      </a:lnTo>
                      <a:lnTo>
                        <a:pt x="156" y="178"/>
                      </a:lnTo>
                      <a:lnTo>
                        <a:pt x="156" y="180"/>
                      </a:lnTo>
                      <a:lnTo>
                        <a:pt x="160" y="178"/>
                      </a:lnTo>
                      <a:lnTo>
                        <a:pt x="164" y="178"/>
                      </a:lnTo>
                      <a:lnTo>
                        <a:pt x="164" y="176"/>
                      </a:lnTo>
                      <a:lnTo>
                        <a:pt x="166" y="174"/>
                      </a:lnTo>
                      <a:lnTo>
                        <a:pt x="164" y="170"/>
                      </a:lnTo>
                      <a:lnTo>
                        <a:pt x="162" y="174"/>
                      </a:lnTo>
                      <a:lnTo>
                        <a:pt x="160" y="170"/>
                      </a:lnTo>
                      <a:lnTo>
                        <a:pt x="160" y="168"/>
                      </a:lnTo>
                      <a:lnTo>
                        <a:pt x="158" y="166"/>
                      </a:lnTo>
                      <a:close/>
                      <a:moveTo>
                        <a:pt x="124" y="198"/>
                      </a:moveTo>
                      <a:lnTo>
                        <a:pt x="122" y="198"/>
                      </a:lnTo>
                      <a:lnTo>
                        <a:pt x="120" y="196"/>
                      </a:lnTo>
                      <a:lnTo>
                        <a:pt x="114" y="200"/>
                      </a:lnTo>
                      <a:lnTo>
                        <a:pt x="108" y="202"/>
                      </a:lnTo>
                      <a:lnTo>
                        <a:pt x="106" y="200"/>
                      </a:lnTo>
                      <a:lnTo>
                        <a:pt x="104" y="202"/>
                      </a:lnTo>
                      <a:lnTo>
                        <a:pt x="100" y="202"/>
                      </a:lnTo>
                      <a:lnTo>
                        <a:pt x="106" y="204"/>
                      </a:lnTo>
                      <a:lnTo>
                        <a:pt x="108" y="208"/>
                      </a:lnTo>
                      <a:lnTo>
                        <a:pt x="104" y="214"/>
                      </a:lnTo>
                      <a:lnTo>
                        <a:pt x="106" y="218"/>
                      </a:lnTo>
                      <a:lnTo>
                        <a:pt x="112" y="212"/>
                      </a:lnTo>
                      <a:lnTo>
                        <a:pt x="116" y="208"/>
                      </a:lnTo>
                      <a:lnTo>
                        <a:pt x="124" y="208"/>
                      </a:lnTo>
                      <a:lnTo>
                        <a:pt x="126" y="204"/>
                      </a:lnTo>
                      <a:lnTo>
                        <a:pt x="130" y="208"/>
                      </a:lnTo>
                      <a:lnTo>
                        <a:pt x="136" y="208"/>
                      </a:lnTo>
                      <a:lnTo>
                        <a:pt x="138" y="204"/>
                      </a:lnTo>
                      <a:lnTo>
                        <a:pt x="142" y="202"/>
                      </a:lnTo>
                      <a:lnTo>
                        <a:pt x="140" y="200"/>
                      </a:lnTo>
                      <a:lnTo>
                        <a:pt x="144" y="200"/>
                      </a:lnTo>
                      <a:lnTo>
                        <a:pt x="144" y="198"/>
                      </a:lnTo>
                      <a:lnTo>
                        <a:pt x="146" y="196"/>
                      </a:lnTo>
                      <a:lnTo>
                        <a:pt x="148" y="192"/>
                      </a:lnTo>
                      <a:lnTo>
                        <a:pt x="150" y="188"/>
                      </a:lnTo>
                      <a:lnTo>
                        <a:pt x="150" y="184"/>
                      </a:lnTo>
                      <a:lnTo>
                        <a:pt x="148" y="184"/>
                      </a:lnTo>
                      <a:lnTo>
                        <a:pt x="150" y="182"/>
                      </a:lnTo>
                      <a:lnTo>
                        <a:pt x="148" y="180"/>
                      </a:lnTo>
                      <a:lnTo>
                        <a:pt x="146" y="176"/>
                      </a:lnTo>
                      <a:lnTo>
                        <a:pt x="144" y="176"/>
                      </a:lnTo>
                      <a:lnTo>
                        <a:pt x="144" y="178"/>
                      </a:lnTo>
                      <a:lnTo>
                        <a:pt x="144" y="182"/>
                      </a:lnTo>
                      <a:lnTo>
                        <a:pt x="142" y="186"/>
                      </a:lnTo>
                      <a:lnTo>
                        <a:pt x="138" y="188"/>
                      </a:lnTo>
                      <a:lnTo>
                        <a:pt x="138" y="192"/>
                      </a:lnTo>
                      <a:lnTo>
                        <a:pt x="136" y="192"/>
                      </a:lnTo>
                      <a:lnTo>
                        <a:pt x="132" y="196"/>
                      </a:lnTo>
                      <a:lnTo>
                        <a:pt x="130" y="194"/>
                      </a:lnTo>
                      <a:lnTo>
                        <a:pt x="130" y="198"/>
                      </a:lnTo>
                      <a:lnTo>
                        <a:pt x="130" y="200"/>
                      </a:lnTo>
                      <a:lnTo>
                        <a:pt x="126" y="198"/>
                      </a:lnTo>
                      <a:lnTo>
                        <a:pt x="124" y="198"/>
                      </a:lnTo>
                      <a:close/>
                      <a:moveTo>
                        <a:pt x="262" y="10"/>
                      </a:moveTo>
                      <a:lnTo>
                        <a:pt x="264" y="10"/>
                      </a:lnTo>
                      <a:lnTo>
                        <a:pt x="264" y="8"/>
                      </a:lnTo>
                      <a:lnTo>
                        <a:pt x="262" y="8"/>
                      </a:lnTo>
                      <a:lnTo>
                        <a:pt x="260" y="8"/>
                      </a:lnTo>
                      <a:lnTo>
                        <a:pt x="260" y="10"/>
                      </a:lnTo>
                      <a:lnTo>
                        <a:pt x="262" y="10"/>
                      </a:lnTo>
                      <a:close/>
                      <a:moveTo>
                        <a:pt x="234" y="262"/>
                      </a:moveTo>
                      <a:lnTo>
                        <a:pt x="234" y="262"/>
                      </a:lnTo>
                      <a:lnTo>
                        <a:pt x="234" y="260"/>
                      </a:lnTo>
                      <a:lnTo>
                        <a:pt x="232" y="260"/>
                      </a:lnTo>
                      <a:lnTo>
                        <a:pt x="230" y="260"/>
                      </a:lnTo>
                      <a:lnTo>
                        <a:pt x="228" y="260"/>
                      </a:lnTo>
                      <a:lnTo>
                        <a:pt x="226" y="260"/>
                      </a:lnTo>
                      <a:lnTo>
                        <a:pt x="226" y="262"/>
                      </a:lnTo>
                      <a:lnTo>
                        <a:pt x="228" y="262"/>
                      </a:lnTo>
                      <a:lnTo>
                        <a:pt x="230" y="262"/>
                      </a:lnTo>
                      <a:lnTo>
                        <a:pt x="232" y="264"/>
                      </a:lnTo>
                      <a:lnTo>
                        <a:pt x="234" y="264"/>
                      </a:lnTo>
                      <a:lnTo>
                        <a:pt x="234" y="262"/>
                      </a:lnTo>
                      <a:close/>
                      <a:moveTo>
                        <a:pt x="244" y="274"/>
                      </a:moveTo>
                      <a:lnTo>
                        <a:pt x="244" y="272"/>
                      </a:lnTo>
                      <a:lnTo>
                        <a:pt x="242" y="272"/>
                      </a:lnTo>
                      <a:lnTo>
                        <a:pt x="242" y="270"/>
                      </a:lnTo>
                      <a:lnTo>
                        <a:pt x="240" y="268"/>
                      </a:lnTo>
                      <a:lnTo>
                        <a:pt x="240" y="266"/>
                      </a:lnTo>
                      <a:lnTo>
                        <a:pt x="238" y="266"/>
                      </a:lnTo>
                      <a:lnTo>
                        <a:pt x="236" y="266"/>
                      </a:lnTo>
                      <a:lnTo>
                        <a:pt x="236" y="264"/>
                      </a:lnTo>
                      <a:lnTo>
                        <a:pt x="234" y="264"/>
                      </a:lnTo>
                      <a:lnTo>
                        <a:pt x="234" y="266"/>
                      </a:lnTo>
                      <a:lnTo>
                        <a:pt x="234" y="268"/>
                      </a:lnTo>
                      <a:lnTo>
                        <a:pt x="236" y="272"/>
                      </a:lnTo>
                      <a:lnTo>
                        <a:pt x="236" y="278"/>
                      </a:lnTo>
                      <a:lnTo>
                        <a:pt x="238" y="278"/>
                      </a:lnTo>
                      <a:lnTo>
                        <a:pt x="240" y="278"/>
                      </a:lnTo>
                      <a:lnTo>
                        <a:pt x="240" y="276"/>
                      </a:lnTo>
                      <a:lnTo>
                        <a:pt x="242" y="276"/>
                      </a:lnTo>
                      <a:lnTo>
                        <a:pt x="244" y="276"/>
                      </a:lnTo>
                      <a:lnTo>
                        <a:pt x="246" y="276"/>
                      </a:lnTo>
                      <a:lnTo>
                        <a:pt x="246" y="274"/>
                      </a:lnTo>
                      <a:lnTo>
                        <a:pt x="244" y="274"/>
                      </a:lnTo>
                      <a:close/>
                      <a:moveTo>
                        <a:pt x="342" y="70"/>
                      </a:moveTo>
                      <a:lnTo>
                        <a:pt x="344" y="70"/>
                      </a:lnTo>
                      <a:lnTo>
                        <a:pt x="344" y="66"/>
                      </a:lnTo>
                      <a:lnTo>
                        <a:pt x="342" y="66"/>
                      </a:lnTo>
                      <a:lnTo>
                        <a:pt x="338" y="66"/>
                      </a:lnTo>
                      <a:lnTo>
                        <a:pt x="340" y="68"/>
                      </a:lnTo>
                      <a:lnTo>
                        <a:pt x="342" y="70"/>
                      </a:lnTo>
                      <a:close/>
                      <a:moveTo>
                        <a:pt x="222" y="262"/>
                      </a:moveTo>
                      <a:lnTo>
                        <a:pt x="222" y="262"/>
                      </a:lnTo>
                      <a:lnTo>
                        <a:pt x="222" y="264"/>
                      </a:lnTo>
                      <a:lnTo>
                        <a:pt x="224" y="264"/>
                      </a:lnTo>
                      <a:lnTo>
                        <a:pt x="224" y="262"/>
                      </a:lnTo>
                      <a:lnTo>
                        <a:pt x="222" y="262"/>
                      </a:lnTo>
                      <a:close/>
                      <a:moveTo>
                        <a:pt x="434" y="172"/>
                      </a:moveTo>
                      <a:lnTo>
                        <a:pt x="434" y="172"/>
                      </a:lnTo>
                      <a:lnTo>
                        <a:pt x="432" y="174"/>
                      </a:lnTo>
                      <a:lnTo>
                        <a:pt x="430" y="176"/>
                      </a:lnTo>
                      <a:lnTo>
                        <a:pt x="430" y="178"/>
                      </a:lnTo>
                      <a:lnTo>
                        <a:pt x="428" y="180"/>
                      </a:lnTo>
                      <a:lnTo>
                        <a:pt x="430" y="182"/>
                      </a:lnTo>
                      <a:lnTo>
                        <a:pt x="432" y="184"/>
                      </a:lnTo>
                      <a:lnTo>
                        <a:pt x="434" y="182"/>
                      </a:lnTo>
                      <a:lnTo>
                        <a:pt x="434" y="180"/>
                      </a:lnTo>
                      <a:lnTo>
                        <a:pt x="434" y="178"/>
                      </a:lnTo>
                      <a:lnTo>
                        <a:pt x="434" y="176"/>
                      </a:lnTo>
                      <a:lnTo>
                        <a:pt x="436" y="176"/>
                      </a:lnTo>
                      <a:lnTo>
                        <a:pt x="438" y="176"/>
                      </a:lnTo>
                      <a:lnTo>
                        <a:pt x="440" y="176"/>
                      </a:lnTo>
                      <a:lnTo>
                        <a:pt x="438" y="174"/>
                      </a:lnTo>
                      <a:lnTo>
                        <a:pt x="438" y="172"/>
                      </a:lnTo>
                      <a:lnTo>
                        <a:pt x="436" y="172"/>
                      </a:lnTo>
                      <a:lnTo>
                        <a:pt x="434" y="172"/>
                      </a:lnTo>
                      <a:close/>
                      <a:moveTo>
                        <a:pt x="228" y="16"/>
                      </a:moveTo>
                      <a:lnTo>
                        <a:pt x="230" y="16"/>
                      </a:lnTo>
                      <a:lnTo>
                        <a:pt x="230" y="14"/>
                      </a:lnTo>
                      <a:lnTo>
                        <a:pt x="232" y="14"/>
                      </a:lnTo>
                      <a:lnTo>
                        <a:pt x="232" y="16"/>
                      </a:lnTo>
                      <a:lnTo>
                        <a:pt x="234" y="16"/>
                      </a:lnTo>
                      <a:lnTo>
                        <a:pt x="236" y="16"/>
                      </a:lnTo>
                      <a:lnTo>
                        <a:pt x="236" y="14"/>
                      </a:lnTo>
                      <a:lnTo>
                        <a:pt x="236" y="12"/>
                      </a:lnTo>
                      <a:lnTo>
                        <a:pt x="234" y="10"/>
                      </a:lnTo>
                      <a:lnTo>
                        <a:pt x="232" y="8"/>
                      </a:lnTo>
                      <a:lnTo>
                        <a:pt x="230" y="8"/>
                      </a:lnTo>
                      <a:lnTo>
                        <a:pt x="228" y="10"/>
                      </a:lnTo>
                      <a:lnTo>
                        <a:pt x="226" y="8"/>
                      </a:lnTo>
                      <a:lnTo>
                        <a:pt x="226" y="10"/>
                      </a:lnTo>
                      <a:lnTo>
                        <a:pt x="224" y="8"/>
                      </a:lnTo>
                      <a:lnTo>
                        <a:pt x="224" y="12"/>
                      </a:lnTo>
                      <a:lnTo>
                        <a:pt x="222" y="10"/>
                      </a:lnTo>
                      <a:lnTo>
                        <a:pt x="222" y="12"/>
                      </a:lnTo>
                      <a:lnTo>
                        <a:pt x="218" y="12"/>
                      </a:lnTo>
                      <a:lnTo>
                        <a:pt x="218" y="14"/>
                      </a:lnTo>
                      <a:lnTo>
                        <a:pt x="220" y="14"/>
                      </a:lnTo>
                      <a:lnTo>
                        <a:pt x="220" y="16"/>
                      </a:lnTo>
                      <a:lnTo>
                        <a:pt x="222" y="16"/>
                      </a:lnTo>
                      <a:lnTo>
                        <a:pt x="222" y="12"/>
                      </a:lnTo>
                      <a:lnTo>
                        <a:pt x="222" y="16"/>
                      </a:lnTo>
                      <a:lnTo>
                        <a:pt x="224" y="16"/>
                      </a:lnTo>
                      <a:lnTo>
                        <a:pt x="226" y="14"/>
                      </a:lnTo>
                      <a:lnTo>
                        <a:pt x="228" y="14"/>
                      </a:lnTo>
                      <a:lnTo>
                        <a:pt x="228" y="16"/>
                      </a:lnTo>
                      <a:close/>
                      <a:moveTo>
                        <a:pt x="204" y="18"/>
                      </a:moveTo>
                      <a:lnTo>
                        <a:pt x="206" y="18"/>
                      </a:lnTo>
                      <a:lnTo>
                        <a:pt x="208" y="22"/>
                      </a:lnTo>
                      <a:lnTo>
                        <a:pt x="208" y="20"/>
                      </a:lnTo>
                      <a:lnTo>
                        <a:pt x="208" y="16"/>
                      </a:lnTo>
                      <a:lnTo>
                        <a:pt x="212" y="16"/>
                      </a:lnTo>
                      <a:lnTo>
                        <a:pt x="210" y="14"/>
                      </a:lnTo>
                      <a:lnTo>
                        <a:pt x="212" y="14"/>
                      </a:lnTo>
                      <a:lnTo>
                        <a:pt x="210" y="12"/>
                      </a:lnTo>
                      <a:lnTo>
                        <a:pt x="208" y="14"/>
                      </a:lnTo>
                      <a:lnTo>
                        <a:pt x="206" y="14"/>
                      </a:lnTo>
                      <a:lnTo>
                        <a:pt x="206" y="16"/>
                      </a:lnTo>
                      <a:lnTo>
                        <a:pt x="204" y="16"/>
                      </a:lnTo>
                      <a:lnTo>
                        <a:pt x="202" y="16"/>
                      </a:lnTo>
                      <a:lnTo>
                        <a:pt x="200" y="18"/>
                      </a:lnTo>
                      <a:lnTo>
                        <a:pt x="200" y="20"/>
                      </a:lnTo>
                      <a:lnTo>
                        <a:pt x="202" y="20"/>
                      </a:lnTo>
                      <a:lnTo>
                        <a:pt x="204" y="22"/>
                      </a:lnTo>
                      <a:lnTo>
                        <a:pt x="202" y="18"/>
                      </a:lnTo>
                      <a:lnTo>
                        <a:pt x="204" y="18"/>
                      </a:lnTo>
                      <a:close/>
                      <a:moveTo>
                        <a:pt x="444" y="230"/>
                      </a:moveTo>
                      <a:lnTo>
                        <a:pt x="444" y="230"/>
                      </a:lnTo>
                      <a:lnTo>
                        <a:pt x="442" y="230"/>
                      </a:lnTo>
                      <a:lnTo>
                        <a:pt x="442" y="232"/>
                      </a:lnTo>
                      <a:lnTo>
                        <a:pt x="440" y="232"/>
                      </a:lnTo>
                      <a:lnTo>
                        <a:pt x="446" y="220"/>
                      </a:lnTo>
                      <a:lnTo>
                        <a:pt x="444" y="206"/>
                      </a:lnTo>
                      <a:lnTo>
                        <a:pt x="442" y="202"/>
                      </a:lnTo>
                      <a:lnTo>
                        <a:pt x="442" y="206"/>
                      </a:lnTo>
                      <a:lnTo>
                        <a:pt x="440" y="212"/>
                      </a:lnTo>
                      <a:lnTo>
                        <a:pt x="440" y="210"/>
                      </a:lnTo>
                      <a:lnTo>
                        <a:pt x="438" y="210"/>
                      </a:lnTo>
                      <a:lnTo>
                        <a:pt x="438" y="208"/>
                      </a:lnTo>
                      <a:lnTo>
                        <a:pt x="436" y="200"/>
                      </a:lnTo>
                      <a:lnTo>
                        <a:pt x="438" y="196"/>
                      </a:lnTo>
                      <a:lnTo>
                        <a:pt x="436" y="194"/>
                      </a:lnTo>
                      <a:lnTo>
                        <a:pt x="434" y="188"/>
                      </a:lnTo>
                      <a:lnTo>
                        <a:pt x="432" y="188"/>
                      </a:lnTo>
                      <a:lnTo>
                        <a:pt x="430" y="192"/>
                      </a:lnTo>
                      <a:lnTo>
                        <a:pt x="430" y="194"/>
                      </a:lnTo>
                      <a:lnTo>
                        <a:pt x="430" y="196"/>
                      </a:lnTo>
                      <a:lnTo>
                        <a:pt x="430" y="198"/>
                      </a:lnTo>
                      <a:lnTo>
                        <a:pt x="430" y="200"/>
                      </a:lnTo>
                      <a:lnTo>
                        <a:pt x="432" y="204"/>
                      </a:lnTo>
                      <a:lnTo>
                        <a:pt x="432" y="206"/>
                      </a:lnTo>
                      <a:lnTo>
                        <a:pt x="432" y="208"/>
                      </a:lnTo>
                      <a:lnTo>
                        <a:pt x="430" y="210"/>
                      </a:lnTo>
                      <a:lnTo>
                        <a:pt x="430" y="212"/>
                      </a:lnTo>
                      <a:lnTo>
                        <a:pt x="428" y="214"/>
                      </a:lnTo>
                      <a:lnTo>
                        <a:pt x="426" y="214"/>
                      </a:lnTo>
                      <a:lnTo>
                        <a:pt x="426" y="212"/>
                      </a:lnTo>
                      <a:lnTo>
                        <a:pt x="424" y="212"/>
                      </a:lnTo>
                      <a:lnTo>
                        <a:pt x="422" y="212"/>
                      </a:lnTo>
                      <a:lnTo>
                        <a:pt x="422" y="210"/>
                      </a:lnTo>
                      <a:lnTo>
                        <a:pt x="420" y="210"/>
                      </a:lnTo>
                      <a:lnTo>
                        <a:pt x="420" y="208"/>
                      </a:lnTo>
                      <a:lnTo>
                        <a:pt x="418" y="206"/>
                      </a:lnTo>
                      <a:lnTo>
                        <a:pt x="418" y="204"/>
                      </a:lnTo>
                      <a:lnTo>
                        <a:pt x="416" y="204"/>
                      </a:lnTo>
                      <a:lnTo>
                        <a:pt x="416" y="202"/>
                      </a:lnTo>
                      <a:lnTo>
                        <a:pt x="416" y="200"/>
                      </a:lnTo>
                      <a:lnTo>
                        <a:pt x="416" y="198"/>
                      </a:lnTo>
                      <a:lnTo>
                        <a:pt x="416" y="196"/>
                      </a:lnTo>
                      <a:lnTo>
                        <a:pt x="416" y="194"/>
                      </a:lnTo>
                      <a:lnTo>
                        <a:pt x="414" y="194"/>
                      </a:lnTo>
                      <a:lnTo>
                        <a:pt x="414" y="192"/>
                      </a:lnTo>
                      <a:lnTo>
                        <a:pt x="414" y="190"/>
                      </a:lnTo>
                      <a:lnTo>
                        <a:pt x="416" y="190"/>
                      </a:lnTo>
                      <a:lnTo>
                        <a:pt x="414" y="190"/>
                      </a:lnTo>
                      <a:lnTo>
                        <a:pt x="412" y="188"/>
                      </a:lnTo>
                      <a:lnTo>
                        <a:pt x="410" y="188"/>
                      </a:lnTo>
                      <a:lnTo>
                        <a:pt x="412" y="184"/>
                      </a:lnTo>
                      <a:lnTo>
                        <a:pt x="410" y="180"/>
                      </a:lnTo>
                      <a:lnTo>
                        <a:pt x="410" y="178"/>
                      </a:lnTo>
                      <a:lnTo>
                        <a:pt x="412" y="178"/>
                      </a:lnTo>
                      <a:lnTo>
                        <a:pt x="412" y="176"/>
                      </a:lnTo>
                      <a:lnTo>
                        <a:pt x="412" y="174"/>
                      </a:lnTo>
                      <a:lnTo>
                        <a:pt x="414" y="172"/>
                      </a:lnTo>
                      <a:lnTo>
                        <a:pt x="414" y="170"/>
                      </a:lnTo>
                      <a:lnTo>
                        <a:pt x="416" y="170"/>
                      </a:lnTo>
                      <a:lnTo>
                        <a:pt x="416" y="168"/>
                      </a:lnTo>
                      <a:lnTo>
                        <a:pt x="418" y="168"/>
                      </a:lnTo>
                      <a:lnTo>
                        <a:pt x="420" y="168"/>
                      </a:lnTo>
                      <a:lnTo>
                        <a:pt x="420" y="166"/>
                      </a:lnTo>
                      <a:lnTo>
                        <a:pt x="416" y="164"/>
                      </a:lnTo>
                      <a:lnTo>
                        <a:pt x="414" y="162"/>
                      </a:lnTo>
                      <a:lnTo>
                        <a:pt x="414" y="160"/>
                      </a:lnTo>
                      <a:lnTo>
                        <a:pt x="416" y="158"/>
                      </a:lnTo>
                      <a:lnTo>
                        <a:pt x="418" y="158"/>
                      </a:lnTo>
                      <a:lnTo>
                        <a:pt x="420" y="158"/>
                      </a:lnTo>
                      <a:lnTo>
                        <a:pt x="422" y="158"/>
                      </a:lnTo>
                      <a:lnTo>
                        <a:pt x="424" y="158"/>
                      </a:lnTo>
                      <a:lnTo>
                        <a:pt x="426" y="158"/>
                      </a:lnTo>
                      <a:lnTo>
                        <a:pt x="426" y="160"/>
                      </a:lnTo>
                      <a:lnTo>
                        <a:pt x="428" y="160"/>
                      </a:lnTo>
                      <a:lnTo>
                        <a:pt x="430" y="164"/>
                      </a:lnTo>
                      <a:lnTo>
                        <a:pt x="434" y="166"/>
                      </a:lnTo>
                      <a:lnTo>
                        <a:pt x="434" y="162"/>
                      </a:lnTo>
                      <a:lnTo>
                        <a:pt x="436" y="162"/>
                      </a:lnTo>
                      <a:lnTo>
                        <a:pt x="436" y="160"/>
                      </a:lnTo>
                      <a:lnTo>
                        <a:pt x="432" y="158"/>
                      </a:lnTo>
                      <a:lnTo>
                        <a:pt x="430" y="156"/>
                      </a:lnTo>
                      <a:lnTo>
                        <a:pt x="428" y="156"/>
                      </a:lnTo>
                      <a:lnTo>
                        <a:pt x="426" y="156"/>
                      </a:lnTo>
                      <a:lnTo>
                        <a:pt x="424" y="156"/>
                      </a:lnTo>
                      <a:lnTo>
                        <a:pt x="424" y="154"/>
                      </a:lnTo>
                      <a:lnTo>
                        <a:pt x="424" y="152"/>
                      </a:lnTo>
                      <a:lnTo>
                        <a:pt x="422" y="150"/>
                      </a:lnTo>
                      <a:lnTo>
                        <a:pt x="422" y="148"/>
                      </a:lnTo>
                      <a:lnTo>
                        <a:pt x="422" y="144"/>
                      </a:lnTo>
                      <a:lnTo>
                        <a:pt x="420" y="142"/>
                      </a:lnTo>
                      <a:lnTo>
                        <a:pt x="420" y="140"/>
                      </a:lnTo>
                      <a:lnTo>
                        <a:pt x="418" y="138"/>
                      </a:lnTo>
                      <a:lnTo>
                        <a:pt x="416" y="136"/>
                      </a:lnTo>
                      <a:lnTo>
                        <a:pt x="416" y="134"/>
                      </a:lnTo>
                      <a:lnTo>
                        <a:pt x="418" y="134"/>
                      </a:lnTo>
                      <a:lnTo>
                        <a:pt x="418" y="132"/>
                      </a:lnTo>
                      <a:lnTo>
                        <a:pt x="418" y="130"/>
                      </a:lnTo>
                      <a:lnTo>
                        <a:pt x="416" y="130"/>
                      </a:lnTo>
                      <a:lnTo>
                        <a:pt x="416" y="128"/>
                      </a:lnTo>
                      <a:lnTo>
                        <a:pt x="414" y="126"/>
                      </a:lnTo>
                      <a:lnTo>
                        <a:pt x="412" y="124"/>
                      </a:lnTo>
                      <a:lnTo>
                        <a:pt x="410" y="122"/>
                      </a:lnTo>
                      <a:lnTo>
                        <a:pt x="410" y="120"/>
                      </a:lnTo>
                      <a:lnTo>
                        <a:pt x="410" y="118"/>
                      </a:lnTo>
                      <a:lnTo>
                        <a:pt x="408" y="116"/>
                      </a:lnTo>
                      <a:lnTo>
                        <a:pt x="406" y="110"/>
                      </a:lnTo>
                      <a:lnTo>
                        <a:pt x="402" y="108"/>
                      </a:lnTo>
                      <a:lnTo>
                        <a:pt x="402" y="104"/>
                      </a:lnTo>
                      <a:lnTo>
                        <a:pt x="400" y="102"/>
                      </a:lnTo>
                      <a:lnTo>
                        <a:pt x="402" y="100"/>
                      </a:lnTo>
                      <a:lnTo>
                        <a:pt x="396" y="98"/>
                      </a:lnTo>
                      <a:lnTo>
                        <a:pt x="394" y="94"/>
                      </a:lnTo>
                      <a:lnTo>
                        <a:pt x="392" y="90"/>
                      </a:lnTo>
                      <a:lnTo>
                        <a:pt x="390" y="88"/>
                      </a:lnTo>
                      <a:lnTo>
                        <a:pt x="392" y="84"/>
                      </a:lnTo>
                      <a:lnTo>
                        <a:pt x="390" y="80"/>
                      </a:lnTo>
                      <a:lnTo>
                        <a:pt x="388" y="78"/>
                      </a:lnTo>
                      <a:lnTo>
                        <a:pt x="388" y="76"/>
                      </a:lnTo>
                      <a:lnTo>
                        <a:pt x="386" y="76"/>
                      </a:lnTo>
                      <a:lnTo>
                        <a:pt x="386" y="74"/>
                      </a:lnTo>
                      <a:lnTo>
                        <a:pt x="384" y="74"/>
                      </a:lnTo>
                      <a:lnTo>
                        <a:pt x="382" y="72"/>
                      </a:lnTo>
                      <a:lnTo>
                        <a:pt x="380" y="72"/>
                      </a:lnTo>
                      <a:lnTo>
                        <a:pt x="378" y="72"/>
                      </a:lnTo>
                      <a:lnTo>
                        <a:pt x="376" y="74"/>
                      </a:lnTo>
                      <a:lnTo>
                        <a:pt x="374" y="72"/>
                      </a:lnTo>
                      <a:lnTo>
                        <a:pt x="376" y="70"/>
                      </a:lnTo>
                      <a:lnTo>
                        <a:pt x="378" y="70"/>
                      </a:lnTo>
                      <a:lnTo>
                        <a:pt x="382" y="70"/>
                      </a:lnTo>
                      <a:lnTo>
                        <a:pt x="380" y="68"/>
                      </a:lnTo>
                      <a:lnTo>
                        <a:pt x="380" y="66"/>
                      </a:lnTo>
                      <a:lnTo>
                        <a:pt x="374" y="60"/>
                      </a:lnTo>
                      <a:lnTo>
                        <a:pt x="372" y="60"/>
                      </a:lnTo>
                      <a:lnTo>
                        <a:pt x="372" y="58"/>
                      </a:lnTo>
                      <a:lnTo>
                        <a:pt x="370" y="58"/>
                      </a:lnTo>
                      <a:lnTo>
                        <a:pt x="368" y="58"/>
                      </a:lnTo>
                      <a:lnTo>
                        <a:pt x="366" y="58"/>
                      </a:lnTo>
                      <a:lnTo>
                        <a:pt x="366" y="56"/>
                      </a:lnTo>
                      <a:lnTo>
                        <a:pt x="364" y="56"/>
                      </a:lnTo>
                      <a:lnTo>
                        <a:pt x="362" y="54"/>
                      </a:lnTo>
                      <a:lnTo>
                        <a:pt x="360" y="54"/>
                      </a:lnTo>
                      <a:lnTo>
                        <a:pt x="358" y="54"/>
                      </a:lnTo>
                      <a:lnTo>
                        <a:pt x="356" y="54"/>
                      </a:lnTo>
                      <a:lnTo>
                        <a:pt x="354" y="54"/>
                      </a:lnTo>
                      <a:lnTo>
                        <a:pt x="352" y="54"/>
                      </a:lnTo>
                      <a:lnTo>
                        <a:pt x="350" y="54"/>
                      </a:lnTo>
                      <a:lnTo>
                        <a:pt x="348" y="52"/>
                      </a:lnTo>
                      <a:lnTo>
                        <a:pt x="344" y="50"/>
                      </a:lnTo>
                      <a:lnTo>
                        <a:pt x="342" y="50"/>
                      </a:lnTo>
                      <a:lnTo>
                        <a:pt x="342" y="54"/>
                      </a:lnTo>
                      <a:lnTo>
                        <a:pt x="340" y="52"/>
                      </a:lnTo>
                      <a:lnTo>
                        <a:pt x="338" y="56"/>
                      </a:lnTo>
                      <a:lnTo>
                        <a:pt x="336" y="56"/>
                      </a:lnTo>
                      <a:lnTo>
                        <a:pt x="330" y="56"/>
                      </a:lnTo>
                      <a:lnTo>
                        <a:pt x="336" y="58"/>
                      </a:lnTo>
                      <a:lnTo>
                        <a:pt x="336" y="60"/>
                      </a:lnTo>
                      <a:lnTo>
                        <a:pt x="338" y="64"/>
                      </a:lnTo>
                      <a:lnTo>
                        <a:pt x="340" y="62"/>
                      </a:lnTo>
                      <a:lnTo>
                        <a:pt x="344" y="64"/>
                      </a:lnTo>
                      <a:lnTo>
                        <a:pt x="346" y="66"/>
                      </a:lnTo>
                      <a:lnTo>
                        <a:pt x="352" y="66"/>
                      </a:lnTo>
                      <a:lnTo>
                        <a:pt x="352" y="70"/>
                      </a:lnTo>
                      <a:lnTo>
                        <a:pt x="356" y="68"/>
                      </a:lnTo>
                      <a:lnTo>
                        <a:pt x="360" y="72"/>
                      </a:lnTo>
                      <a:lnTo>
                        <a:pt x="356" y="72"/>
                      </a:lnTo>
                      <a:lnTo>
                        <a:pt x="356" y="74"/>
                      </a:lnTo>
                      <a:lnTo>
                        <a:pt x="354" y="76"/>
                      </a:lnTo>
                      <a:lnTo>
                        <a:pt x="360" y="76"/>
                      </a:lnTo>
                      <a:lnTo>
                        <a:pt x="360" y="78"/>
                      </a:lnTo>
                      <a:lnTo>
                        <a:pt x="364" y="78"/>
                      </a:lnTo>
                      <a:lnTo>
                        <a:pt x="366" y="80"/>
                      </a:lnTo>
                      <a:lnTo>
                        <a:pt x="370" y="82"/>
                      </a:lnTo>
                      <a:lnTo>
                        <a:pt x="370" y="84"/>
                      </a:lnTo>
                      <a:lnTo>
                        <a:pt x="372" y="86"/>
                      </a:lnTo>
                      <a:lnTo>
                        <a:pt x="370" y="88"/>
                      </a:lnTo>
                      <a:lnTo>
                        <a:pt x="368" y="86"/>
                      </a:lnTo>
                      <a:lnTo>
                        <a:pt x="364" y="82"/>
                      </a:lnTo>
                      <a:lnTo>
                        <a:pt x="356" y="80"/>
                      </a:lnTo>
                      <a:lnTo>
                        <a:pt x="356" y="82"/>
                      </a:lnTo>
                      <a:lnTo>
                        <a:pt x="354" y="82"/>
                      </a:lnTo>
                      <a:lnTo>
                        <a:pt x="352" y="80"/>
                      </a:lnTo>
                      <a:lnTo>
                        <a:pt x="350" y="80"/>
                      </a:lnTo>
                      <a:lnTo>
                        <a:pt x="350" y="82"/>
                      </a:lnTo>
                      <a:lnTo>
                        <a:pt x="346" y="82"/>
                      </a:lnTo>
                      <a:lnTo>
                        <a:pt x="346" y="84"/>
                      </a:lnTo>
                      <a:lnTo>
                        <a:pt x="344" y="86"/>
                      </a:lnTo>
                      <a:lnTo>
                        <a:pt x="344" y="84"/>
                      </a:lnTo>
                      <a:lnTo>
                        <a:pt x="342" y="82"/>
                      </a:lnTo>
                      <a:lnTo>
                        <a:pt x="340" y="82"/>
                      </a:lnTo>
                      <a:lnTo>
                        <a:pt x="338" y="82"/>
                      </a:lnTo>
                      <a:lnTo>
                        <a:pt x="338" y="84"/>
                      </a:lnTo>
                      <a:lnTo>
                        <a:pt x="336" y="84"/>
                      </a:lnTo>
                      <a:lnTo>
                        <a:pt x="336" y="82"/>
                      </a:lnTo>
                      <a:lnTo>
                        <a:pt x="334" y="80"/>
                      </a:lnTo>
                      <a:lnTo>
                        <a:pt x="332" y="78"/>
                      </a:lnTo>
                      <a:lnTo>
                        <a:pt x="328" y="76"/>
                      </a:lnTo>
                      <a:lnTo>
                        <a:pt x="328" y="72"/>
                      </a:lnTo>
                      <a:lnTo>
                        <a:pt x="326" y="72"/>
                      </a:lnTo>
                      <a:lnTo>
                        <a:pt x="324" y="68"/>
                      </a:lnTo>
                      <a:lnTo>
                        <a:pt x="322" y="68"/>
                      </a:lnTo>
                      <a:lnTo>
                        <a:pt x="324" y="68"/>
                      </a:lnTo>
                      <a:lnTo>
                        <a:pt x="324" y="66"/>
                      </a:lnTo>
                      <a:lnTo>
                        <a:pt x="322" y="66"/>
                      </a:lnTo>
                      <a:lnTo>
                        <a:pt x="322" y="64"/>
                      </a:lnTo>
                      <a:lnTo>
                        <a:pt x="322" y="62"/>
                      </a:lnTo>
                      <a:lnTo>
                        <a:pt x="320" y="62"/>
                      </a:lnTo>
                      <a:lnTo>
                        <a:pt x="318" y="64"/>
                      </a:lnTo>
                      <a:lnTo>
                        <a:pt x="318" y="60"/>
                      </a:lnTo>
                      <a:lnTo>
                        <a:pt x="318" y="58"/>
                      </a:lnTo>
                      <a:lnTo>
                        <a:pt x="312" y="56"/>
                      </a:lnTo>
                      <a:lnTo>
                        <a:pt x="308" y="56"/>
                      </a:lnTo>
                      <a:lnTo>
                        <a:pt x="308" y="60"/>
                      </a:lnTo>
                      <a:lnTo>
                        <a:pt x="304" y="60"/>
                      </a:lnTo>
                      <a:lnTo>
                        <a:pt x="302" y="62"/>
                      </a:lnTo>
                      <a:lnTo>
                        <a:pt x="304" y="62"/>
                      </a:lnTo>
                      <a:lnTo>
                        <a:pt x="304" y="66"/>
                      </a:lnTo>
                      <a:lnTo>
                        <a:pt x="300" y="66"/>
                      </a:lnTo>
                      <a:lnTo>
                        <a:pt x="296" y="64"/>
                      </a:lnTo>
                      <a:lnTo>
                        <a:pt x="296" y="68"/>
                      </a:lnTo>
                      <a:lnTo>
                        <a:pt x="300" y="72"/>
                      </a:lnTo>
                      <a:lnTo>
                        <a:pt x="296" y="70"/>
                      </a:lnTo>
                      <a:lnTo>
                        <a:pt x="294" y="70"/>
                      </a:lnTo>
                      <a:lnTo>
                        <a:pt x="292" y="74"/>
                      </a:lnTo>
                      <a:lnTo>
                        <a:pt x="288" y="74"/>
                      </a:lnTo>
                      <a:lnTo>
                        <a:pt x="284" y="74"/>
                      </a:lnTo>
                      <a:lnTo>
                        <a:pt x="280" y="72"/>
                      </a:lnTo>
                      <a:lnTo>
                        <a:pt x="278" y="74"/>
                      </a:lnTo>
                      <a:lnTo>
                        <a:pt x="276" y="72"/>
                      </a:lnTo>
                      <a:lnTo>
                        <a:pt x="268" y="72"/>
                      </a:lnTo>
                      <a:lnTo>
                        <a:pt x="266" y="72"/>
                      </a:lnTo>
                      <a:lnTo>
                        <a:pt x="264" y="74"/>
                      </a:lnTo>
                      <a:lnTo>
                        <a:pt x="264" y="76"/>
                      </a:lnTo>
                      <a:lnTo>
                        <a:pt x="264" y="74"/>
                      </a:lnTo>
                      <a:lnTo>
                        <a:pt x="262" y="74"/>
                      </a:lnTo>
                      <a:lnTo>
                        <a:pt x="260" y="74"/>
                      </a:lnTo>
                      <a:lnTo>
                        <a:pt x="258" y="74"/>
                      </a:lnTo>
                      <a:lnTo>
                        <a:pt x="256" y="74"/>
                      </a:lnTo>
                      <a:lnTo>
                        <a:pt x="254" y="74"/>
                      </a:lnTo>
                      <a:lnTo>
                        <a:pt x="252" y="74"/>
                      </a:lnTo>
                      <a:lnTo>
                        <a:pt x="252" y="76"/>
                      </a:lnTo>
                      <a:lnTo>
                        <a:pt x="246" y="76"/>
                      </a:lnTo>
                      <a:lnTo>
                        <a:pt x="244" y="74"/>
                      </a:lnTo>
                      <a:lnTo>
                        <a:pt x="242" y="74"/>
                      </a:lnTo>
                      <a:lnTo>
                        <a:pt x="240" y="74"/>
                      </a:lnTo>
                      <a:lnTo>
                        <a:pt x="240" y="72"/>
                      </a:lnTo>
                      <a:lnTo>
                        <a:pt x="238" y="72"/>
                      </a:lnTo>
                      <a:lnTo>
                        <a:pt x="238" y="74"/>
                      </a:lnTo>
                      <a:lnTo>
                        <a:pt x="238" y="76"/>
                      </a:lnTo>
                      <a:lnTo>
                        <a:pt x="238" y="78"/>
                      </a:lnTo>
                      <a:lnTo>
                        <a:pt x="236" y="80"/>
                      </a:lnTo>
                      <a:lnTo>
                        <a:pt x="234" y="80"/>
                      </a:lnTo>
                      <a:lnTo>
                        <a:pt x="232" y="80"/>
                      </a:lnTo>
                      <a:lnTo>
                        <a:pt x="230" y="80"/>
                      </a:lnTo>
                      <a:lnTo>
                        <a:pt x="228" y="82"/>
                      </a:lnTo>
                      <a:lnTo>
                        <a:pt x="230" y="84"/>
                      </a:lnTo>
                      <a:lnTo>
                        <a:pt x="234" y="88"/>
                      </a:lnTo>
                      <a:lnTo>
                        <a:pt x="236" y="88"/>
                      </a:lnTo>
                      <a:lnTo>
                        <a:pt x="232" y="88"/>
                      </a:lnTo>
                      <a:lnTo>
                        <a:pt x="230" y="92"/>
                      </a:lnTo>
                      <a:lnTo>
                        <a:pt x="226" y="92"/>
                      </a:lnTo>
                      <a:lnTo>
                        <a:pt x="222" y="90"/>
                      </a:lnTo>
                      <a:lnTo>
                        <a:pt x="220" y="94"/>
                      </a:lnTo>
                      <a:lnTo>
                        <a:pt x="220" y="96"/>
                      </a:lnTo>
                      <a:lnTo>
                        <a:pt x="224" y="96"/>
                      </a:lnTo>
                      <a:lnTo>
                        <a:pt x="228" y="94"/>
                      </a:lnTo>
                      <a:lnTo>
                        <a:pt x="230" y="96"/>
                      </a:lnTo>
                      <a:lnTo>
                        <a:pt x="234" y="96"/>
                      </a:lnTo>
                      <a:lnTo>
                        <a:pt x="236" y="96"/>
                      </a:lnTo>
                      <a:lnTo>
                        <a:pt x="234" y="98"/>
                      </a:lnTo>
                      <a:lnTo>
                        <a:pt x="232" y="98"/>
                      </a:lnTo>
                      <a:lnTo>
                        <a:pt x="230" y="98"/>
                      </a:lnTo>
                      <a:lnTo>
                        <a:pt x="228" y="98"/>
                      </a:lnTo>
                      <a:lnTo>
                        <a:pt x="228" y="100"/>
                      </a:lnTo>
                      <a:lnTo>
                        <a:pt x="228" y="102"/>
                      </a:lnTo>
                      <a:lnTo>
                        <a:pt x="228" y="104"/>
                      </a:lnTo>
                      <a:lnTo>
                        <a:pt x="228" y="106"/>
                      </a:lnTo>
                      <a:lnTo>
                        <a:pt x="230" y="108"/>
                      </a:lnTo>
                      <a:lnTo>
                        <a:pt x="230" y="110"/>
                      </a:lnTo>
                      <a:lnTo>
                        <a:pt x="232" y="110"/>
                      </a:lnTo>
                      <a:lnTo>
                        <a:pt x="236" y="112"/>
                      </a:lnTo>
                      <a:lnTo>
                        <a:pt x="238" y="114"/>
                      </a:lnTo>
                      <a:lnTo>
                        <a:pt x="242" y="116"/>
                      </a:lnTo>
                      <a:lnTo>
                        <a:pt x="242" y="118"/>
                      </a:lnTo>
                      <a:lnTo>
                        <a:pt x="242" y="120"/>
                      </a:lnTo>
                      <a:lnTo>
                        <a:pt x="240" y="120"/>
                      </a:lnTo>
                      <a:lnTo>
                        <a:pt x="238" y="122"/>
                      </a:lnTo>
                      <a:lnTo>
                        <a:pt x="236" y="122"/>
                      </a:lnTo>
                      <a:lnTo>
                        <a:pt x="236" y="124"/>
                      </a:lnTo>
                      <a:lnTo>
                        <a:pt x="234" y="124"/>
                      </a:lnTo>
                      <a:lnTo>
                        <a:pt x="232" y="124"/>
                      </a:lnTo>
                      <a:lnTo>
                        <a:pt x="230" y="126"/>
                      </a:lnTo>
                      <a:lnTo>
                        <a:pt x="228" y="126"/>
                      </a:lnTo>
                      <a:lnTo>
                        <a:pt x="228" y="128"/>
                      </a:lnTo>
                      <a:lnTo>
                        <a:pt x="228" y="130"/>
                      </a:lnTo>
                      <a:lnTo>
                        <a:pt x="226" y="130"/>
                      </a:lnTo>
                      <a:lnTo>
                        <a:pt x="226" y="132"/>
                      </a:lnTo>
                      <a:lnTo>
                        <a:pt x="224" y="132"/>
                      </a:lnTo>
                      <a:lnTo>
                        <a:pt x="226" y="132"/>
                      </a:lnTo>
                      <a:lnTo>
                        <a:pt x="228" y="132"/>
                      </a:lnTo>
                      <a:lnTo>
                        <a:pt x="228" y="130"/>
                      </a:lnTo>
                      <a:lnTo>
                        <a:pt x="230" y="130"/>
                      </a:lnTo>
                      <a:lnTo>
                        <a:pt x="232" y="128"/>
                      </a:lnTo>
                      <a:lnTo>
                        <a:pt x="234" y="128"/>
                      </a:lnTo>
                      <a:lnTo>
                        <a:pt x="236" y="128"/>
                      </a:lnTo>
                      <a:lnTo>
                        <a:pt x="236" y="130"/>
                      </a:lnTo>
                      <a:lnTo>
                        <a:pt x="238" y="130"/>
                      </a:lnTo>
                      <a:lnTo>
                        <a:pt x="238" y="128"/>
                      </a:lnTo>
                      <a:lnTo>
                        <a:pt x="238" y="126"/>
                      </a:lnTo>
                      <a:lnTo>
                        <a:pt x="240" y="124"/>
                      </a:lnTo>
                      <a:lnTo>
                        <a:pt x="242" y="124"/>
                      </a:lnTo>
                      <a:lnTo>
                        <a:pt x="242" y="122"/>
                      </a:lnTo>
                      <a:lnTo>
                        <a:pt x="244" y="120"/>
                      </a:lnTo>
                      <a:lnTo>
                        <a:pt x="246" y="120"/>
                      </a:lnTo>
                      <a:lnTo>
                        <a:pt x="248" y="120"/>
                      </a:lnTo>
                      <a:lnTo>
                        <a:pt x="250" y="120"/>
                      </a:lnTo>
                      <a:lnTo>
                        <a:pt x="250" y="118"/>
                      </a:lnTo>
                      <a:lnTo>
                        <a:pt x="250" y="116"/>
                      </a:lnTo>
                      <a:lnTo>
                        <a:pt x="250" y="112"/>
                      </a:lnTo>
                      <a:lnTo>
                        <a:pt x="250" y="110"/>
                      </a:lnTo>
                      <a:lnTo>
                        <a:pt x="252" y="110"/>
                      </a:lnTo>
                      <a:lnTo>
                        <a:pt x="254" y="110"/>
                      </a:lnTo>
                      <a:lnTo>
                        <a:pt x="256" y="108"/>
                      </a:lnTo>
                      <a:lnTo>
                        <a:pt x="262" y="108"/>
                      </a:lnTo>
                      <a:lnTo>
                        <a:pt x="264" y="110"/>
                      </a:lnTo>
                      <a:lnTo>
                        <a:pt x="266" y="110"/>
                      </a:lnTo>
                      <a:lnTo>
                        <a:pt x="268" y="112"/>
                      </a:lnTo>
                      <a:lnTo>
                        <a:pt x="270" y="112"/>
                      </a:lnTo>
                      <a:lnTo>
                        <a:pt x="272" y="112"/>
                      </a:lnTo>
                      <a:lnTo>
                        <a:pt x="274" y="112"/>
                      </a:lnTo>
                      <a:lnTo>
                        <a:pt x="276" y="114"/>
                      </a:lnTo>
                      <a:lnTo>
                        <a:pt x="278" y="114"/>
                      </a:lnTo>
                      <a:lnTo>
                        <a:pt x="280" y="114"/>
                      </a:lnTo>
                      <a:lnTo>
                        <a:pt x="282" y="116"/>
                      </a:lnTo>
                      <a:lnTo>
                        <a:pt x="284" y="116"/>
                      </a:lnTo>
                      <a:lnTo>
                        <a:pt x="282" y="118"/>
                      </a:lnTo>
                      <a:lnTo>
                        <a:pt x="284" y="120"/>
                      </a:lnTo>
                      <a:lnTo>
                        <a:pt x="286" y="122"/>
                      </a:lnTo>
                      <a:lnTo>
                        <a:pt x="288" y="128"/>
                      </a:lnTo>
                      <a:lnTo>
                        <a:pt x="288" y="124"/>
                      </a:lnTo>
                      <a:lnTo>
                        <a:pt x="292" y="124"/>
                      </a:lnTo>
                      <a:lnTo>
                        <a:pt x="292" y="126"/>
                      </a:lnTo>
                      <a:lnTo>
                        <a:pt x="292" y="130"/>
                      </a:lnTo>
                      <a:lnTo>
                        <a:pt x="294" y="132"/>
                      </a:lnTo>
                      <a:lnTo>
                        <a:pt x="296" y="132"/>
                      </a:lnTo>
                      <a:lnTo>
                        <a:pt x="296" y="130"/>
                      </a:lnTo>
                      <a:lnTo>
                        <a:pt x="296" y="128"/>
                      </a:lnTo>
                      <a:lnTo>
                        <a:pt x="300" y="130"/>
                      </a:lnTo>
                      <a:lnTo>
                        <a:pt x="302" y="132"/>
                      </a:lnTo>
                      <a:lnTo>
                        <a:pt x="306" y="134"/>
                      </a:lnTo>
                      <a:lnTo>
                        <a:pt x="308" y="132"/>
                      </a:lnTo>
                      <a:lnTo>
                        <a:pt x="310" y="132"/>
                      </a:lnTo>
                      <a:lnTo>
                        <a:pt x="310" y="134"/>
                      </a:lnTo>
                      <a:lnTo>
                        <a:pt x="308" y="134"/>
                      </a:lnTo>
                      <a:lnTo>
                        <a:pt x="308" y="138"/>
                      </a:lnTo>
                      <a:lnTo>
                        <a:pt x="310" y="140"/>
                      </a:lnTo>
                      <a:lnTo>
                        <a:pt x="312" y="138"/>
                      </a:lnTo>
                      <a:lnTo>
                        <a:pt x="314" y="138"/>
                      </a:lnTo>
                      <a:lnTo>
                        <a:pt x="318" y="140"/>
                      </a:lnTo>
                      <a:lnTo>
                        <a:pt x="322" y="140"/>
                      </a:lnTo>
                      <a:lnTo>
                        <a:pt x="324" y="142"/>
                      </a:lnTo>
                      <a:lnTo>
                        <a:pt x="322" y="142"/>
                      </a:lnTo>
                      <a:lnTo>
                        <a:pt x="320" y="142"/>
                      </a:lnTo>
                      <a:lnTo>
                        <a:pt x="318" y="142"/>
                      </a:lnTo>
                      <a:lnTo>
                        <a:pt x="316" y="142"/>
                      </a:lnTo>
                      <a:lnTo>
                        <a:pt x="314" y="142"/>
                      </a:lnTo>
                      <a:lnTo>
                        <a:pt x="314" y="144"/>
                      </a:lnTo>
                      <a:lnTo>
                        <a:pt x="316" y="144"/>
                      </a:lnTo>
                      <a:lnTo>
                        <a:pt x="316" y="146"/>
                      </a:lnTo>
                      <a:lnTo>
                        <a:pt x="318" y="146"/>
                      </a:lnTo>
                      <a:lnTo>
                        <a:pt x="320" y="148"/>
                      </a:lnTo>
                      <a:lnTo>
                        <a:pt x="322" y="148"/>
                      </a:lnTo>
                      <a:lnTo>
                        <a:pt x="322" y="150"/>
                      </a:lnTo>
                      <a:lnTo>
                        <a:pt x="326" y="156"/>
                      </a:lnTo>
                      <a:lnTo>
                        <a:pt x="324" y="162"/>
                      </a:lnTo>
                      <a:lnTo>
                        <a:pt x="328" y="162"/>
                      </a:lnTo>
                      <a:lnTo>
                        <a:pt x="328" y="168"/>
                      </a:lnTo>
                      <a:lnTo>
                        <a:pt x="328" y="166"/>
                      </a:lnTo>
                      <a:lnTo>
                        <a:pt x="330" y="166"/>
                      </a:lnTo>
                      <a:lnTo>
                        <a:pt x="332" y="168"/>
                      </a:lnTo>
                      <a:lnTo>
                        <a:pt x="332" y="170"/>
                      </a:lnTo>
                      <a:lnTo>
                        <a:pt x="332" y="172"/>
                      </a:lnTo>
                      <a:lnTo>
                        <a:pt x="332" y="174"/>
                      </a:lnTo>
                      <a:lnTo>
                        <a:pt x="334" y="176"/>
                      </a:lnTo>
                      <a:lnTo>
                        <a:pt x="336" y="178"/>
                      </a:lnTo>
                      <a:lnTo>
                        <a:pt x="338" y="180"/>
                      </a:lnTo>
                      <a:lnTo>
                        <a:pt x="340" y="180"/>
                      </a:lnTo>
                      <a:lnTo>
                        <a:pt x="342" y="182"/>
                      </a:lnTo>
                      <a:lnTo>
                        <a:pt x="342" y="184"/>
                      </a:lnTo>
                      <a:lnTo>
                        <a:pt x="342" y="186"/>
                      </a:lnTo>
                      <a:lnTo>
                        <a:pt x="344" y="186"/>
                      </a:lnTo>
                      <a:lnTo>
                        <a:pt x="346" y="188"/>
                      </a:lnTo>
                      <a:lnTo>
                        <a:pt x="348" y="188"/>
                      </a:lnTo>
                      <a:lnTo>
                        <a:pt x="348" y="190"/>
                      </a:lnTo>
                      <a:lnTo>
                        <a:pt x="350" y="190"/>
                      </a:lnTo>
                      <a:lnTo>
                        <a:pt x="350" y="192"/>
                      </a:lnTo>
                      <a:lnTo>
                        <a:pt x="352" y="192"/>
                      </a:lnTo>
                      <a:lnTo>
                        <a:pt x="354" y="192"/>
                      </a:lnTo>
                      <a:lnTo>
                        <a:pt x="354" y="194"/>
                      </a:lnTo>
                      <a:lnTo>
                        <a:pt x="356" y="194"/>
                      </a:lnTo>
                      <a:lnTo>
                        <a:pt x="358" y="194"/>
                      </a:lnTo>
                      <a:lnTo>
                        <a:pt x="360" y="196"/>
                      </a:lnTo>
                      <a:lnTo>
                        <a:pt x="364" y="196"/>
                      </a:lnTo>
                      <a:lnTo>
                        <a:pt x="366" y="200"/>
                      </a:lnTo>
                      <a:lnTo>
                        <a:pt x="368" y="202"/>
                      </a:lnTo>
                      <a:lnTo>
                        <a:pt x="370" y="206"/>
                      </a:lnTo>
                      <a:lnTo>
                        <a:pt x="374" y="206"/>
                      </a:lnTo>
                      <a:lnTo>
                        <a:pt x="374" y="210"/>
                      </a:lnTo>
                      <a:lnTo>
                        <a:pt x="376" y="210"/>
                      </a:lnTo>
                      <a:lnTo>
                        <a:pt x="376" y="214"/>
                      </a:lnTo>
                      <a:lnTo>
                        <a:pt x="378" y="214"/>
                      </a:lnTo>
                      <a:lnTo>
                        <a:pt x="380" y="214"/>
                      </a:lnTo>
                      <a:lnTo>
                        <a:pt x="382" y="214"/>
                      </a:lnTo>
                      <a:lnTo>
                        <a:pt x="384" y="216"/>
                      </a:lnTo>
                      <a:lnTo>
                        <a:pt x="384" y="218"/>
                      </a:lnTo>
                      <a:lnTo>
                        <a:pt x="386" y="218"/>
                      </a:lnTo>
                      <a:lnTo>
                        <a:pt x="386" y="220"/>
                      </a:lnTo>
                      <a:lnTo>
                        <a:pt x="392" y="222"/>
                      </a:lnTo>
                      <a:lnTo>
                        <a:pt x="394" y="222"/>
                      </a:lnTo>
                      <a:lnTo>
                        <a:pt x="392" y="218"/>
                      </a:lnTo>
                      <a:lnTo>
                        <a:pt x="390" y="218"/>
                      </a:lnTo>
                      <a:lnTo>
                        <a:pt x="388" y="218"/>
                      </a:lnTo>
                      <a:lnTo>
                        <a:pt x="386" y="216"/>
                      </a:lnTo>
                      <a:lnTo>
                        <a:pt x="386" y="214"/>
                      </a:lnTo>
                      <a:lnTo>
                        <a:pt x="386" y="212"/>
                      </a:lnTo>
                      <a:lnTo>
                        <a:pt x="384" y="210"/>
                      </a:lnTo>
                      <a:lnTo>
                        <a:pt x="382" y="210"/>
                      </a:lnTo>
                      <a:lnTo>
                        <a:pt x="382" y="208"/>
                      </a:lnTo>
                      <a:lnTo>
                        <a:pt x="380" y="208"/>
                      </a:lnTo>
                      <a:lnTo>
                        <a:pt x="380" y="206"/>
                      </a:lnTo>
                      <a:lnTo>
                        <a:pt x="378" y="206"/>
                      </a:lnTo>
                      <a:lnTo>
                        <a:pt x="376" y="204"/>
                      </a:lnTo>
                      <a:lnTo>
                        <a:pt x="374" y="202"/>
                      </a:lnTo>
                      <a:lnTo>
                        <a:pt x="370" y="198"/>
                      </a:lnTo>
                      <a:lnTo>
                        <a:pt x="368" y="196"/>
                      </a:lnTo>
                      <a:lnTo>
                        <a:pt x="370" y="196"/>
                      </a:lnTo>
                      <a:lnTo>
                        <a:pt x="370" y="194"/>
                      </a:lnTo>
                      <a:lnTo>
                        <a:pt x="372" y="194"/>
                      </a:lnTo>
                      <a:lnTo>
                        <a:pt x="372" y="196"/>
                      </a:lnTo>
                      <a:lnTo>
                        <a:pt x="374" y="196"/>
                      </a:lnTo>
                      <a:lnTo>
                        <a:pt x="376" y="198"/>
                      </a:lnTo>
                      <a:lnTo>
                        <a:pt x="376" y="200"/>
                      </a:lnTo>
                      <a:lnTo>
                        <a:pt x="376" y="202"/>
                      </a:lnTo>
                      <a:lnTo>
                        <a:pt x="378" y="202"/>
                      </a:lnTo>
                      <a:lnTo>
                        <a:pt x="380" y="202"/>
                      </a:lnTo>
                      <a:lnTo>
                        <a:pt x="382" y="202"/>
                      </a:lnTo>
                      <a:lnTo>
                        <a:pt x="384" y="204"/>
                      </a:lnTo>
                      <a:lnTo>
                        <a:pt x="384" y="206"/>
                      </a:lnTo>
                      <a:lnTo>
                        <a:pt x="386" y="208"/>
                      </a:lnTo>
                      <a:lnTo>
                        <a:pt x="388" y="208"/>
                      </a:lnTo>
                      <a:lnTo>
                        <a:pt x="388" y="210"/>
                      </a:lnTo>
                      <a:lnTo>
                        <a:pt x="390" y="210"/>
                      </a:lnTo>
                      <a:lnTo>
                        <a:pt x="392" y="212"/>
                      </a:lnTo>
                      <a:lnTo>
                        <a:pt x="396" y="212"/>
                      </a:lnTo>
                      <a:lnTo>
                        <a:pt x="398" y="214"/>
                      </a:lnTo>
                      <a:lnTo>
                        <a:pt x="404" y="216"/>
                      </a:lnTo>
                      <a:lnTo>
                        <a:pt x="408" y="222"/>
                      </a:lnTo>
                      <a:lnTo>
                        <a:pt x="406" y="222"/>
                      </a:lnTo>
                      <a:lnTo>
                        <a:pt x="404" y="222"/>
                      </a:lnTo>
                      <a:lnTo>
                        <a:pt x="404" y="224"/>
                      </a:lnTo>
                      <a:lnTo>
                        <a:pt x="402" y="224"/>
                      </a:lnTo>
                      <a:lnTo>
                        <a:pt x="404" y="224"/>
                      </a:lnTo>
                      <a:lnTo>
                        <a:pt x="404" y="226"/>
                      </a:lnTo>
                      <a:lnTo>
                        <a:pt x="406" y="226"/>
                      </a:lnTo>
                      <a:lnTo>
                        <a:pt x="406" y="228"/>
                      </a:lnTo>
                      <a:lnTo>
                        <a:pt x="408" y="228"/>
                      </a:lnTo>
                      <a:lnTo>
                        <a:pt x="408" y="230"/>
                      </a:lnTo>
                      <a:lnTo>
                        <a:pt x="410" y="230"/>
                      </a:lnTo>
                      <a:lnTo>
                        <a:pt x="412" y="230"/>
                      </a:lnTo>
                      <a:lnTo>
                        <a:pt x="414" y="230"/>
                      </a:lnTo>
                      <a:lnTo>
                        <a:pt x="416" y="228"/>
                      </a:lnTo>
                      <a:lnTo>
                        <a:pt x="422" y="228"/>
                      </a:lnTo>
                      <a:lnTo>
                        <a:pt x="426" y="228"/>
                      </a:lnTo>
                      <a:lnTo>
                        <a:pt x="428" y="224"/>
                      </a:lnTo>
                      <a:lnTo>
                        <a:pt x="430" y="220"/>
                      </a:lnTo>
                      <a:lnTo>
                        <a:pt x="432" y="220"/>
                      </a:lnTo>
                      <a:lnTo>
                        <a:pt x="432" y="222"/>
                      </a:lnTo>
                      <a:lnTo>
                        <a:pt x="434" y="222"/>
                      </a:lnTo>
                      <a:lnTo>
                        <a:pt x="434" y="224"/>
                      </a:lnTo>
                      <a:lnTo>
                        <a:pt x="442" y="220"/>
                      </a:lnTo>
                      <a:lnTo>
                        <a:pt x="442" y="222"/>
                      </a:lnTo>
                      <a:lnTo>
                        <a:pt x="442" y="224"/>
                      </a:lnTo>
                      <a:lnTo>
                        <a:pt x="440" y="226"/>
                      </a:lnTo>
                      <a:lnTo>
                        <a:pt x="438" y="234"/>
                      </a:lnTo>
                      <a:lnTo>
                        <a:pt x="442" y="242"/>
                      </a:lnTo>
                      <a:lnTo>
                        <a:pt x="442" y="240"/>
                      </a:lnTo>
                      <a:lnTo>
                        <a:pt x="442" y="238"/>
                      </a:lnTo>
                      <a:lnTo>
                        <a:pt x="442" y="234"/>
                      </a:lnTo>
                      <a:lnTo>
                        <a:pt x="444" y="232"/>
                      </a:lnTo>
                      <a:lnTo>
                        <a:pt x="444" y="230"/>
                      </a:lnTo>
                      <a:close/>
                      <a:moveTo>
                        <a:pt x="270" y="62"/>
                      </a:moveTo>
                      <a:lnTo>
                        <a:pt x="272" y="64"/>
                      </a:lnTo>
                      <a:lnTo>
                        <a:pt x="276" y="64"/>
                      </a:lnTo>
                      <a:lnTo>
                        <a:pt x="278" y="68"/>
                      </a:lnTo>
                      <a:lnTo>
                        <a:pt x="280" y="62"/>
                      </a:lnTo>
                      <a:lnTo>
                        <a:pt x="282" y="68"/>
                      </a:lnTo>
                      <a:lnTo>
                        <a:pt x="284" y="66"/>
                      </a:lnTo>
                      <a:lnTo>
                        <a:pt x="288" y="68"/>
                      </a:lnTo>
                      <a:lnTo>
                        <a:pt x="292" y="68"/>
                      </a:lnTo>
                      <a:lnTo>
                        <a:pt x="294" y="66"/>
                      </a:lnTo>
                      <a:lnTo>
                        <a:pt x="298" y="64"/>
                      </a:lnTo>
                      <a:lnTo>
                        <a:pt x="294" y="62"/>
                      </a:lnTo>
                      <a:lnTo>
                        <a:pt x="292" y="58"/>
                      </a:lnTo>
                      <a:lnTo>
                        <a:pt x="286" y="58"/>
                      </a:lnTo>
                      <a:lnTo>
                        <a:pt x="286" y="56"/>
                      </a:lnTo>
                      <a:lnTo>
                        <a:pt x="282" y="54"/>
                      </a:lnTo>
                      <a:lnTo>
                        <a:pt x="280" y="54"/>
                      </a:lnTo>
                      <a:lnTo>
                        <a:pt x="278" y="56"/>
                      </a:lnTo>
                      <a:lnTo>
                        <a:pt x="278" y="60"/>
                      </a:lnTo>
                      <a:lnTo>
                        <a:pt x="276" y="60"/>
                      </a:lnTo>
                      <a:lnTo>
                        <a:pt x="272" y="60"/>
                      </a:lnTo>
                      <a:lnTo>
                        <a:pt x="270" y="62"/>
                      </a:lnTo>
                      <a:close/>
                      <a:moveTo>
                        <a:pt x="264" y="54"/>
                      </a:moveTo>
                      <a:lnTo>
                        <a:pt x="264" y="56"/>
                      </a:lnTo>
                      <a:lnTo>
                        <a:pt x="262" y="56"/>
                      </a:lnTo>
                      <a:lnTo>
                        <a:pt x="262" y="58"/>
                      </a:lnTo>
                      <a:lnTo>
                        <a:pt x="264" y="58"/>
                      </a:lnTo>
                      <a:lnTo>
                        <a:pt x="264" y="60"/>
                      </a:lnTo>
                      <a:lnTo>
                        <a:pt x="262" y="62"/>
                      </a:lnTo>
                      <a:lnTo>
                        <a:pt x="264" y="62"/>
                      </a:lnTo>
                      <a:lnTo>
                        <a:pt x="264" y="66"/>
                      </a:lnTo>
                      <a:lnTo>
                        <a:pt x="268" y="68"/>
                      </a:lnTo>
                      <a:lnTo>
                        <a:pt x="268" y="64"/>
                      </a:lnTo>
                      <a:lnTo>
                        <a:pt x="270" y="64"/>
                      </a:lnTo>
                      <a:lnTo>
                        <a:pt x="268" y="60"/>
                      </a:lnTo>
                      <a:lnTo>
                        <a:pt x="268" y="58"/>
                      </a:lnTo>
                      <a:lnTo>
                        <a:pt x="268" y="56"/>
                      </a:lnTo>
                      <a:lnTo>
                        <a:pt x="266" y="54"/>
                      </a:lnTo>
                      <a:lnTo>
                        <a:pt x="264" y="54"/>
                      </a:lnTo>
                      <a:close/>
                      <a:moveTo>
                        <a:pt x="288" y="52"/>
                      </a:moveTo>
                      <a:lnTo>
                        <a:pt x="294" y="50"/>
                      </a:lnTo>
                      <a:lnTo>
                        <a:pt x="294" y="54"/>
                      </a:lnTo>
                      <a:lnTo>
                        <a:pt x="298" y="50"/>
                      </a:lnTo>
                      <a:lnTo>
                        <a:pt x="302" y="56"/>
                      </a:lnTo>
                      <a:lnTo>
                        <a:pt x="306" y="54"/>
                      </a:lnTo>
                      <a:lnTo>
                        <a:pt x="306" y="48"/>
                      </a:lnTo>
                      <a:lnTo>
                        <a:pt x="308" y="46"/>
                      </a:lnTo>
                      <a:lnTo>
                        <a:pt x="314" y="46"/>
                      </a:lnTo>
                      <a:lnTo>
                        <a:pt x="318" y="48"/>
                      </a:lnTo>
                      <a:lnTo>
                        <a:pt x="320" y="42"/>
                      </a:lnTo>
                      <a:lnTo>
                        <a:pt x="324" y="44"/>
                      </a:lnTo>
                      <a:lnTo>
                        <a:pt x="322" y="40"/>
                      </a:lnTo>
                      <a:lnTo>
                        <a:pt x="320" y="40"/>
                      </a:lnTo>
                      <a:lnTo>
                        <a:pt x="314" y="40"/>
                      </a:lnTo>
                      <a:lnTo>
                        <a:pt x="308" y="38"/>
                      </a:lnTo>
                      <a:lnTo>
                        <a:pt x="304" y="40"/>
                      </a:lnTo>
                      <a:lnTo>
                        <a:pt x="300" y="42"/>
                      </a:lnTo>
                      <a:lnTo>
                        <a:pt x="294" y="42"/>
                      </a:lnTo>
                      <a:lnTo>
                        <a:pt x="290" y="46"/>
                      </a:lnTo>
                      <a:lnTo>
                        <a:pt x="288" y="46"/>
                      </a:lnTo>
                      <a:lnTo>
                        <a:pt x="288" y="50"/>
                      </a:lnTo>
                      <a:lnTo>
                        <a:pt x="288" y="52"/>
                      </a:lnTo>
                      <a:close/>
                      <a:moveTo>
                        <a:pt x="324" y="48"/>
                      </a:moveTo>
                      <a:lnTo>
                        <a:pt x="322" y="48"/>
                      </a:lnTo>
                      <a:lnTo>
                        <a:pt x="322" y="50"/>
                      </a:lnTo>
                      <a:lnTo>
                        <a:pt x="324" y="52"/>
                      </a:lnTo>
                      <a:lnTo>
                        <a:pt x="326" y="52"/>
                      </a:lnTo>
                      <a:lnTo>
                        <a:pt x="328" y="52"/>
                      </a:lnTo>
                      <a:lnTo>
                        <a:pt x="332" y="54"/>
                      </a:lnTo>
                      <a:lnTo>
                        <a:pt x="332" y="50"/>
                      </a:lnTo>
                      <a:lnTo>
                        <a:pt x="334" y="50"/>
                      </a:lnTo>
                      <a:lnTo>
                        <a:pt x="336" y="50"/>
                      </a:lnTo>
                      <a:lnTo>
                        <a:pt x="338" y="50"/>
                      </a:lnTo>
                      <a:lnTo>
                        <a:pt x="338" y="48"/>
                      </a:lnTo>
                      <a:lnTo>
                        <a:pt x="336" y="48"/>
                      </a:lnTo>
                      <a:lnTo>
                        <a:pt x="334" y="48"/>
                      </a:lnTo>
                      <a:lnTo>
                        <a:pt x="332" y="48"/>
                      </a:lnTo>
                      <a:lnTo>
                        <a:pt x="332" y="46"/>
                      </a:lnTo>
                      <a:lnTo>
                        <a:pt x="328" y="44"/>
                      </a:lnTo>
                      <a:lnTo>
                        <a:pt x="324" y="48"/>
                      </a:lnTo>
                      <a:close/>
                      <a:moveTo>
                        <a:pt x="264" y="50"/>
                      </a:moveTo>
                      <a:lnTo>
                        <a:pt x="264" y="50"/>
                      </a:lnTo>
                      <a:lnTo>
                        <a:pt x="264" y="48"/>
                      </a:lnTo>
                      <a:lnTo>
                        <a:pt x="262" y="48"/>
                      </a:lnTo>
                      <a:lnTo>
                        <a:pt x="262" y="46"/>
                      </a:lnTo>
                      <a:lnTo>
                        <a:pt x="260" y="48"/>
                      </a:lnTo>
                      <a:lnTo>
                        <a:pt x="260" y="50"/>
                      </a:lnTo>
                      <a:lnTo>
                        <a:pt x="260" y="52"/>
                      </a:lnTo>
                      <a:lnTo>
                        <a:pt x="262" y="52"/>
                      </a:lnTo>
                      <a:lnTo>
                        <a:pt x="262" y="54"/>
                      </a:lnTo>
                      <a:lnTo>
                        <a:pt x="264" y="54"/>
                      </a:lnTo>
                      <a:lnTo>
                        <a:pt x="264" y="52"/>
                      </a:lnTo>
                      <a:lnTo>
                        <a:pt x="266" y="52"/>
                      </a:lnTo>
                      <a:lnTo>
                        <a:pt x="264" y="50"/>
                      </a:lnTo>
                      <a:close/>
                      <a:moveTo>
                        <a:pt x="254" y="32"/>
                      </a:moveTo>
                      <a:lnTo>
                        <a:pt x="254" y="32"/>
                      </a:lnTo>
                      <a:lnTo>
                        <a:pt x="256" y="36"/>
                      </a:lnTo>
                      <a:lnTo>
                        <a:pt x="256" y="38"/>
                      </a:lnTo>
                      <a:lnTo>
                        <a:pt x="260" y="38"/>
                      </a:lnTo>
                      <a:lnTo>
                        <a:pt x="262" y="38"/>
                      </a:lnTo>
                      <a:lnTo>
                        <a:pt x="262" y="36"/>
                      </a:lnTo>
                      <a:lnTo>
                        <a:pt x="260" y="36"/>
                      </a:lnTo>
                      <a:lnTo>
                        <a:pt x="258" y="34"/>
                      </a:lnTo>
                      <a:lnTo>
                        <a:pt x="260" y="34"/>
                      </a:lnTo>
                      <a:lnTo>
                        <a:pt x="256" y="32"/>
                      </a:lnTo>
                      <a:lnTo>
                        <a:pt x="256" y="30"/>
                      </a:lnTo>
                      <a:lnTo>
                        <a:pt x="254" y="28"/>
                      </a:lnTo>
                      <a:lnTo>
                        <a:pt x="254" y="30"/>
                      </a:lnTo>
                      <a:lnTo>
                        <a:pt x="254" y="32"/>
                      </a:lnTo>
                      <a:close/>
                      <a:moveTo>
                        <a:pt x="272" y="54"/>
                      </a:moveTo>
                      <a:lnTo>
                        <a:pt x="274" y="56"/>
                      </a:lnTo>
                      <a:lnTo>
                        <a:pt x="268" y="50"/>
                      </a:lnTo>
                      <a:lnTo>
                        <a:pt x="268" y="52"/>
                      </a:lnTo>
                      <a:lnTo>
                        <a:pt x="268" y="54"/>
                      </a:lnTo>
                      <a:lnTo>
                        <a:pt x="272" y="54"/>
                      </a:lnTo>
                      <a:close/>
                      <a:moveTo>
                        <a:pt x="284" y="38"/>
                      </a:moveTo>
                      <a:lnTo>
                        <a:pt x="284" y="38"/>
                      </a:lnTo>
                      <a:lnTo>
                        <a:pt x="284" y="36"/>
                      </a:lnTo>
                      <a:lnTo>
                        <a:pt x="280" y="36"/>
                      </a:lnTo>
                      <a:lnTo>
                        <a:pt x="280" y="38"/>
                      </a:lnTo>
                      <a:lnTo>
                        <a:pt x="282" y="38"/>
                      </a:lnTo>
                      <a:lnTo>
                        <a:pt x="284" y="38"/>
                      </a:lnTo>
                      <a:close/>
                      <a:moveTo>
                        <a:pt x="260" y="30"/>
                      </a:moveTo>
                      <a:lnTo>
                        <a:pt x="258" y="30"/>
                      </a:lnTo>
                      <a:lnTo>
                        <a:pt x="258" y="32"/>
                      </a:lnTo>
                      <a:lnTo>
                        <a:pt x="260" y="32"/>
                      </a:lnTo>
                      <a:lnTo>
                        <a:pt x="260" y="30"/>
                      </a:lnTo>
                      <a:close/>
                      <a:moveTo>
                        <a:pt x="254" y="32"/>
                      </a:moveTo>
                      <a:lnTo>
                        <a:pt x="254" y="32"/>
                      </a:lnTo>
                      <a:lnTo>
                        <a:pt x="252" y="32"/>
                      </a:lnTo>
                      <a:lnTo>
                        <a:pt x="254" y="32"/>
                      </a:lnTo>
                      <a:close/>
                      <a:moveTo>
                        <a:pt x="298" y="32"/>
                      </a:moveTo>
                      <a:lnTo>
                        <a:pt x="300" y="32"/>
                      </a:lnTo>
                      <a:lnTo>
                        <a:pt x="296" y="32"/>
                      </a:lnTo>
                      <a:lnTo>
                        <a:pt x="298" y="32"/>
                      </a:lnTo>
                      <a:close/>
                      <a:moveTo>
                        <a:pt x="104" y="178"/>
                      </a:moveTo>
                      <a:lnTo>
                        <a:pt x="104" y="178"/>
                      </a:lnTo>
                      <a:close/>
                      <a:moveTo>
                        <a:pt x="200" y="96"/>
                      </a:moveTo>
                      <a:lnTo>
                        <a:pt x="202" y="92"/>
                      </a:lnTo>
                      <a:lnTo>
                        <a:pt x="202" y="90"/>
                      </a:lnTo>
                      <a:lnTo>
                        <a:pt x="206" y="88"/>
                      </a:lnTo>
                      <a:lnTo>
                        <a:pt x="204" y="94"/>
                      </a:lnTo>
                      <a:lnTo>
                        <a:pt x="210" y="94"/>
                      </a:lnTo>
                      <a:lnTo>
                        <a:pt x="214" y="98"/>
                      </a:lnTo>
                      <a:lnTo>
                        <a:pt x="214" y="94"/>
                      </a:lnTo>
                      <a:lnTo>
                        <a:pt x="216" y="94"/>
                      </a:lnTo>
                      <a:lnTo>
                        <a:pt x="214" y="92"/>
                      </a:lnTo>
                      <a:lnTo>
                        <a:pt x="210" y="92"/>
                      </a:lnTo>
                      <a:lnTo>
                        <a:pt x="212" y="90"/>
                      </a:lnTo>
                      <a:lnTo>
                        <a:pt x="210" y="88"/>
                      </a:lnTo>
                      <a:lnTo>
                        <a:pt x="206" y="88"/>
                      </a:lnTo>
                      <a:lnTo>
                        <a:pt x="210" y="86"/>
                      </a:lnTo>
                      <a:lnTo>
                        <a:pt x="208" y="82"/>
                      </a:lnTo>
                      <a:lnTo>
                        <a:pt x="204" y="82"/>
                      </a:lnTo>
                      <a:lnTo>
                        <a:pt x="204" y="80"/>
                      </a:lnTo>
                      <a:lnTo>
                        <a:pt x="198" y="80"/>
                      </a:lnTo>
                      <a:lnTo>
                        <a:pt x="196" y="78"/>
                      </a:lnTo>
                      <a:lnTo>
                        <a:pt x="196" y="80"/>
                      </a:lnTo>
                      <a:lnTo>
                        <a:pt x="194" y="80"/>
                      </a:lnTo>
                      <a:lnTo>
                        <a:pt x="192" y="80"/>
                      </a:lnTo>
                      <a:lnTo>
                        <a:pt x="188" y="80"/>
                      </a:lnTo>
                      <a:lnTo>
                        <a:pt x="188" y="76"/>
                      </a:lnTo>
                      <a:lnTo>
                        <a:pt x="184" y="76"/>
                      </a:lnTo>
                      <a:lnTo>
                        <a:pt x="182" y="76"/>
                      </a:lnTo>
                      <a:lnTo>
                        <a:pt x="182" y="74"/>
                      </a:lnTo>
                      <a:lnTo>
                        <a:pt x="184" y="72"/>
                      </a:lnTo>
                      <a:lnTo>
                        <a:pt x="186" y="72"/>
                      </a:lnTo>
                      <a:lnTo>
                        <a:pt x="188" y="70"/>
                      </a:lnTo>
                      <a:lnTo>
                        <a:pt x="186" y="68"/>
                      </a:lnTo>
                      <a:lnTo>
                        <a:pt x="184" y="68"/>
                      </a:lnTo>
                      <a:lnTo>
                        <a:pt x="182" y="68"/>
                      </a:lnTo>
                      <a:lnTo>
                        <a:pt x="180" y="68"/>
                      </a:lnTo>
                      <a:lnTo>
                        <a:pt x="180" y="66"/>
                      </a:lnTo>
                      <a:lnTo>
                        <a:pt x="178" y="64"/>
                      </a:lnTo>
                      <a:lnTo>
                        <a:pt x="180" y="64"/>
                      </a:lnTo>
                      <a:lnTo>
                        <a:pt x="180" y="62"/>
                      </a:lnTo>
                      <a:lnTo>
                        <a:pt x="176" y="62"/>
                      </a:lnTo>
                      <a:lnTo>
                        <a:pt x="180" y="58"/>
                      </a:lnTo>
                      <a:lnTo>
                        <a:pt x="180" y="56"/>
                      </a:lnTo>
                      <a:lnTo>
                        <a:pt x="178" y="56"/>
                      </a:lnTo>
                      <a:lnTo>
                        <a:pt x="178" y="52"/>
                      </a:lnTo>
                      <a:lnTo>
                        <a:pt x="180" y="52"/>
                      </a:lnTo>
                      <a:lnTo>
                        <a:pt x="176" y="50"/>
                      </a:lnTo>
                      <a:lnTo>
                        <a:pt x="176" y="54"/>
                      </a:lnTo>
                      <a:lnTo>
                        <a:pt x="176" y="56"/>
                      </a:lnTo>
                      <a:lnTo>
                        <a:pt x="174" y="60"/>
                      </a:lnTo>
                      <a:lnTo>
                        <a:pt x="172" y="60"/>
                      </a:lnTo>
                      <a:lnTo>
                        <a:pt x="170" y="60"/>
                      </a:lnTo>
                      <a:lnTo>
                        <a:pt x="168" y="60"/>
                      </a:lnTo>
                      <a:lnTo>
                        <a:pt x="170" y="58"/>
                      </a:lnTo>
                      <a:lnTo>
                        <a:pt x="168" y="56"/>
                      </a:lnTo>
                      <a:lnTo>
                        <a:pt x="164" y="56"/>
                      </a:lnTo>
                      <a:lnTo>
                        <a:pt x="166" y="54"/>
                      </a:lnTo>
                      <a:lnTo>
                        <a:pt x="170" y="50"/>
                      </a:lnTo>
                      <a:lnTo>
                        <a:pt x="170" y="48"/>
                      </a:lnTo>
                      <a:lnTo>
                        <a:pt x="174" y="48"/>
                      </a:lnTo>
                      <a:lnTo>
                        <a:pt x="168" y="48"/>
                      </a:lnTo>
                      <a:lnTo>
                        <a:pt x="170" y="46"/>
                      </a:lnTo>
                      <a:lnTo>
                        <a:pt x="170" y="44"/>
                      </a:lnTo>
                      <a:lnTo>
                        <a:pt x="172" y="40"/>
                      </a:lnTo>
                      <a:lnTo>
                        <a:pt x="170" y="40"/>
                      </a:lnTo>
                      <a:lnTo>
                        <a:pt x="168" y="40"/>
                      </a:lnTo>
                      <a:lnTo>
                        <a:pt x="166" y="40"/>
                      </a:lnTo>
                      <a:lnTo>
                        <a:pt x="166" y="38"/>
                      </a:lnTo>
                      <a:lnTo>
                        <a:pt x="168" y="38"/>
                      </a:lnTo>
                      <a:lnTo>
                        <a:pt x="170" y="38"/>
                      </a:lnTo>
                      <a:lnTo>
                        <a:pt x="172" y="38"/>
                      </a:lnTo>
                      <a:lnTo>
                        <a:pt x="174" y="38"/>
                      </a:lnTo>
                      <a:lnTo>
                        <a:pt x="178" y="40"/>
                      </a:lnTo>
                      <a:lnTo>
                        <a:pt x="180" y="42"/>
                      </a:lnTo>
                      <a:lnTo>
                        <a:pt x="180" y="38"/>
                      </a:lnTo>
                      <a:lnTo>
                        <a:pt x="182" y="36"/>
                      </a:lnTo>
                      <a:lnTo>
                        <a:pt x="186" y="36"/>
                      </a:lnTo>
                      <a:lnTo>
                        <a:pt x="188" y="34"/>
                      </a:lnTo>
                      <a:lnTo>
                        <a:pt x="190" y="32"/>
                      </a:lnTo>
                      <a:lnTo>
                        <a:pt x="194" y="34"/>
                      </a:lnTo>
                      <a:lnTo>
                        <a:pt x="194" y="32"/>
                      </a:lnTo>
                      <a:lnTo>
                        <a:pt x="196" y="32"/>
                      </a:lnTo>
                      <a:lnTo>
                        <a:pt x="198" y="32"/>
                      </a:lnTo>
                      <a:lnTo>
                        <a:pt x="200" y="30"/>
                      </a:lnTo>
                      <a:lnTo>
                        <a:pt x="202" y="30"/>
                      </a:lnTo>
                      <a:lnTo>
                        <a:pt x="200" y="26"/>
                      </a:lnTo>
                      <a:lnTo>
                        <a:pt x="198" y="28"/>
                      </a:lnTo>
                      <a:lnTo>
                        <a:pt x="192" y="30"/>
                      </a:lnTo>
                      <a:lnTo>
                        <a:pt x="192" y="32"/>
                      </a:lnTo>
                      <a:lnTo>
                        <a:pt x="188" y="32"/>
                      </a:lnTo>
                      <a:lnTo>
                        <a:pt x="186" y="32"/>
                      </a:lnTo>
                      <a:lnTo>
                        <a:pt x="184" y="32"/>
                      </a:lnTo>
                      <a:lnTo>
                        <a:pt x="182" y="32"/>
                      </a:lnTo>
                      <a:lnTo>
                        <a:pt x="182" y="30"/>
                      </a:lnTo>
                      <a:lnTo>
                        <a:pt x="182" y="28"/>
                      </a:lnTo>
                      <a:lnTo>
                        <a:pt x="180" y="26"/>
                      </a:lnTo>
                      <a:lnTo>
                        <a:pt x="178" y="26"/>
                      </a:lnTo>
                      <a:lnTo>
                        <a:pt x="174" y="26"/>
                      </a:lnTo>
                      <a:lnTo>
                        <a:pt x="170" y="24"/>
                      </a:lnTo>
                      <a:lnTo>
                        <a:pt x="168" y="26"/>
                      </a:lnTo>
                      <a:lnTo>
                        <a:pt x="166" y="28"/>
                      </a:lnTo>
                      <a:lnTo>
                        <a:pt x="164" y="30"/>
                      </a:lnTo>
                      <a:lnTo>
                        <a:pt x="162" y="28"/>
                      </a:lnTo>
                      <a:lnTo>
                        <a:pt x="162" y="26"/>
                      </a:lnTo>
                      <a:lnTo>
                        <a:pt x="160" y="24"/>
                      </a:lnTo>
                      <a:lnTo>
                        <a:pt x="162" y="22"/>
                      </a:lnTo>
                      <a:lnTo>
                        <a:pt x="164" y="20"/>
                      </a:lnTo>
                      <a:lnTo>
                        <a:pt x="166" y="18"/>
                      </a:lnTo>
                      <a:lnTo>
                        <a:pt x="168" y="18"/>
                      </a:lnTo>
                      <a:lnTo>
                        <a:pt x="168" y="20"/>
                      </a:lnTo>
                      <a:lnTo>
                        <a:pt x="170" y="22"/>
                      </a:lnTo>
                      <a:lnTo>
                        <a:pt x="172" y="24"/>
                      </a:lnTo>
                      <a:lnTo>
                        <a:pt x="172" y="20"/>
                      </a:lnTo>
                      <a:lnTo>
                        <a:pt x="174" y="22"/>
                      </a:lnTo>
                      <a:lnTo>
                        <a:pt x="172" y="18"/>
                      </a:lnTo>
                      <a:lnTo>
                        <a:pt x="174" y="18"/>
                      </a:lnTo>
                      <a:lnTo>
                        <a:pt x="178" y="18"/>
                      </a:lnTo>
                      <a:lnTo>
                        <a:pt x="178" y="16"/>
                      </a:lnTo>
                      <a:lnTo>
                        <a:pt x="180" y="16"/>
                      </a:lnTo>
                      <a:lnTo>
                        <a:pt x="184" y="18"/>
                      </a:lnTo>
                      <a:lnTo>
                        <a:pt x="184" y="16"/>
                      </a:lnTo>
                      <a:lnTo>
                        <a:pt x="184" y="14"/>
                      </a:lnTo>
                      <a:lnTo>
                        <a:pt x="188" y="12"/>
                      </a:lnTo>
                      <a:lnTo>
                        <a:pt x="190" y="14"/>
                      </a:lnTo>
                      <a:lnTo>
                        <a:pt x="192" y="14"/>
                      </a:lnTo>
                      <a:lnTo>
                        <a:pt x="196" y="14"/>
                      </a:lnTo>
                      <a:lnTo>
                        <a:pt x="194" y="18"/>
                      </a:lnTo>
                      <a:lnTo>
                        <a:pt x="196" y="20"/>
                      </a:lnTo>
                      <a:lnTo>
                        <a:pt x="198" y="22"/>
                      </a:lnTo>
                      <a:lnTo>
                        <a:pt x="200" y="22"/>
                      </a:lnTo>
                      <a:lnTo>
                        <a:pt x="198" y="18"/>
                      </a:lnTo>
                      <a:lnTo>
                        <a:pt x="200" y="16"/>
                      </a:lnTo>
                      <a:lnTo>
                        <a:pt x="202" y="14"/>
                      </a:lnTo>
                      <a:lnTo>
                        <a:pt x="200" y="14"/>
                      </a:lnTo>
                      <a:lnTo>
                        <a:pt x="202" y="12"/>
                      </a:lnTo>
                      <a:lnTo>
                        <a:pt x="200" y="12"/>
                      </a:lnTo>
                      <a:lnTo>
                        <a:pt x="198" y="10"/>
                      </a:lnTo>
                      <a:lnTo>
                        <a:pt x="200" y="8"/>
                      </a:lnTo>
                      <a:lnTo>
                        <a:pt x="202" y="6"/>
                      </a:lnTo>
                      <a:lnTo>
                        <a:pt x="206" y="8"/>
                      </a:lnTo>
                      <a:lnTo>
                        <a:pt x="208" y="8"/>
                      </a:lnTo>
                      <a:lnTo>
                        <a:pt x="210" y="6"/>
                      </a:lnTo>
                      <a:lnTo>
                        <a:pt x="212" y="8"/>
                      </a:lnTo>
                      <a:lnTo>
                        <a:pt x="216" y="8"/>
                      </a:lnTo>
                      <a:lnTo>
                        <a:pt x="218" y="6"/>
                      </a:lnTo>
                      <a:lnTo>
                        <a:pt x="220" y="8"/>
                      </a:lnTo>
                      <a:lnTo>
                        <a:pt x="224" y="8"/>
                      </a:lnTo>
                      <a:lnTo>
                        <a:pt x="226" y="6"/>
                      </a:lnTo>
                      <a:lnTo>
                        <a:pt x="230" y="8"/>
                      </a:lnTo>
                      <a:lnTo>
                        <a:pt x="228" y="4"/>
                      </a:lnTo>
                      <a:lnTo>
                        <a:pt x="230" y="6"/>
                      </a:lnTo>
                      <a:lnTo>
                        <a:pt x="234" y="4"/>
                      </a:lnTo>
                      <a:lnTo>
                        <a:pt x="234" y="2"/>
                      </a:lnTo>
                      <a:lnTo>
                        <a:pt x="236" y="2"/>
                      </a:lnTo>
                      <a:lnTo>
                        <a:pt x="222" y="0"/>
                      </a:lnTo>
                      <a:lnTo>
                        <a:pt x="200" y="2"/>
                      </a:lnTo>
                      <a:lnTo>
                        <a:pt x="180" y="6"/>
                      </a:lnTo>
                      <a:lnTo>
                        <a:pt x="158" y="10"/>
                      </a:lnTo>
                      <a:lnTo>
                        <a:pt x="138" y="18"/>
                      </a:lnTo>
                      <a:lnTo>
                        <a:pt x="120" y="26"/>
                      </a:lnTo>
                      <a:lnTo>
                        <a:pt x="102" y="36"/>
                      </a:lnTo>
                      <a:lnTo>
                        <a:pt x="86" y="48"/>
                      </a:lnTo>
                      <a:lnTo>
                        <a:pt x="70" y="62"/>
                      </a:lnTo>
                      <a:lnTo>
                        <a:pt x="72" y="62"/>
                      </a:lnTo>
                      <a:lnTo>
                        <a:pt x="70" y="68"/>
                      </a:lnTo>
                      <a:lnTo>
                        <a:pt x="68" y="66"/>
                      </a:lnTo>
                      <a:lnTo>
                        <a:pt x="68" y="68"/>
                      </a:lnTo>
                      <a:lnTo>
                        <a:pt x="66" y="68"/>
                      </a:lnTo>
                      <a:lnTo>
                        <a:pt x="64" y="70"/>
                      </a:lnTo>
                      <a:lnTo>
                        <a:pt x="60" y="74"/>
                      </a:lnTo>
                      <a:lnTo>
                        <a:pt x="56" y="78"/>
                      </a:lnTo>
                      <a:lnTo>
                        <a:pt x="56" y="76"/>
                      </a:lnTo>
                      <a:lnTo>
                        <a:pt x="44" y="90"/>
                      </a:lnTo>
                      <a:lnTo>
                        <a:pt x="34" y="106"/>
                      </a:lnTo>
                      <a:lnTo>
                        <a:pt x="24" y="122"/>
                      </a:lnTo>
                      <a:lnTo>
                        <a:pt x="18" y="138"/>
                      </a:lnTo>
                      <a:lnTo>
                        <a:pt x="10" y="156"/>
                      </a:lnTo>
                      <a:lnTo>
                        <a:pt x="6" y="174"/>
                      </a:lnTo>
                      <a:lnTo>
                        <a:pt x="2" y="192"/>
                      </a:lnTo>
                      <a:lnTo>
                        <a:pt x="0" y="212"/>
                      </a:lnTo>
                      <a:lnTo>
                        <a:pt x="2" y="210"/>
                      </a:lnTo>
                      <a:lnTo>
                        <a:pt x="4" y="206"/>
                      </a:lnTo>
                      <a:lnTo>
                        <a:pt x="2" y="200"/>
                      </a:lnTo>
                      <a:lnTo>
                        <a:pt x="4" y="198"/>
                      </a:lnTo>
                      <a:lnTo>
                        <a:pt x="6" y="200"/>
                      </a:lnTo>
                      <a:lnTo>
                        <a:pt x="6" y="198"/>
                      </a:lnTo>
                      <a:lnTo>
                        <a:pt x="6" y="196"/>
                      </a:lnTo>
                      <a:lnTo>
                        <a:pt x="6" y="194"/>
                      </a:lnTo>
                      <a:lnTo>
                        <a:pt x="4" y="188"/>
                      </a:lnTo>
                      <a:lnTo>
                        <a:pt x="4" y="186"/>
                      </a:lnTo>
                      <a:lnTo>
                        <a:pt x="6" y="184"/>
                      </a:lnTo>
                      <a:lnTo>
                        <a:pt x="6" y="186"/>
                      </a:lnTo>
                      <a:lnTo>
                        <a:pt x="12" y="186"/>
                      </a:lnTo>
                      <a:lnTo>
                        <a:pt x="14" y="182"/>
                      </a:lnTo>
                      <a:lnTo>
                        <a:pt x="14" y="180"/>
                      </a:lnTo>
                      <a:lnTo>
                        <a:pt x="12" y="178"/>
                      </a:lnTo>
                      <a:lnTo>
                        <a:pt x="16" y="176"/>
                      </a:lnTo>
                      <a:lnTo>
                        <a:pt x="14" y="178"/>
                      </a:lnTo>
                      <a:lnTo>
                        <a:pt x="16" y="180"/>
                      </a:lnTo>
                      <a:lnTo>
                        <a:pt x="18" y="178"/>
                      </a:lnTo>
                      <a:lnTo>
                        <a:pt x="20" y="176"/>
                      </a:lnTo>
                      <a:lnTo>
                        <a:pt x="22" y="174"/>
                      </a:lnTo>
                      <a:lnTo>
                        <a:pt x="22" y="168"/>
                      </a:lnTo>
                      <a:lnTo>
                        <a:pt x="24" y="168"/>
                      </a:lnTo>
                      <a:lnTo>
                        <a:pt x="22" y="170"/>
                      </a:lnTo>
                      <a:lnTo>
                        <a:pt x="22" y="172"/>
                      </a:lnTo>
                      <a:lnTo>
                        <a:pt x="22" y="174"/>
                      </a:lnTo>
                      <a:lnTo>
                        <a:pt x="22" y="178"/>
                      </a:lnTo>
                      <a:lnTo>
                        <a:pt x="20" y="182"/>
                      </a:lnTo>
                      <a:lnTo>
                        <a:pt x="22" y="184"/>
                      </a:lnTo>
                      <a:lnTo>
                        <a:pt x="20" y="184"/>
                      </a:lnTo>
                      <a:lnTo>
                        <a:pt x="22" y="188"/>
                      </a:lnTo>
                      <a:lnTo>
                        <a:pt x="20" y="194"/>
                      </a:lnTo>
                      <a:lnTo>
                        <a:pt x="18" y="200"/>
                      </a:lnTo>
                      <a:lnTo>
                        <a:pt x="18" y="202"/>
                      </a:lnTo>
                      <a:lnTo>
                        <a:pt x="18" y="204"/>
                      </a:lnTo>
                      <a:lnTo>
                        <a:pt x="18" y="206"/>
                      </a:lnTo>
                      <a:lnTo>
                        <a:pt x="16" y="208"/>
                      </a:lnTo>
                      <a:lnTo>
                        <a:pt x="14" y="210"/>
                      </a:lnTo>
                      <a:lnTo>
                        <a:pt x="12" y="212"/>
                      </a:lnTo>
                      <a:lnTo>
                        <a:pt x="12" y="214"/>
                      </a:lnTo>
                      <a:lnTo>
                        <a:pt x="10" y="216"/>
                      </a:lnTo>
                      <a:lnTo>
                        <a:pt x="12" y="216"/>
                      </a:lnTo>
                      <a:lnTo>
                        <a:pt x="12" y="218"/>
                      </a:lnTo>
                      <a:lnTo>
                        <a:pt x="12" y="222"/>
                      </a:lnTo>
                      <a:lnTo>
                        <a:pt x="10" y="224"/>
                      </a:lnTo>
                      <a:lnTo>
                        <a:pt x="8" y="226"/>
                      </a:lnTo>
                      <a:lnTo>
                        <a:pt x="10" y="230"/>
                      </a:lnTo>
                      <a:lnTo>
                        <a:pt x="10" y="234"/>
                      </a:lnTo>
                      <a:lnTo>
                        <a:pt x="8" y="240"/>
                      </a:lnTo>
                      <a:lnTo>
                        <a:pt x="12" y="248"/>
                      </a:lnTo>
                      <a:lnTo>
                        <a:pt x="10" y="252"/>
                      </a:lnTo>
                      <a:lnTo>
                        <a:pt x="10" y="260"/>
                      </a:lnTo>
                      <a:lnTo>
                        <a:pt x="12" y="264"/>
                      </a:lnTo>
                      <a:lnTo>
                        <a:pt x="14" y="270"/>
                      </a:lnTo>
                      <a:lnTo>
                        <a:pt x="14" y="278"/>
                      </a:lnTo>
                      <a:lnTo>
                        <a:pt x="16" y="282"/>
                      </a:lnTo>
                      <a:lnTo>
                        <a:pt x="18" y="282"/>
                      </a:lnTo>
                      <a:lnTo>
                        <a:pt x="16" y="286"/>
                      </a:lnTo>
                      <a:lnTo>
                        <a:pt x="20" y="288"/>
                      </a:lnTo>
                      <a:lnTo>
                        <a:pt x="18" y="292"/>
                      </a:lnTo>
                      <a:lnTo>
                        <a:pt x="22" y="294"/>
                      </a:lnTo>
                      <a:lnTo>
                        <a:pt x="22" y="298"/>
                      </a:lnTo>
                      <a:lnTo>
                        <a:pt x="24" y="302"/>
                      </a:lnTo>
                      <a:lnTo>
                        <a:pt x="26" y="306"/>
                      </a:lnTo>
                      <a:lnTo>
                        <a:pt x="26" y="308"/>
                      </a:lnTo>
                      <a:lnTo>
                        <a:pt x="26" y="310"/>
                      </a:lnTo>
                      <a:lnTo>
                        <a:pt x="28" y="312"/>
                      </a:lnTo>
                      <a:lnTo>
                        <a:pt x="30" y="316"/>
                      </a:lnTo>
                      <a:lnTo>
                        <a:pt x="34" y="318"/>
                      </a:lnTo>
                      <a:lnTo>
                        <a:pt x="34" y="320"/>
                      </a:lnTo>
                      <a:lnTo>
                        <a:pt x="38" y="322"/>
                      </a:lnTo>
                      <a:lnTo>
                        <a:pt x="40" y="326"/>
                      </a:lnTo>
                      <a:lnTo>
                        <a:pt x="42" y="326"/>
                      </a:lnTo>
                      <a:lnTo>
                        <a:pt x="44" y="330"/>
                      </a:lnTo>
                      <a:lnTo>
                        <a:pt x="46" y="330"/>
                      </a:lnTo>
                      <a:lnTo>
                        <a:pt x="48" y="332"/>
                      </a:lnTo>
                      <a:lnTo>
                        <a:pt x="50" y="334"/>
                      </a:lnTo>
                      <a:lnTo>
                        <a:pt x="54" y="336"/>
                      </a:lnTo>
                      <a:lnTo>
                        <a:pt x="56" y="340"/>
                      </a:lnTo>
                      <a:lnTo>
                        <a:pt x="60" y="340"/>
                      </a:lnTo>
                      <a:lnTo>
                        <a:pt x="62" y="344"/>
                      </a:lnTo>
                      <a:lnTo>
                        <a:pt x="62" y="346"/>
                      </a:lnTo>
                      <a:lnTo>
                        <a:pt x="64" y="346"/>
                      </a:lnTo>
                      <a:lnTo>
                        <a:pt x="64" y="344"/>
                      </a:lnTo>
                      <a:lnTo>
                        <a:pt x="66" y="344"/>
                      </a:lnTo>
                      <a:lnTo>
                        <a:pt x="68" y="344"/>
                      </a:lnTo>
                      <a:lnTo>
                        <a:pt x="70" y="344"/>
                      </a:lnTo>
                      <a:lnTo>
                        <a:pt x="72" y="344"/>
                      </a:lnTo>
                      <a:lnTo>
                        <a:pt x="68" y="342"/>
                      </a:lnTo>
                      <a:lnTo>
                        <a:pt x="66" y="342"/>
                      </a:lnTo>
                      <a:lnTo>
                        <a:pt x="62" y="340"/>
                      </a:lnTo>
                      <a:lnTo>
                        <a:pt x="60" y="338"/>
                      </a:lnTo>
                      <a:lnTo>
                        <a:pt x="56" y="338"/>
                      </a:lnTo>
                      <a:lnTo>
                        <a:pt x="54" y="334"/>
                      </a:lnTo>
                      <a:lnTo>
                        <a:pt x="48" y="330"/>
                      </a:lnTo>
                      <a:lnTo>
                        <a:pt x="46" y="330"/>
                      </a:lnTo>
                      <a:lnTo>
                        <a:pt x="46" y="326"/>
                      </a:lnTo>
                      <a:lnTo>
                        <a:pt x="44" y="326"/>
                      </a:lnTo>
                      <a:lnTo>
                        <a:pt x="42" y="326"/>
                      </a:lnTo>
                      <a:lnTo>
                        <a:pt x="40" y="324"/>
                      </a:lnTo>
                      <a:lnTo>
                        <a:pt x="40" y="322"/>
                      </a:lnTo>
                      <a:lnTo>
                        <a:pt x="40" y="320"/>
                      </a:lnTo>
                      <a:lnTo>
                        <a:pt x="38" y="320"/>
                      </a:lnTo>
                      <a:lnTo>
                        <a:pt x="36" y="320"/>
                      </a:lnTo>
                      <a:lnTo>
                        <a:pt x="36" y="318"/>
                      </a:lnTo>
                      <a:lnTo>
                        <a:pt x="34" y="318"/>
                      </a:lnTo>
                      <a:lnTo>
                        <a:pt x="34" y="316"/>
                      </a:lnTo>
                      <a:lnTo>
                        <a:pt x="34" y="314"/>
                      </a:lnTo>
                      <a:lnTo>
                        <a:pt x="32" y="312"/>
                      </a:lnTo>
                      <a:lnTo>
                        <a:pt x="30" y="310"/>
                      </a:lnTo>
                      <a:lnTo>
                        <a:pt x="28" y="306"/>
                      </a:lnTo>
                      <a:lnTo>
                        <a:pt x="28" y="304"/>
                      </a:lnTo>
                      <a:lnTo>
                        <a:pt x="30" y="302"/>
                      </a:lnTo>
                      <a:lnTo>
                        <a:pt x="30" y="300"/>
                      </a:lnTo>
                      <a:lnTo>
                        <a:pt x="30" y="298"/>
                      </a:lnTo>
                      <a:lnTo>
                        <a:pt x="28" y="298"/>
                      </a:lnTo>
                      <a:lnTo>
                        <a:pt x="26" y="294"/>
                      </a:lnTo>
                      <a:lnTo>
                        <a:pt x="24" y="292"/>
                      </a:lnTo>
                      <a:lnTo>
                        <a:pt x="24" y="288"/>
                      </a:lnTo>
                      <a:lnTo>
                        <a:pt x="24" y="286"/>
                      </a:lnTo>
                      <a:lnTo>
                        <a:pt x="22" y="280"/>
                      </a:lnTo>
                      <a:lnTo>
                        <a:pt x="24" y="276"/>
                      </a:lnTo>
                      <a:lnTo>
                        <a:pt x="22" y="274"/>
                      </a:lnTo>
                      <a:lnTo>
                        <a:pt x="22" y="270"/>
                      </a:lnTo>
                      <a:lnTo>
                        <a:pt x="22" y="264"/>
                      </a:lnTo>
                      <a:lnTo>
                        <a:pt x="20" y="260"/>
                      </a:lnTo>
                      <a:lnTo>
                        <a:pt x="22" y="256"/>
                      </a:lnTo>
                      <a:lnTo>
                        <a:pt x="20" y="252"/>
                      </a:lnTo>
                      <a:lnTo>
                        <a:pt x="20" y="248"/>
                      </a:lnTo>
                      <a:lnTo>
                        <a:pt x="18" y="244"/>
                      </a:lnTo>
                      <a:lnTo>
                        <a:pt x="18" y="242"/>
                      </a:lnTo>
                      <a:lnTo>
                        <a:pt x="18" y="240"/>
                      </a:lnTo>
                      <a:lnTo>
                        <a:pt x="18" y="238"/>
                      </a:lnTo>
                      <a:lnTo>
                        <a:pt x="18" y="234"/>
                      </a:lnTo>
                      <a:lnTo>
                        <a:pt x="18" y="232"/>
                      </a:lnTo>
                      <a:lnTo>
                        <a:pt x="22" y="232"/>
                      </a:lnTo>
                      <a:lnTo>
                        <a:pt x="24" y="234"/>
                      </a:lnTo>
                      <a:lnTo>
                        <a:pt x="24" y="238"/>
                      </a:lnTo>
                      <a:lnTo>
                        <a:pt x="22" y="240"/>
                      </a:lnTo>
                      <a:lnTo>
                        <a:pt x="24" y="242"/>
                      </a:lnTo>
                      <a:lnTo>
                        <a:pt x="26" y="244"/>
                      </a:lnTo>
                      <a:lnTo>
                        <a:pt x="24" y="246"/>
                      </a:lnTo>
                      <a:lnTo>
                        <a:pt x="24" y="248"/>
                      </a:lnTo>
                      <a:lnTo>
                        <a:pt x="24" y="252"/>
                      </a:lnTo>
                      <a:lnTo>
                        <a:pt x="24" y="254"/>
                      </a:lnTo>
                      <a:lnTo>
                        <a:pt x="26" y="256"/>
                      </a:lnTo>
                      <a:lnTo>
                        <a:pt x="28" y="256"/>
                      </a:lnTo>
                      <a:lnTo>
                        <a:pt x="30" y="252"/>
                      </a:lnTo>
                      <a:lnTo>
                        <a:pt x="36" y="252"/>
                      </a:lnTo>
                      <a:lnTo>
                        <a:pt x="34" y="246"/>
                      </a:lnTo>
                      <a:lnTo>
                        <a:pt x="36" y="246"/>
                      </a:lnTo>
                      <a:lnTo>
                        <a:pt x="38" y="240"/>
                      </a:lnTo>
                      <a:lnTo>
                        <a:pt x="34" y="238"/>
                      </a:lnTo>
                      <a:lnTo>
                        <a:pt x="36" y="232"/>
                      </a:lnTo>
                      <a:lnTo>
                        <a:pt x="34" y="230"/>
                      </a:lnTo>
                      <a:lnTo>
                        <a:pt x="34" y="224"/>
                      </a:lnTo>
                      <a:lnTo>
                        <a:pt x="34" y="218"/>
                      </a:lnTo>
                      <a:lnTo>
                        <a:pt x="36" y="218"/>
                      </a:lnTo>
                      <a:lnTo>
                        <a:pt x="36" y="214"/>
                      </a:lnTo>
                      <a:lnTo>
                        <a:pt x="40" y="212"/>
                      </a:lnTo>
                      <a:lnTo>
                        <a:pt x="42" y="216"/>
                      </a:lnTo>
                      <a:lnTo>
                        <a:pt x="44" y="218"/>
                      </a:lnTo>
                      <a:lnTo>
                        <a:pt x="42" y="224"/>
                      </a:lnTo>
                      <a:lnTo>
                        <a:pt x="40" y="226"/>
                      </a:lnTo>
                      <a:lnTo>
                        <a:pt x="38" y="226"/>
                      </a:lnTo>
                      <a:lnTo>
                        <a:pt x="40" y="226"/>
                      </a:lnTo>
                      <a:lnTo>
                        <a:pt x="40" y="230"/>
                      </a:lnTo>
                      <a:lnTo>
                        <a:pt x="42" y="230"/>
                      </a:lnTo>
                      <a:lnTo>
                        <a:pt x="44" y="226"/>
                      </a:lnTo>
                      <a:lnTo>
                        <a:pt x="46" y="226"/>
                      </a:lnTo>
                      <a:lnTo>
                        <a:pt x="46" y="220"/>
                      </a:lnTo>
                      <a:lnTo>
                        <a:pt x="50" y="220"/>
                      </a:lnTo>
                      <a:lnTo>
                        <a:pt x="52" y="218"/>
                      </a:lnTo>
                      <a:lnTo>
                        <a:pt x="54" y="220"/>
                      </a:lnTo>
                      <a:lnTo>
                        <a:pt x="58" y="222"/>
                      </a:lnTo>
                      <a:lnTo>
                        <a:pt x="64" y="222"/>
                      </a:lnTo>
                      <a:lnTo>
                        <a:pt x="72" y="218"/>
                      </a:lnTo>
                      <a:lnTo>
                        <a:pt x="74" y="216"/>
                      </a:lnTo>
                      <a:lnTo>
                        <a:pt x="76" y="212"/>
                      </a:lnTo>
                      <a:lnTo>
                        <a:pt x="82" y="212"/>
                      </a:lnTo>
                      <a:lnTo>
                        <a:pt x="84" y="206"/>
                      </a:lnTo>
                      <a:lnTo>
                        <a:pt x="84" y="204"/>
                      </a:lnTo>
                      <a:lnTo>
                        <a:pt x="82" y="202"/>
                      </a:lnTo>
                      <a:lnTo>
                        <a:pt x="84" y="202"/>
                      </a:lnTo>
                      <a:lnTo>
                        <a:pt x="84" y="200"/>
                      </a:lnTo>
                      <a:lnTo>
                        <a:pt x="82" y="196"/>
                      </a:lnTo>
                      <a:lnTo>
                        <a:pt x="84" y="196"/>
                      </a:lnTo>
                      <a:lnTo>
                        <a:pt x="86" y="196"/>
                      </a:lnTo>
                      <a:lnTo>
                        <a:pt x="88" y="196"/>
                      </a:lnTo>
                      <a:lnTo>
                        <a:pt x="88" y="194"/>
                      </a:lnTo>
                      <a:lnTo>
                        <a:pt x="86" y="194"/>
                      </a:lnTo>
                      <a:lnTo>
                        <a:pt x="86" y="190"/>
                      </a:lnTo>
                      <a:lnTo>
                        <a:pt x="84" y="190"/>
                      </a:lnTo>
                      <a:lnTo>
                        <a:pt x="86" y="188"/>
                      </a:lnTo>
                      <a:lnTo>
                        <a:pt x="88" y="186"/>
                      </a:lnTo>
                      <a:lnTo>
                        <a:pt x="86" y="186"/>
                      </a:lnTo>
                      <a:lnTo>
                        <a:pt x="86" y="184"/>
                      </a:lnTo>
                      <a:lnTo>
                        <a:pt x="84" y="184"/>
                      </a:lnTo>
                      <a:lnTo>
                        <a:pt x="84" y="182"/>
                      </a:lnTo>
                      <a:lnTo>
                        <a:pt x="88" y="182"/>
                      </a:lnTo>
                      <a:lnTo>
                        <a:pt x="88" y="180"/>
                      </a:lnTo>
                      <a:lnTo>
                        <a:pt x="90" y="178"/>
                      </a:lnTo>
                      <a:lnTo>
                        <a:pt x="92" y="178"/>
                      </a:lnTo>
                      <a:lnTo>
                        <a:pt x="94" y="178"/>
                      </a:lnTo>
                      <a:lnTo>
                        <a:pt x="96" y="178"/>
                      </a:lnTo>
                      <a:lnTo>
                        <a:pt x="96" y="176"/>
                      </a:lnTo>
                      <a:lnTo>
                        <a:pt x="92" y="174"/>
                      </a:lnTo>
                      <a:lnTo>
                        <a:pt x="90" y="174"/>
                      </a:lnTo>
                      <a:lnTo>
                        <a:pt x="88" y="172"/>
                      </a:lnTo>
                      <a:lnTo>
                        <a:pt x="88" y="168"/>
                      </a:lnTo>
                      <a:lnTo>
                        <a:pt x="88" y="166"/>
                      </a:lnTo>
                      <a:lnTo>
                        <a:pt x="88" y="164"/>
                      </a:lnTo>
                      <a:lnTo>
                        <a:pt x="90" y="164"/>
                      </a:lnTo>
                      <a:lnTo>
                        <a:pt x="94" y="166"/>
                      </a:lnTo>
                      <a:lnTo>
                        <a:pt x="96" y="164"/>
                      </a:lnTo>
                      <a:lnTo>
                        <a:pt x="98" y="162"/>
                      </a:lnTo>
                      <a:lnTo>
                        <a:pt x="100" y="160"/>
                      </a:lnTo>
                      <a:lnTo>
                        <a:pt x="102" y="160"/>
                      </a:lnTo>
                      <a:lnTo>
                        <a:pt x="104" y="160"/>
                      </a:lnTo>
                      <a:lnTo>
                        <a:pt x="104" y="162"/>
                      </a:lnTo>
                      <a:lnTo>
                        <a:pt x="102" y="164"/>
                      </a:lnTo>
                      <a:lnTo>
                        <a:pt x="98" y="166"/>
                      </a:lnTo>
                      <a:lnTo>
                        <a:pt x="96" y="172"/>
                      </a:lnTo>
                      <a:lnTo>
                        <a:pt x="98" y="170"/>
                      </a:lnTo>
                      <a:lnTo>
                        <a:pt x="102" y="168"/>
                      </a:lnTo>
                      <a:lnTo>
                        <a:pt x="108" y="170"/>
                      </a:lnTo>
                      <a:lnTo>
                        <a:pt x="110" y="172"/>
                      </a:lnTo>
                      <a:lnTo>
                        <a:pt x="108" y="172"/>
                      </a:lnTo>
                      <a:lnTo>
                        <a:pt x="108" y="174"/>
                      </a:lnTo>
                      <a:lnTo>
                        <a:pt x="106" y="176"/>
                      </a:lnTo>
                      <a:lnTo>
                        <a:pt x="104" y="178"/>
                      </a:lnTo>
                      <a:lnTo>
                        <a:pt x="106" y="178"/>
                      </a:lnTo>
                      <a:lnTo>
                        <a:pt x="108" y="178"/>
                      </a:lnTo>
                      <a:lnTo>
                        <a:pt x="108" y="182"/>
                      </a:lnTo>
                      <a:lnTo>
                        <a:pt x="106" y="186"/>
                      </a:lnTo>
                      <a:lnTo>
                        <a:pt x="104" y="188"/>
                      </a:lnTo>
                      <a:lnTo>
                        <a:pt x="102" y="190"/>
                      </a:lnTo>
                      <a:lnTo>
                        <a:pt x="102" y="192"/>
                      </a:lnTo>
                      <a:lnTo>
                        <a:pt x="104" y="192"/>
                      </a:lnTo>
                      <a:lnTo>
                        <a:pt x="106" y="192"/>
                      </a:lnTo>
                      <a:lnTo>
                        <a:pt x="108" y="192"/>
                      </a:lnTo>
                      <a:lnTo>
                        <a:pt x="108" y="194"/>
                      </a:lnTo>
                      <a:lnTo>
                        <a:pt x="110" y="194"/>
                      </a:lnTo>
                      <a:lnTo>
                        <a:pt x="110" y="196"/>
                      </a:lnTo>
                      <a:lnTo>
                        <a:pt x="112" y="194"/>
                      </a:lnTo>
                      <a:lnTo>
                        <a:pt x="112" y="192"/>
                      </a:lnTo>
                      <a:lnTo>
                        <a:pt x="112" y="190"/>
                      </a:lnTo>
                      <a:lnTo>
                        <a:pt x="112" y="188"/>
                      </a:lnTo>
                      <a:lnTo>
                        <a:pt x="114" y="188"/>
                      </a:lnTo>
                      <a:lnTo>
                        <a:pt x="114" y="186"/>
                      </a:lnTo>
                      <a:lnTo>
                        <a:pt x="112" y="184"/>
                      </a:lnTo>
                      <a:lnTo>
                        <a:pt x="112" y="182"/>
                      </a:lnTo>
                      <a:lnTo>
                        <a:pt x="116" y="180"/>
                      </a:lnTo>
                      <a:lnTo>
                        <a:pt x="114" y="176"/>
                      </a:lnTo>
                      <a:lnTo>
                        <a:pt x="112" y="176"/>
                      </a:lnTo>
                      <a:lnTo>
                        <a:pt x="114" y="172"/>
                      </a:lnTo>
                      <a:lnTo>
                        <a:pt x="114" y="166"/>
                      </a:lnTo>
                      <a:lnTo>
                        <a:pt x="118" y="166"/>
                      </a:lnTo>
                      <a:lnTo>
                        <a:pt x="120" y="164"/>
                      </a:lnTo>
                      <a:lnTo>
                        <a:pt x="122" y="168"/>
                      </a:lnTo>
                      <a:lnTo>
                        <a:pt x="126" y="168"/>
                      </a:lnTo>
                      <a:lnTo>
                        <a:pt x="130" y="166"/>
                      </a:lnTo>
                      <a:lnTo>
                        <a:pt x="134" y="164"/>
                      </a:lnTo>
                      <a:lnTo>
                        <a:pt x="140" y="160"/>
                      </a:lnTo>
                      <a:lnTo>
                        <a:pt x="142" y="156"/>
                      </a:lnTo>
                      <a:lnTo>
                        <a:pt x="142" y="154"/>
                      </a:lnTo>
                      <a:lnTo>
                        <a:pt x="144" y="154"/>
                      </a:lnTo>
                      <a:lnTo>
                        <a:pt x="144" y="152"/>
                      </a:lnTo>
                      <a:lnTo>
                        <a:pt x="146" y="152"/>
                      </a:lnTo>
                      <a:lnTo>
                        <a:pt x="146" y="150"/>
                      </a:lnTo>
                      <a:lnTo>
                        <a:pt x="146" y="148"/>
                      </a:lnTo>
                      <a:lnTo>
                        <a:pt x="144" y="148"/>
                      </a:lnTo>
                      <a:lnTo>
                        <a:pt x="146" y="144"/>
                      </a:lnTo>
                      <a:lnTo>
                        <a:pt x="144" y="146"/>
                      </a:lnTo>
                      <a:lnTo>
                        <a:pt x="144" y="144"/>
                      </a:lnTo>
                      <a:lnTo>
                        <a:pt x="144" y="142"/>
                      </a:lnTo>
                      <a:lnTo>
                        <a:pt x="142" y="142"/>
                      </a:lnTo>
                      <a:lnTo>
                        <a:pt x="138" y="142"/>
                      </a:lnTo>
                      <a:lnTo>
                        <a:pt x="136" y="142"/>
                      </a:lnTo>
                      <a:lnTo>
                        <a:pt x="134" y="144"/>
                      </a:lnTo>
                      <a:lnTo>
                        <a:pt x="132" y="148"/>
                      </a:lnTo>
                      <a:lnTo>
                        <a:pt x="126" y="146"/>
                      </a:lnTo>
                      <a:lnTo>
                        <a:pt x="124" y="144"/>
                      </a:lnTo>
                      <a:lnTo>
                        <a:pt x="130" y="146"/>
                      </a:lnTo>
                      <a:lnTo>
                        <a:pt x="134" y="142"/>
                      </a:lnTo>
                      <a:lnTo>
                        <a:pt x="136" y="140"/>
                      </a:lnTo>
                      <a:lnTo>
                        <a:pt x="142" y="140"/>
                      </a:lnTo>
                      <a:lnTo>
                        <a:pt x="144" y="136"/>
                      </a:lnTo>
                      <a:lnTo>
                        <a:pt x="144" y="134"/>
                      </a:lnTo>
                      <a:lnTo>
                        <a:pt x="146" y="132"/>
                      </a:lnTo>
                      <a:lnTo>
                        <a:pt x="144" y="130"/>
                      </a:lnTo>
                      <a:lnTo>
                        <a:pt x="144" y="128"/>
                      </a:lnTo>
                      <a:lnTo>
                        <a:pt x="144" y="126"/>
                      </a:lnTo>
                      <a:lnTo>
                        <a:pt x="142" y="126"/>
                      </a:lnTo>
                      <a:lnTo>
                        <a:pt x="144" y="124"/>
                      </a:lnTo>
                      <a:lnTo>
                        <a:pt x="146" y="124"/>
                      </a:lnTo>
                      <a:lnTo>
                        <a:pt x="148" y="124"/>
                      </a:lnTo>
                      <a:lnTo>
                        <a:pt x="150" y="124"/>
                      </a:lnTo>
                      <a:lnTo>
                        <a:pt x="152" y="122"/>
                      </a:lnTo>
                      <a:lnTo>
                        <a:pt x="152" y="120"/>
                      </a:lnTo>
                      <a:lnTo>
                        <a:pt x="154" y="120"/>
                      </a:lnTo>
                      <a:lnTo>
                        <a:pt x="156" y="118"/>
                      </a:lnTo>
                      <a:lnTo>
                        <a:pt x="160" y="116"/>
                      </a:lnTo>
                      <a:lnTo>
                        <a:pt x="162" y="116"/>
                      </a:lnTo>
                      <a:lnTo>
                        <a:pt x="164" y="116"/>
                      </a:lnTo>
                      <a:lnTo>
                        <a:pt x="166" y="116"/>
                      </a:lnTo>
                      <a:lnTo>
                        <a:pt x="170" y="120"/>
                      </a:lnTo>
                      <a:lnTo>
                        <a:pt x="172" y="116"/>
                      </a:lnTo>
                      <a:lnTo>
                        <a:pt x="174" y="112"/>
                      </a:lnTo>
                      <a:lnTo>
                        <a:pt x="176" y="112"/>
                      </a:lnTo>
                      <a:lnTo>
                        <a:pt x="180" y="114"/>
                      </a:lnTo>
                      <a:lnTo>
                        <a:pt x="184" y="112"/>
                      </a:lnTo>
                      <a:lnTo>
                        <a:pt x="184" y="116"/>
                      </a:lnTo>
                      <a:lnTo>
                        <a:pt x="176" y="120"/>
                      </a:lnTo>
                      <a:lnTo>
                        <a:pt x="172" y="124"/>
                      </a:lnTo>
                      <a:lnTo>
                        <a:pt x="172" y="126"/>
                      </a:lnTo>
                      <a:lnTo>
                        <a:pt x="172" y="128"/>
                      </a:lnTo>
                      <a:lnTo>
                        <a:pt x="172" y="130"/>
                      </a:lnTo>
                      <a:lnTo>
                        <a:pt x="170" y="130"/>
                      </a:lnTo>
                      <a:lnTo>
                        <a:pt x="170" y="132"/>
                      </a:lnTo>
                      <a:lnTo>
                        <a:pt x="170" y="134"/>
                      </a:lnTo>
                      <a:lnTo>
                        <a:pt x="172" y="134"/>
                      </a:lnTo>
                      <a:lnTo>
                        <a:pt x="172" y="136"/>
                      </a:lnTo>
                      <a:lnTo>
                        <a:pt x="172" y="140"/>
                      </a:lnTo>
                      <a:lnTo>
                        <a:pt x="172" y="142"/>
                      </a:lnTo>
                      <a:lnTo>
                        <a:pt x="168" y="146"/>
                      </a:lnTo>
                      <a:lnTo>
                        <a:pt x="168" y="148"/>
                      </a:lnTo>
                      <a:lnTo>
                        <a:pt x="168" y="152"/>
                      </a:lnTo>
                      <a:lnTo>
                        <a:pt x="168" y="150"/>
                      </a:lnTo>
                      <a:lnTo>
                        <a:pt x="170" y="150"/>
                      </a:lnTo>
                      <a:lnTo>
                        <a:pt x="170" y="148"/>
                      </a:lnTo>
                      <a:lnTo>
                        <a:pt x="170" y="146"/>
                      </a:lnTo>
                      <a:lnTo>
                        <a:pt x="172" y="146"/>
                      </a:lnTo>
                      <a:lnTo>
                        <a:pt x="172" y="144"/>
                      </a:lnTo>
                      <a:lnTo>
                        <a:pt x="174" y="144"/>
                      </a:lnTo>
                      <a:lnTo>
                        <a:pt x="174" y="142"/>
                      </a:lnTo>
                      <a:lnTo>
                        <a:pt x="176" y="142"/>
                      </a:lnTo>
                      <a:lnTo>
                        <a:pt x="178" y="142"/>
                      </a:lnTo>
                      <a:lnTo>
                        <a:pt x="178" y="136"/>
                      </a:lnTo>
                      <a:lnTo>
                        <a:pt x="182" y="134"/>
                      </a:lnTo>
                      <a:lnTo>
                        <a:pt x="184" y="132"/>
                      </a:lnTo>
                      <a:lnTo>
                        <a:pt x="184" y="134"/>
                      </a:lnTo>
                      <a:lnTo>
                        <a:pt x="186" y="134"/>
                      </a:lnTo>
                      <a:lnTo>
                        <a:pt x="188" y="134"/>
                      </a:lnTo>
                      <a:lnTo>
                        <a:pt x="188" y="132"/>
                      </a:lnTo>
                      <a:lnTo>
                        <a:pt x="188" y="130"/>
                      </a:lnTo>
                      <a:lnTo>
                        <a:pt x="188" y="128"/>
                      </a:lnTo>
                      <a:lnTo>
                        <a:pt x="188" y="126"/>
                      </a:lnTo>
                      <a:lnTo>
                        <a:pt x="192" y="126"/>
                      </a:lnTo>
                      <a:lnTo>
                        <a:pt x="188" y="122"/>
                      </a:lnTo>
                      <a:lnTo>
                        <a:pt x="192" y="118"/>
                      </a:lnTo>
                      <a:lnTo>
                        <a:pt x="192" y="114"/>
                      </a:lnTo>
                      <a:lnTo>
                        <a:pt x="194" y="112"/>
                      </a:lnTo>
                      <a:lnTo>
                        <a:pt x="194" y="110"/>
                      </a:lnTo>
                      <a:lnTo>
                        <a:pt x="190" y="106"/>
                      </a:lnTo>
                      <a:lnTo>
                        <a:pt x="188" y="102"/>
                      </a:lnTo>
                      <a:lnTo>
                        <a:pt x="192" y="100"/>
                      </a:lnTo>
                      <a:lnTo>
                        <a:pt x="194" y="100"/>
                      </a:lnTo>
                      <a:lnTo>
                        <a:pt x="196" y="100"/>
                      </a:lnTo>
                      <a:lnTo>
                        <a:pt x="196" y="104"/>
                      </a:lnTo>
                      <a:lnTo>
                        <a:pt x="198" y="104"/>
                      </a:lnTo>
                      <a:lnTo>
                        <a:pt x="200" y="102"/>
                      </a:lnTo>
                      <a:lnTo>
                        <a:pt x="198" y="98"/>
                      </a:lnTo>
                      <a:lnTo>
                        <a:pt x="194" y="96"/>
                      </a:lnTo>
                      <a:lnTo>
                        <a:pt x="196" y="92"/>
                      </a:lnTo>
                      <a:lnTo>
                        <a:pt x="200" y="96"/>
                      </a:lnTo>
                      <a:close/>
                      <a:moveTo>
                        <a:pt x="78" y="222"/>
                      </a:moveTo>
                      <a:lnTo>
                        <a:pt x="76" y="222"/>
                      </a:lnTo>
                      <a:lnTo>
                        <a:pt x="74" y="222"/>
                      </a:lnTo>
                      <a:lnTo>
                        <a:pt x="72" y="224"/>
                      </a:lnTo>
                      <a:lnTo>
                        <a:pt x="72" y="226"/>
                      </a:lnTo>
                      <a:lnTo>
                        <a:pt x="70" y="228"/>
                      </a:lnTo>
                      <a:lnTo>
                        <a:pt x="70" y="230"/>
                      </a:lnTo>
                      <a:lnTo>
                        <a:pt x="70" y="232"/>
                      </a:lnTo>
                      <a:lnTo>
                        <a:pt x="72" y="232"/>
                      </a:lnTo>
                      <a:lnTo>
                        <a:pt x="74" y="230"/>
                      </a:lnTo>
                      <a:lnTo>
                        <a:pt x="74" y="228"/>
                      </a:lnTo>
                      <a:lnTo>
                        <a:pt x="76" y="228"/>
                      </a:lnTo>
                      <a:lnTo>
                        <a:pt x="78" y="228"/>
                      </a:lnTo>
                      <a:lnTo>
                        <a:pt x="80" y="228"/>
                      </a:lnTo>
                      <a:lnTo>
                        <a:pt x="80" y="226"/>
                      </a:lnTo>
                      <a:lnTo>
                        <a:pt x="78" y="224"/>
                      </a:lnTo>
                      <a:lnTo>
                        <a:pt x="78" y="222"/>
                      </a:lnTo>
                      <a:close/>
                      <a:moveTo>
                        <a:pt x="68" y="246"/>
                      </a:moveTo>
                      <a:lnTo>
                        <a:pt x="68" y="246"/>
                      </a:lnTo>
                      <a:lnTo>
                        <a:pt x="66" y="248"/>
                      </a:lnTo>
                      <a:lnTo>
                        <a:pt x="66" y="250"/>
                      </a:lnTo>
                      <a:lnTo>
                        <a:pt x="66" y="252"/>
                      </a:lnTo>
                      <a:lnTo>
                        <a:pt x="64" y="252"/>
                      </a:lnTo>
                      <a:lnTo>
                        <a:pt x="64" y="254"/>
                      </a:lnTo>
                      <a:lnTo>
                        <a:pt x="64" y="256"/>
                      </a:lnTo>
                      <a:lnTo>
                        <a:pt x="64" y="258"/>
                      </a:lnTo>
                      <a:lnTo>
                        <a:pt x="66" y="258"/>
                      </a:lnTo>
                      <a:lnTo>
                        <a:pt x="68" y="258"/>
                      </a:lnTo>
                      <a:lnTo>
                        <a:pt x="70" y="258"/>
                      </a:lnTo>
                      <a:lnTo>
                        <a:pt x="70" y="256"/>
                      </a:lnTo>
                      <a:lnTo>
                        <a:pt x="70" y="254"/>
                      </a:lnTo>
                      <a:lnTo>
                        <a:pt x="68" y="252"/>
                      </a:lnTo>
                      <a:lnTo>
                        <a:pt x="72" y="252"/>
                      </a:lnTo>
                      <a:lnTo>
                        <a:pt x="76" y="248"/>
                      </a:lnTo>
                      <a:lnTo>
                        <a:pt x="74" y="246"/>
                      </a:lnTo>
                      <a:lnTo>
                        <a:pt x="72" y="244"/>
                      </a:lnTo>
                      <a:lnTo>
                        <a:pt x="70" y="242"/>
                      </a:lnTo>
                      <a:lnTo>
                        <a:pt x="68" y="246"/>
                      </a:lnTo>
                      <a:close/>
                      <a:moveTo>
                        <a:pt x="52" y="280"/>
                      </a:moveTo>
                      <a:lnTo>
                        <a:pt x="54" y="278"/>
                      </a:lnTo>
                      <a:lnTo>
                        <a:pt x="56" y="278"/>
                      </a:lnTo>
                      <a:lnTo>
                        <a:pt x="58" y="274"/>
                      </a:lnTo>
                      <a:lnTo>
                        <a:pt x="62" y="274"/>
                      </a:lnTo>
                      <a:lnTo>
                        <a:pt x="60" y="268"/>
                      </a:lnTo>
                      <a:lnTo>
                        <a:pt x="58" y="270"/>
                      </a:lnTo>
                      <a:lnTo>
                        <a:pt x="54" y="272"/>
                      </a:lnTo>
                      <a:lnTo>
                        <a:pt x="52" y="274"/>
                      </a:lnTo>
                      <a:lnTo>
                        <a:pt x="52" y="276"/>
                      </a:lnTo>
                      <a:lnTo>
                        <a:pt x="52" y="278"/>
                      </a:lnTo>
                      <a:lnTo>
                        <a:pt x="52" y="280"/>
                      </a:lnTo>
                      <a:close/>
                      <a:moveTo>
                        <a:pt x="56" y="306"/>
                      </a:moveTo>
                      <a:lnTo>
                        <a:pt x="56" y="304"/>
                      </a:lnTo>
                      <a:lnTo>
                        <a:pt x="56" y="300"/>
                      </a:lnTo>
                      <a:lnTo>
                        <a:pt x="52" y="298"/>
                      </a:lnTo>
                      <a:lnTo>
                        <a:pt x="56" y="296"/>
                      </a:lnTo>
                      <a:lnTo>
                        <a:pt x="54" y="292"/>
                      </a:lnTo>
                      <a:lnTo>
                        <a:pt x="58" y="292"/>
                      </a:lnTo>
                      <a:lnTo>
                        <a:pt x="58" y="288"/>
                      </a:lnTo>
                      <a:lnTo>
                        <a:pt x="54" y="288"/>
                      </a:lnTo>
                      <a:lnTo>
                        <a:pt x="52" y="282"/>
                      </a:lnTo>
                      <a:lnTo>
                        <a:pt x="48" y="282"/>
                      </a:lnTo>
                      <a:lnTo>
                        <a:pt x="46" y="286"/>
                      </a:lnTo>
                      <a:lnTo>
                        <a:pt x="44" y="286"/>
                      </a:lnTo>
                      <a:lnTo>
                        <a:pt x="42" y="288"/>
                      </a:lnTo>
                      <a:lnTo>
                        <a:pt x="40" y="288"/>
                      </a:lnTo>
                      <a:lnTo>
                        <a:pt x="38" y="286"/>
                      </a:lnTo>
                      <a:lnTo>
                        <a:pt x="36" y="286"/>
                      </a:lnTo>
                      <a:lnTo>
                        <a:pt x="34" y="288"/>
                      </a:lnTo>
                      <a:lnTo>
                        <a:pt x="32" y="288"/>
                      </a:lnTo>
                      <a:lnTo>
                        <a:pt x="32" y="290"/>
                      </a:lnTo>
                      <a:lnTo>
                        <a:pt x="34" y="290"/>
                      </a:lnTo>
                      <a:lnTo>
                        <a:pt x="34" y="292"/>
                      </a:lnTo>
                      <a:lnTo>
                        <a:pt x="32" y="294"/>
                      </a:lnTo>
                      <a:lnTo>
                        <a:pt x="32" y="296"/>
                      </a:lnTo>
                      <a:lnTo>
                        <a:pt x="34" y="302"/>
                      </a:lnTo>
                      <a:lnTo>
                        <a:pt x="38" y="306"/>
                      </a:lnTo>
                      <a:lnTo>
                        <a:pt x="38" y="308"/>
                      </a:lnTo>
                      <a:lnTo>
                        <a:pt x="36" y="308"/>
                      </a:lnTo>
                      <a:lnTo>
                        <a:pt x="38" y="310"/>
                      </a:lnTo>
                      <a:lnTo>
                        <a:pt x="40" y="312"/>
                      </a:lnTo>
                      <a:lnTo>
                        <a:pt x="44" y="312"/>
                      </a:lnTo>
                      <a:lnTo>
                        <a:pt x="46" y="312"/>
                      </a:lnTo>
                      <a:lnTo>
                        <a:pt x="46" y="314"/>
                      </a:lnTo>
                      <a:lnTo>
                        <a:pt x="48" y="314"/>
                      </a:lnTo>
                      <a:lnTo>
                        <a:pt x="48" y="316"/>
                      </a:lnTo>
                      <a:lnTo>
                        <a:pt x="48" y="318"/>
                      </a:lnTo>
                      <a:lnTo>
                        <a:pt x="50" y="318"/>
                      </a:lnTo>
                      <a:lnTo>
                        <a:pt x="50" y="316"/>
                      </a:lnTo>
                      <a:lnTo>
                        <a:pt x="52" y="316"/>
                      </a:lnTo>
                      <a:lnTo>
                        <a:pt x="52" y="314"/>
                      </a:lnTo>
                      <a:lnTo>
                        <a:pt x="52" y="312"/>
                      </a:lnTo>
                      <a:lnTo>
                        <a:pt x="52" y="310"/>
                      </a:lnTo>
                      <a:lnTo>
                        <a:pt x="52" y="308"/>
                      </a:lnTo>
                      <a:lnTo>
                        <a:pt x="56" y="306"/>
                      </a:lnTo>
                      <a:close/>
                      <a:moveTo>
                        <a:pt x="68" y="334"/>
                      </a:moveTo>
                      <a:lnTo>
                        <a:pt x="68" y="334"/>
                      </a:lnTo>
                      <a:lnTo>
                        <a:pt x="70" y="334"/>
                      </a:lnTo>
                      <a:lnTo>
                        <a:pt x="72" y="334"/>
                      </a:lnTo>
                      <a:lnTo>
                        <a:pt x="70" y="330"/>
                      </a:lnTo>
                      <a:lnTo>
                        <a:pt x="72" y="328"/>
                      </a:lnTo>
                      <a:lnTo>
                        <a:pt x="72" y="326"/>
                      </a:lnTo>
                      <a:lnTo>
                        <a:pt x="70" y="326"/>
                      </a:lnTo>
                      <a:lnTo>
                        <a:pt x="68" y="326"/>
                      </a:lnTo>
                      <a:lnTo>
                        <a:pt x="68" y="324"/>
                      </a:lnTo>
                      <a:lnTo>
                        <a:pt x="66" y="324"/>
                      </a:lnTo>
                      <a:lnTo>
                        <a:pt x="64" y="324"/>
                      </a:lnTo>
                      <a:lnTo>
                        <a:pt x="64" y="326"/>
                      </a:lnTo>
                      <a:lnTo>
                        <a:pt x="64" y="324"/>
                      </a:lnTo>
                      <a:lnTo>
                        <a:pt x="64" y="322"/>
                      </a:lnTo>
                      <a:lnTo>
                        <a:pt x="60" y="320"/>
                      </a:lnTo>
                      <a:lnTo>
                        <a:pt x="68" y="320"/>
                      </a:lnTo>
                      <a:lnTo>
                        <a:pt x="70" y="316"/>
                      </a:lnTo>
                      <a:lnTo>
                        <a:pt x="68" y="316"/>
                      </a:lnTo>
                      <a:lnTo>
                        <a:pt x="66" y="316"/>
                      </a:lnTo>
                      <a:lnTo>
                        <a:pt x="68" y="316"/>
                      </a:lnTo>
                      <a:lnTo>
                        <a:pt x="68" y="314"/>
                      </a:lnTo>
                      <a:lnTo>
                        <a:pt x="74" y="314"/>
                      </a:lnTo>
                      <a:lnTo>
                        <a:pt x="72" y="312"/>
                      </a:lnTo>
                      <a:lnTo>
                        <a:pt x="68" y="310"/>
                      </a:lnTo>
                      <a:lnTo>
                        <a:pt x="62" y="306"/>
                      </a:lnTo>
                      <a:lnTo>
                        <a:pt x="60" y="308"/>
                      </a:lnTo>
                      <a:lnTo>
                        <a:pt x="58" y="310"/>
                      </a:lnTo>
                      <a:lnTo>
                        <a:pt x="58" y="316"/>
                      </a:lnTo>
                      <a:lnTo>
                        <a:pt x="56" y="324"/>
                      </a:lnTo>
                      <a:lnTo>
                        <a:pt x="60" y="326"/>
                      </a:lnTo>
                      <a:lnTo>
                        <a:pt x="60" y="330"/>
                      </a:lnTo>
                      <a:lnTo>
                        <a:pt x="62" y="332"/>
                      </a:lnTo>
                      <a:lnTo>
                        <a:pt x="62" y="328"/>
                      </a:lnTo>
                      <a:lnTo>
                        <a:pt x="68" y="330"/>
                      </a:lnTo>
                      <a:lnTo>
                        <a:pt x="68" y="332"/>
                      </a:lnTo>
                      <a:lnTo>
                        <a:pt x="68" y="334"/>
                      </a:lnTo>
                      <a:close/>
                      <a:moveTo>
                        <a:pt x="72" y="352"/>
                      </a:moveTo>
                      <a:lnTo>
                        <a:pt x="74" y="352"/>
                      </a:lnTo>
                      <a:lnTo>
                        <a:pt x="74" y="354"/>
                      </a:lnTo>
                      <a:lnTo>
                        <a:pt x="76" y="354"/>
                      </a:lnTo>
                      <a:lnTo>
                        <a:pt x="78" y="354"/>
                      </a:lnTo>
                      <a:lnTo>
                        <a:pt x="80" y="354"/>
                      </a:lnTo>
                      <a:lnTo>
                        <a:pt x="80" y="352"/>
                      </a:lnTo>
                      <a:lnTo>
                        <a:pt x="82" y="352"/>
                      </a:lnTo>
                      <a:lnTo>
                        <a:pt x="86" y="350"/>
                      </a:lnTo>
                      <a:lnTo>
                        <a:pt x="80" y="346"/>
                      </a:lnTo>
                      <a:lnTo>
                        <a:pt x="76" y="344"/>
                      </a:lnTo>
                      <a:lnTo>
                        <a:pt x="72" y="344"/>
                      </a:lnTo>
                      <a:lnTo>
                        <a:pt x="74" y="348"/>
                      </a:lnTo>
                      <a:lnTo>
                        <a:pt x="72" y="352"/>
                      </a:lnTo>
                      <a:close/>
                      <a:moveTo>
                        <a:pt x="82" y="320"/>
                      </a:moveTo>
                      <a:lnTo>
                        <a:pt x="82" y="316"/>
                      </a:lnTo>
                      <a:lnTo>
                        <a:pt x="80" y="320"/>
                      </a:lnTo>
                      <a:lnTo>
                        <a:pt x="80" y="326"/>
                      </a:lnTo>
                      <a:lnTo>
                        <a:pt x="78" y="324"/>
                      </a:lnTo>
                      <a:lnTo>
                        <a:pt x="76" y="324"/>
                      </a:lnTo>
                      <a:lnTo>
                        <a:pt x="74" y="324"/>
                      </a:lnTo>
                      <a:lnTo>
                        <a:pt x="72" y="324"/>
                      </a:lnTo>
                      <a:lnTo>
                        <a:pt x="72" y="326"/>
                      </a:lnTo>
                      <a:lnTo>
                        <a:pt x="74" y="326"/>
                      </a:lnTo>
                      <a:lnTo>
                        <a:pt x="74" y="328"/>
                      </a:lnTo>
                      <a:lnTo>
                        <a:pt x="78" y="328"/>
                      </a:lnTo>
                      <a:lnTo>
                        <a:pt x="82" y="328"/>
                      </a:lnTo>
                      <a:lnTo>
                        <a:pt x="86" y="330"/>
                      </a:lnTo>
                      <a:lnTo>
                        <a:pt x="86" y="326"/>
                      </a:lnTo>
                      <a:lnTo>
                        <a:pt x="86" y="322"/>
                      </a:lnTo>
                      <a:lnTo>
                        <a:pt x="82" y="320"/>
                      </a:lnTo>
                      <a:close/>
                      <a:moveTo>
                        <a:pt x="174" y="362"/>
                      </a:moveTo>
                      <a:lnTo>
                        <a:pt x="176" y="362"/>
                      </a:lnTo>
                      <a:lnTo>
                        <a:pt x="178" y="362"/>
                      </a:lnTo>
                      <a:lnTo>
                        <a:pt x="176" y="362"/>
                      </a:lnTo>
                      <a:lnTo>
                        <a:pt x="176" y="360"/>
                      </a:lnTo>
                      <a:lnTo>
                        <a:pt x="174" y="360"/>
                      </a:lnTo>
                      <a:lnTo>
                        <a:pt x="172" y="358"/>
                      </a:lnTo>
                      <a:lnTo>
                        <a:pt x="170" y="356"/>
                      </a:lnTo>
                      <a:lnTo>
                        <a:pt x="168" y="354"/>
                      </a:lnTo>
                      <a:lnTo>
                        <a:pt x="166" y="356"/>
                      </a:lnTo>
                      <a:lnTo>
                        <a:pt x="170" y="358"/>
                      </a:lnTo>
                      <a:lnTo>
                        <a:pt x="172" y="360"/>
                      </a:lnTo>
                      <a:lnTo>
                        <a:pt x="170" y="360"/>
                      </a:lnTo>
                      <a:lnTo>
                        <a:pt x="168" y="364"/>
                      </a:lnTo>
                      <a:lnTo>
                        <a:pt x="164" y="364"/>
                      </a:lnTo>
                      <a:lnTo>
                        <a:pt x="160" y="364"/>
                      </a:lnTo>
                      <a:lnTo>
                        <a:pt x="156" y="364"/>
                      </a:lnTo>
                      <a:lnTo>
                        <a:pt x="156" y="366"/>
                      </a:lnTo>
                      <a:lnTo>
                        <a:pt x="154" y="366"/>
                      </a:lnTo>
                      <a:lnTo>
                        <a:pt x="152" y="366"/>
                      </a:lnTo>
                      <a:lnTo>
                        <a:pt x="152" y="364"/>
                      </a:lnTo>
                      <a:lnTo>
                        <a:pt x="150" y="364"/>
                      </a:lnTo>
                      <a:lnTo>
                        <a:pt x="150" y="362"/>
                      </a:lnTo>
                      <a:lnTo>
                        <a:pt x="150" y="360"/>
                      </a:lnTo>
                      <a:lnTo>
                        <a:pt x="148" y="360"/>
                      </a:lnTo>
                      <a:lnTo>
                        <a:pt x="146" y="360"/>
                      </a:lnTo>
                      <a:lnTo>
                        <a:pt x="146" y="358"/>
                      </a:lnTo>
                      <a:lnTo>
                        <a:pt x="146" y="356"/>
                      </a:lnTo>
                      <a:lnTo>
                        <a:pt x="146" y="354"/>
                      </a:lnTo>
                      <a:lnTo>
                        <a:pt x="144" y="354"/>
                      </a:lnTo>
                      <a:lnTo>
                        <a:pt x="142" y="354"/>
                      </a:lnTo>
                      <a:lnTo>
                        <a:pt x="140" y="354"/>
                      </a:lnTo>
                      <a:lnTo>
                        <a:pt x="138" y="352"/>
                      </a:lnTo>
                      <a:lnTo>
                        <a:pt x="136" y="350"/>
                      </a:lnTo>
                      <a:lnTo>
                        <a:pt x="130" y="348"/>
                      </a:lnTo>
                      <a:lnTo>
                        <a:pt x="124" y="344"/>
                      </a:lnTo>
                      <a:lnTo>
                        <a:pt x="120" y="342"/>
                      </a:lnTo>
                      <a:lnTo>
                        <a:pt x="120" y="340"/>
                      </a:lnTo>
                      <a:lnTo>
                        <a:pt x="112" y="338"/>
                      </a:lnTo>
                      <a:lnTo>
                        <a:pt x="110" y="338"/>
                      </a:lnTo>
                      <a:lnTo>
                        <a:pt x="110" y="336"/>
                      </a:lnTo>
                      <a:lnTo>
                        <a:pt x="110" y="334"/>
                      </a:lnTo>
                      <a:lnTo>
                        <a:pt x="108" y="334"/>
                      </a:lnTo>
                      <a:lnTo>
                        <a:pt x="108" y="336"/>
                      </a:lnTo>
                      <a:lnTo>
                        <a:pt x="108" y="340"/>
                      </a:lnTo>
                      <a:lnTo>
                        <a:pt x="110" y="342"/>
                      </a:lnTo>
                      <a:lnTo>
                        <a:pt x="108" y="344"/>
                      </a:lnTo>
                      <a:lnTo>
                        <a:pt x="108" y="346"/>
                      </a:lnTo>
                      <a:lnTo>
                        <a:pt x="110" y="350"/>
                      </a:lnTo>
                      <a:lnTo>
                        <a:pt x="112" y="350"/>
                      </a:lnTo>
                      <a:lnTo>
                        <a:pt x="114" y="350"/>
                      </a:lnTo>
                      <a:lnTo>
                        <a:pt x="116" y="350"/>
                      </a:lnTo>
                      <a:lnTo>
                        <a:pt x="118" y="350"/>
                      </a:lnTo>
                      <a:lnTo>
                        <a:pt x="118" y="352"/>
                      </a:lnTo>
                      <a:lnTo>
                        <a:pt x="118" y="354"/>
                      </a:lnTo>
                      <a:lnTo>
                        <a:pt x="118" y="356"/>
                      </a:lnTo>
                      <a:lnTo>
                        <a:pt x="120" y="358"/>
                      </a:lnTo>
                      <a:lnTo>
                        <a:pt x="122" y="358"/>
                      </a:lnTo>
                      <a:lnTo>
                        <a:pt x="122" y="360"/>
                      </a:lnTo>
                      <a:lnTo>
                        <a:pt x="122" y="362"/>
                      </a:lnTo>
                      <a:lnTo>
                        <a:pt x="120" y="362"/>
                      </a:lnTo>
                      <a:lnTo>
                        <a:pt x="120" y="364"/>
                      </a:lnTo>
                      <a:lnTo>
                        <a:pt x="122" y="364"/>
                      </a:lnTo>
                      <a:lnTo>
                        <a:pt x="124" y="364"/>
                      </a:lnTo>
                      <a:lnTo>
                        <a:pt x="130" y="370"/>
                      </a:lnTo>
                      <a:lnTo>
                        <a:pt x="136" y="370"/>
                      </a:lnTo>
                      <a:lnTo>
                        <a:pt x="138" y="370"/>
                      </a:lnTo>
                      <a:lnTo>
                        <a:pt x="138" y="368"/>
                      </a:lnTo>
                      <a:lnTo>
                        <a:pt x="136" y="368"/>
                      </a:lnTo>
                      <a:lnTo>
                        <a:pt x="134" y="366"/>
                      </a:lnTo>
                      <a:lnTo>
                        <a:pt x="132" y="366"/>
                      </a:lnTo>
                      <a:lnTo>
                        <a:pt x="132" y="364"/>
                      </a:lnTo>
                      <a:lnTo>
                        <a:pt x="138" y="364"/>
                      </a:lnTo>
                      <a:lnTo>
                        <a:pt x="146" y="368"/>
                      </a:lnTo>
                      <a:lnTo>
                        <a:pt x="148" y="372"/>
                      </a:lnTo>
                      <a:lnTo>
                        <a:pt x="154" y="376"/>
                      </a:lnTo>
                      <a:lnTo>
                        <a:pt x="160" y="378"/>
                      </a:lnTo>
                      <a:lnTo>
                        <a:pt x="168" y="382"/>
                      </a:lnTo>
                      <a:lnTo>
                        <a:pt x="166" y="380"/>
                      </a:lnTo>
                      <a:lnTo>
                        <a:pt x="170" y="380"/>
                      </a:lnTo>
                      <a:lnTo>
                        <a:pt x="170" y="378"/>
                      </a:lnTo>
                      <a:lnTo>
                        <a:pt x="170" y="376"/>
                      </a:lnTo>
                      <a:lnTo>
                        <a:pt x="168" y="376"/>
                      </a:lnTo>
                      <a:lnTo>
                        <a:pt x="166" y="376"/>
                      </a:lnTo>
                      <a:lnTo>
                        <a:pt x="164" y="374"/>
                      </a:lnTo>
                      <a:lnTo>
                        <a:pt x="162" y="374"/>
                      </a:lnTo>
                      <a:lnTo>
                        <a:pt x="160" y="374"/>
                      </a:lnTo>
                      <a:lnTo>
                        <a:pt x="158" y="374"/>
                      </a:lnTo>
                      <a:lnTo>
                        <a:pt x="158" y="372"/>
                      </a:lnTo>
                      <a:lnTo>
                        <a:pt x="156" y="370"/>
                      </a:lnTo>
                      <a:lnTo>
                        <a:pt x="154" y="368"/>
                      </a:lnTo>
                      <a:lnTo>
                        <a:pt x="156" y="364"/>
                      </a:lnTo>
                      <a:lnTo>
                        <a:pt x="162" y="364"/>
                      </a:lnTo>
                      <a:lnTo>
                        <a:pt x="166" y="366"/>
                      </a:lnTo>
                      <a:lnTo>
                        <a:pt x="168" y="366"/>
                      </a:lnTo>
                      <a:lnTo>
                        <a:pt x="168" y="364"/>
                      </a:lnTo>
                      <a:lnTo>
                        <a:pt x="170" y="364"/>
                      </a:lnTo>
                      <a:lnTo>
                        <a:pt x="172" y="362"/>
                      </a:lnTo>
                      <a:lnTo>
                        <a:pt x="174" y="362"/>
                      </a:lnTo>
                      <a:close/>
                      <a:moveTo>
                        <a:pt x="182" y="426"/>
                      </a:moveTo>
                      <a:lnTo>
                        <a:pt x="182" y="424"/>
                      </a:lnTo>
                      <a:lnTo>
                        <a:pt x="180" y="424"/>
                      </a:lnTo>
                      <a:lnTo>
                        <a:pt x="180" y="422"/>
                      </a:lnTo>
                      <a:lnTo>
                        <a:pt x="182" y="420"/>
                      </a:lnTo>
                      <a:lnTo>
                        <a:pt x="176" y="416"/>
                      </a:lnTo>
                      <a:lnTo>
                        <a:pt x="170" y="410"/>
                      </a:lnTo>
                      <a:lnTo>
                        <a:pt x="162" y="404"/>
                      </a:lnTo>
                      <a:lnTo>
                        <a:pt x="156" y="404"/>
                      </a:lnTo>
                      <a:lnTo>
                        <a:pt x="154" y="400"/>
                      </a:lnTo>
                      <a:lnTo>
                        <a:pt x="152" y="394"/>
                      </a:lnTo>
                      <a:lnTo>
                        <a:pt x="148" y="390"/>
                      </a:lnTo>
                      <a:lnTo>
                        <a:pt x="142" y="382"/>
                      </a:lnTo>
                      <a:lnTo>
                        <a:pt x="138" y="380"/>
                      </a:lnTo>
                      <a:lnTo>
                        <a:pt x="138" y="378"/>
                      </a:lnTo>
                      <a:lnTo>
                        <a:pt x="138" y="376"/>
                      </a:lnTo>
                      <a:lnTo>
                        <a:pt x="136" y="376"/>
                      </a:lnTo>
                      <a:lnTo>
                        <a:pt x="134" y="376"/>
                      </a:lnTo>
                      <a:lnTo>
                        <a:pt x="134" y="378"/>
                      </a:lnTo>
                      <a:lnTo>
                        <a:pt x="134" y="384"/>
                      </a:lnTo>
                      <a:lnTo>
                        <a:pt x="136" y="388"/>
                      </a:lnTo>
                      <a:lnTo>
                        <a:pt x="134" y="390"/>
                      </a:lnTo>
                      <a:lnTo>
                        <a:pt x="134" y="392"/>
                      </a:lnTo>
                      <a:lnTo>
                        <a:pt x="132" y="392"/>
                      </a:lnTo>
                      <a:lnTo>
                        <a:pt x="130" y="392"/>
                      </a:lnTo>
                      <a:lnTo>
                        <a:pt x="128" y="392"/>
                      </a:lnTo>
                      <a:lnTo>
                        <a:pt x="126" y="392"/>
                      </a:lnTo>
                      <a:lnTo>
                        <a:pt x="126" y="390"/>
                      </a:lnTo>
                      <a:lnTo>
                        <a:pt x="124" y="388"/>
                      </a:lnTo>
                      <a:lnTo>
                        <a:pt x="122" y="386"/>
                      </a:lnTo>
                      <a:lnTo>
                        <a:pt x="120" y="388"/>
                      </a:lnTo>
                      <a:lnTo>
                        <a:pt x="114" y="380"/>
                      </a:lnTo>
                      <a:lnTo>
                        <a:pt x="112" y="378"/>
                      </a:lnTo>
                      <a:lnTo>
                        <a:pt x="114" y="376"/>
                      </a:lnTo>
                      <a:lnTo>
                        <a:pt x="118" y="376"/>
                      </a:lnTo>
                      <a:lnTo>
                        <a:pt x="118" y="374"/>
                      </a:lnTo>
                      <a:lnTo>
                        <a:pt x="118" y="372"/>
                      </a:lnTo>
                      <a:lnTo>
                        <a:pt x="116" y="372"/>
                      </a:lnTo>
                      <a:lnTo>
                        <a:pt x="114" y="372"/>
                      </a:lnTo>
                      <a:lnTo>
                        <a:pt x="112" y="372"/>
                      </a:lnTo>
                      <a:lnTo>
                        <a:pt x="110" y="372"/>
                      </a:lnTo>
                      <a:lnTo>
                        <a:pt x="110" y="374"/>
                      </a:lnTo>
                      <a:lnTo>
                        <a:pt x="106" y="370"/>
                      </a:lnTo>
                      <a:lnTo>
                        <a:pt x="104" y="364"/>
                      </a:lnTo>
                      <a:lnTo>
                        <a:pt x="98" y="362"/>
                      </a:lnTo>
                      <a:lnTo>
                        <a:pt x="94" y="364"/>
                      </a:lnTo>
                      <a:lnTo>
                        <a:pt x="98" y="366"/>
                      </a:lnTo>
                      <a:lnTo>
                        <a:pt x="100" y="368"/>
                      </a:lnTo>
                      <a:lnTo>
                        <a:pt x="98" y="370"/>
                      </a:lnTo>
                      <a:lnTo>
                        <a:pt x="94" y="368"/>
                      </a:lnTo>
                      <a:lnTo>
                        <a:pt x="94" y="370"/>
                      </a:lnTo>
                      <a:lnTo>
                        <a:pt x="96" y="374"/>
                      </a:lnTo>
                      <a:lnTo>
                        <a:pt x="94" y="376"/>
                      </a:lnTo>
                      <a:lnTo>
                        <a:pt x="92" y="372"/>
                      </a:lnTo>
                      <a:lnTo>
                        <a:pt x="88" y="368"/>
                      </a:lnTo>
                      <a:lnTo>
                        <a:pt x="86" y="368"/>
                      </a:lnTo>
                      <a:lnTo>
                        <a:pt x="86" y="366"/>
                      </a:lnTo>
                      <a:lnTo>
                        <a:pt x="84" y="366"/>
                      </a:lnTo>
                      <a:lnTo>
                        <a:pt x="82" y="366"/>
                      </a:lnTo>
                      <a:lnTo>
                        <a:pt x="82" y="368"/>
                      </a:lnTo>
                      <a:lnTo>
                        <a:pt x="80" y="370"/>
                      </a:lnTo>
                      <a:lnTo>
                        <a:pt x="78" y="370"/>
                      </a:lnTo>
                      <a:lnTo>
                        <a:pt x="76" y="370"/>
                      </a:lnTo>
                      <a:lnTo>
                        <a:pt x="72" y="374"/>
                      </a:lnTo>
                      <a:lnTo>
                        <a:pt x="68" y="370"/>
                      </a:lnTo>
                      <a:lnTo>
                        <a:pt x="64" y="372"/>
                      </a:lnTo>
                      <a:lnTo>
                        <a:pt x="62" y="370"/>
                      </a:lnTo>
                      <a:lnTo>
                        <a:pt x="58" y="368"/>
                      </a:lnTo>
                      <a:lnTo>
                        <a:pt x="58" y="370"/>
                      </a:lnTo>
                      <a:lnTo>
                        <a:pt x="60" y="370"/>
                      </a:lnTo>
                      <a:lnTo>
                        <a:pt x="60" y="372"/>
                      </a:lnTo>
                      <a:lnTo>
                        <a:pt x="62" y="374"/>
                      </a:lnTo>
                      <a:lnTo>
                        <a:pt x="62" y="376"/>
                      </a:lnTo>
                      <a:lnTo>
                        <a:pt x="66" y="382"/>
                      </a:lnTo>
                      <a:lnTo>
                        <a:pt x="84" y="398"/>
                      </a:lnTo>
                      <a:lnTo>
                        <a:pt x="104" y="412"/>
                      </a:lnTo>
                      <a:lnTo>
                        <a:pt x="106" y="412"/>
                      </a:lnTo>
                      <a:lnTo>
                        <a:pt x="106" y="410"/>
                      </a:lnTo>
                      <a:lnTo>
                        <a:pt x="112" y="414"/>
                      </a:lnTo>
                      <a:lnTo>
                        <a:pt x="120" y="414"/>
                      </a:lnTo>
                      <a:lnTo>
                        <a:pt x="124" y="420"/>
                      </a:lnTo>
                      <a:lnTo>
                        <a:pt x="132" y="424"/>
                      </a:lnTo>
                      <a:lnTo>
                        <a:pt x="138" y="426"/>
                      </a:lnTo>
                      <a:lnTo>
                        <a:pt x="142" y="430"/>
                      </a:lnTo>
                      <a:lnTo>
                        <a:pt x="148" y="432"/>
                      </a:lnTo>
                      <a:lnTo>
                        <a:pt x="148" y="434"/>
                      </a:lnTo>
                      <a:lnTo>
                        <a:pt x="154" y="434"/>
                      </a:lnTo>
                      <a:lnTo>
                        <a:pt x="156" y="434"/>
                      </a:lnTo>
                      <a:lnTo>
                        <a:pt x="160" y="436"/>
                      </a:lnTo>
                      <a:lnTo>
                        <a:pt x="176" y="440"/>
                      </a:lnTo>
                      <a:lnTo>
                        <a:pt x="176" y="438"/>
                      </a:lnTo>
                      <a:lnTo>
                        <a:pt x="174" y="438"/>
                      </a:lnTo>
                      <a:lnTo>
                        <a:pt x="172" y="436"/>
                      </a:lnTo>
                      <a:lnTo>
                        <a:pt x="174" y="436"/>
                      </a:lnTo>
                      <a:lnTo>
                        <a:pt x="174" y="438"/>
                      </a:lnTo>
                      <a:lnTo>
                        <a:pt x="176" y="438"/>
                      </a:lnTo>
                      <a:lnTo>
                        <a:pt x="178" y="436"/>
                      </a:lnTo>
                      <a:lnTo>
                        <a:pt x="180" y="434"/>
                      </a:lnTo>
                      <a:lnTo>
                        <a:pt x="182" y="432"/>
                      </a:lnTo>
                      <a:lnTo>
                        <a:pt x="184" y="430"/>
                      </a:lnTo>
                      <a:lnTo>
                        <a:pt x="186" y="428"/>
                      </a:lnTo>
                      <a:lnTo>
                        <a:pt x="184" y="426"/>
                      </a:lnTo>
                      <a:lnTo>
                        <a:pt x="182" y="426"/>
                      </a:lnTo>
                      <a:close/>
                      <a:moveTo>
                        <a:pt x="202" y="138"/>
                      </a:moveTo>
                      <a:lnTo>
                        <a:pt x="202" y="138"/>
                      </a:lnTo>
                      <a:lnTo>
                        <a:pt x="202" y="140"/>
                      </a:lnTo>
                      <a:lnTo>
                        <a:pt x="204" y="140"/>
                      </a:lnTo>
                      <a:lnTo>
                        <a:pt x="206" y="140"/>
                      </a:lnTo>
                      <a:lnTo>
                        <a:pt x="206" y="138"/>
                      </a:lnTo>
                      <a:lnTo>
                        <a:pt x="204" y="138"/>
                      </a:lnTo>
                      <a:lnTo>
                        <a:pt x="202" y="138"/>
                      </a:lnTo>
                      <a:close/>
                      <a:moveTo>
                        <a:pt x="208" y="140"/>
                      </a:moveTo>
                      <a:lnTo>
                        <a:pt x="208" y="140"/>
                      </a:lnTo>
                      <a:lnTo>
                        <a:pt x="210" y="140"/>
                      </a:lnTo>
                      <a:lnTo>
                        <a:pt x="208" y="140"/>
                      </a:lnTo>
                      <a:close/>
                      <a:moveTo>
                        <a:pt x="192" y="128"/>
                      </a:moveTo>
                      <a:lnTo>
                        <a:pt x="192" y="128"/>
                      </a:lnTo>
                      <a:lnTo>
                        <a:pt x="192" y="130"/>
                      </a:lnTo>
                      <a:lnTo>
                        <a:pt x="194" y="130"/>
                      </a:lnTo>
                      <a:lnTo>
                        <a:pt x="194" y="128"/>
                      </a:lnTo>
                      <a:lnTo>
                        <a:pt x="192" y="128"/>
                      </a:lnTo>
                      <a:close/>
                      <a:moveTo>
                        <a:pt x="214" y="140"/>
                      </a:moveTo>
                      <a:lnTo>
                        <a:pt x="214" y="140"/>
                      </a:lnTo>
                      <a:close/>
                      <a:moveTo>
                        <a:pt x="218" y="136"/>
                      </a:moveTo>
                      <a:lnTo>
                        <a:pt x="216" y="136"/>
                      </a:lnTo>
                      <a:lnTo>
                        <a:pt x="216" y="138"/>
                      </a:lnTo>
                      <a:lnTo>
                        <a:pt x="218" y="138"/>
                      </a:lnTo>
                      <a:lnTo>
                        <a:pt x="220" y="138"/>
                      </a:lnTo>
                      <a:lnTo>
                        <a:pt x="220" y="136"/>
                      </a:lnTo>
                      <a:lnTo>
                        <a:pt x="218" y="136"/>
                      </a:lnTo>
                      <a:close/>
                      <a:moveTo>
                        <a:pt x="98" y="326"/>
                      </a:moveTo>
                      <a:lnTo>
                        <a:pt x="96" y="324"/>
                      </a:lnTo>
                      <a:lnTo>
                        <a:pt x="94" y="326"/>
                      </a:lnTo>
                      <a:lnTo>
                        <a:pt x="96" y="328"/>
                      </a:lnTo>
                      <a:lnTo>
                        <a:pt x="94" y="330"/>
                      </a:lnTo>
                      <a:lnTo>
                        <a:pt x="96" y="332"/>
                      </a:lnTo>
                      <a:lnTo>
                        <a:pt x="98" y="334"/>
                      </a:lnTo>
                      <a:lnTo>
                        <a:pt x="96" y="338"/>
                      </a:lnTo>
                      <a:lnTo>
                        <a:pt x="98" y="338"/>
                      </a:lnTo>
                      <a:lnTo>
                        <a:pt x="98" y="336"/>
                      </a:lnTo>
                      <a:lnTo>
                        <a:pt x="98" y="334"/>
                      </a:lnTo>
                      <a:lnTo>
                        <a:pt x="100" y="334"/>
                      </a:lnTo>
                      <a:lnTo>
                        <a:pt x="100" y="336"/>
                      </a:lnTo>
                      <a:lnTo>
                        <a:pt x="100" y="338"/>
                      </a:lnTo>
                      <a:lnTo>
                        <a:pt x="102" y="336"/>
                      </a:lnTo>
                      <a:lnTo>
                        <a:pt x="102" y="338"/>
                      </a:lnTo>
                      <a:lnTo>
                        <a:pt x="104" y="338"/>
                      </a:lnTo>
                      <a:lnTo>
                        <a:pt x="106" y="338"/>
                      </a:lnTo>
                      <a:lnTo>
                        <a:pt x="104" y="336"/>
                      </a:lnTo>
                      <a:lnTo>
                        <a:pt x="104" y="334"/>
                      </a:lnTo>
                      <a:lnTo>
                        <a:pt x="104" y="332"/>
                      </a:lnTo>
                      <a:lnTo>
                        <a:pt x="104" y="330"/>
                      </a:lnTo>
                      <a:lnTo>
                        <a:pt x="102" y="328"/>
                      </a:lnTo>
                      <a:lnTo>
                        <a:pt x="98" y="330"/>
                      </a:lnTo>
                      <a:lnTo>
                        <a:pt x="98" y="328"/>
                      </a:lnTo>
                      <a:lnTo>
                        <a:pt x="98" y="326"/>
                      </a:lnTo>
                      <a:close/>
                      <a:moveTo>
                        <a:pt x="96" y="338"/>
                      </a:moveTo>
                      <a:lnTo>
                        <a:pt x="96" y="338"/>
                      </a:lnTo>
                      <a:close/>
                      <a:moveTo>
                        <a:pt x="80" y="286"/>
                      </a:moveTo>
                      <a:lnTo>
                        <a:pt x="80" y="284"/>
                      </a:lnTo>
                      <a:lnTo>
                        <a:pt x="78" y="284"/>
                      </a:lnTo>
                      <a:lnTo>
                        <a:pt x="76" y="284"/>
                      </a:lnTo>
                      <a:lnTo>
                        <a:pt x="76" y="286"/>
                      </a:lnTo>
                      <a:lnTo>
                        <a:pt x="74" y="286"/>
                      </a:lnTo>
                      <a:lnTo>
                        <a:pt x="72" y="286"/>
                      </a:lnTo>
                      <a:lnTo>
                        <a:pt x="70" y="288"/>
                      </a:lnTo>
                      <a:lnTo>
                        <a:pt x="68" y="288"/>
                      </a:lnTo>
                      <a:lnTo>
                        <a:pt x="66" y="290"/>
                      </a:lnTo>
                      <a:lnTo>
                        <a:pt x="66" y="292"/>
                      </a:lnTo>
                      <a:lnTo>
                        <a:pt x="68" y="294"/>
                      </a:lnTo>
                      <a:lnTo>
                        <a:pt x="70" y="292"/>
                      </a:lnTo>
                      <a:lnTo>
                        <a:pt x="72" y="292"/>
                      </a:lnTo>
                      <a:lnTo>
                        <a:pt x="70" y="296"/>
                      </a:lnTo>
                      <a:lnTo>
                        <a:pt x="72" y="296"/>
                      </a:lnTo>
                      <a:lnTo>
                        <a:pt x="74" y="296"/>
                      </a:lnTo>
                      <a:lnTo>
                        <a:pt x="74" y="298"/>
                      </a:lnTo>
                      <a:lnTo>
                        <a:pt x="72" y="300"/>
                      </a:lnTo>
                      <a:lnTo>
                        <a:pt x="72" y="302"/>
                      </a:lnTo>
                      <a:lnTo>
                        <a:pt x="74" y="300"/>
                      </a:lnTo>
                      <a:lnTo>
                        <a:pt x="76" y="300"/>
                      </a:lnTo>
                      <a:lnTo>
                        <a:pt x="82" y="298"/>
                      </a:lnTo>
                      <a:lnTo>
                        <a:pt x="82" y="296"/>
                      </a:lnTo>
                      <a:lnTo>
                        <a:pt x="82" y="294"/>
                      </a:lnTo>
                      <a:lnTo>
                        <a:pt x="84" y="292"/>
                      </a:lnTo>
                      <a:lnTo>
                        <a:pt x="84" y="290"/>
                      </a:lnTo>
                      <a:lnTo>
                        <a:pt x="82" y="290"/>
                      </a:lnTo>
                      <a:lnTo>
                        <a:pt x="80" y="288"/>
                      </a:lnTo>
                      <a:lnTo>
                        <a:pt x="80" y="286"/>
                      </a:lnTo>
                      <a:close/>
                      <a:moveTo>
                        <a:pt x="166" y="170"/>
                      </a:moveTo>
                      <a:lnTo>
                        <a:pt x="166" y="170"/>
                      </a:lnTo>
                      <a:lnTo>
                        <a:pt x="166" y="164"/>
                      </a:lnTo>
                      <a:lnTo>
                        <a:pt x="164" y="164"/>
                      </a:lnTo>
                      <a:lnTo>
                        <a:pt x="164" y="168"/>
                      </a:lnTo>
                      <a:lnTo>
                        <a:pt x="164" y="170"/>
                      </a:lnTo>
                      <a:lnTo>
                        <a:pt x="166" y="170"/>
                      </a:lnTo>
                      <a:close/>
                      <a:moveTo>
                        <a:pt x="222" y="98"/>
                      </a:moveTo>
                      <a:lnTo>
                        <a:pt x="222" y="98"/>
                      </a:lnTo>
                      <a:lnTo>
                        <a:pt x="220" y="98"/>
                      </a:lnTo>
                      <a:lnTo>
                        <a:pt x="222" y="98"/>
                      </a:lnTo>
                      <a:close/>
                      <a:moveTo>
                        <a:pt x="226" y="86"/>
                      </a:moveTo>
                      <a:lnTo>
                        <a:pt x="226" y="88"/>
                      </a:lnTo>
                      <a:lnTo>
                        <a:pt x="228" y="88"/>
                      </a:lnTo>
                      <a:lnTo>
                        <a:pt x="228" y="86"/>
                      </a:lnTo>
                      <a:lnTo>
                        <a:pt x="226" y="86"/>
                      </a:lnTo>
                      <a:close/>
                      <a:moveTo>
                        <a:pt x="212" y="82"/>
                      </a:moveTo>
                      <a:lnTo>
                        <a:pt x="212" y="82"/>
                      </a:lnTo>
                      <a:lnTo>
                        <a:pt x="214" y="82"/>
                      </a:lnTo>
                      <a:lnTo>
                        <a:pt x="214" y="80"/>
                      </a:lnTo>
                      <a:lnTo>
                        <a:pt x="208" y="80"/>
                      </a:lnTo>
                      <a:lnTo>
                        <a:pt x="208" y="82"/>
                      </a:lnTo>
                      <a:lnTo>
                        <a:pt x="212" y="82"/>
                      </a:lnTo>
                      <a:close/>
                      <a:moveTo>
                        <a:pt x="230" y="264"/>
                      </a:moveTo>
                      <a:lnTo>
                        <a:pt x="228" y="264"/>
                      </a:lnTo>
                      <a:lnTo>
                        <a:pt x="228" y="266"/>
                      </a:lnTo>
                      <a:lnTo>
                        <a:pt x="230" y="266"/>
                      </a:lnTo>
                      <a:lnTo>
                        <a:pt x="230" y="264"/>
                      </a:lnTo>
                      <a:close/>
                    </a:path>
                  </a:pathLst>
                </a:custGeom>
                <a:gradFill flip="none" rotWithShape="1">
                  <a:gsLst>
                    <a:gs pos="50000">
                      <a:sysClr val="window" lastClr="FFFFFF">
                        <a:lumMod val="95000"/>
                      </a:sysClr>
                    </a:gs>
                    <a:gs pos="68000">
                      <a:sysClr val="windowText" lastClr="000000">
                        <a:lumMod val="50000"/>
                        <a:lumOff val="50000"/>
                      </a:sysClr>
                    </a:gs>
                    <a:gs pos="100000">
                      <a:sysClr val="windowText" lastClr="000000">
                        <a:lumMod val="65000"/>
                        <a:lumOff val="35000"/>
                      </a:sysClr>
                    </a:gs>
                    <a:gs pos="38000">
                      <a:sysClr val="window" lastClr="FFFFFF"/>
                    </a:gs>
                  </a:gsLst>
                  <a:path path="circle">
                    <a:fillToRect l="50000" t="50000" r="50000" b="50000"/>
                  </a:path>
                  <a:tileRect/>
                </a:gradFill>
                <a:ln w="9525">
                  <a:noFill/>
                  <a:miter lim="800000"/>
                  <a:headEnd/>
                  <a:tailEnd/>
                </a:ln>
              </p:spPr>
              <p:txBody>
                <a:bodyPr anchor="ctr">
                  <a:prstTxWarp prst="textNoShape">
                    <a:avLst/>
                  </a:prstTxWarp>
                </a:bodyPr>
                <a:lstStyle/>
                <a:p>
                  <a:pPr algn="ctr"/>
                  <a:endParaRPr lang="en-US" u="sng">
                    <a:solidFill>
                      <a:srgbClr val="FFFFFF"/>
                    </a:solidFill>
                    <a:latin typeface="Calibri" pitchFamily="-84" charset="0"/>
                  </a:endParaRPr>
                </a:p>
              </p:txBody>
            </p:sp>
            <p:sp>
              <p:nvSpPr>
                <p:cNvPr id="324" name="Ellipse 45"/>
                <p:cNvSpPr>
                  <a:spLocks noChangeArrowheads="1"/>
                </p:cNvSpPr>
                <p:nvPr/>
              </p:nvSpPr>
              <p:spPr bwMode="auto">
                <a:xfrm rot="21374326" flipH="1">
                  <a:off x="5752028" y="3199494"/>
                  <a:ext cx="2742413" cy="2244216"/>
                </a:xfrm>
                <a:prstGeom prst="ellipse">
                  <a:avLst/>
                </a:prstGeom>
                <a:gradFill rotWithShape="1">
                  <a:gsLst>
                    <a:gs pos="0">
                      <a:srgbClr val="FFFCF9">
                        <a:alpha val="76999"/>
                      </a:srgbClr>
                    </a:gs>
                    <a:gs pos="100000">
                      <a:srgbClr val="FFFFFF">
                        <a:alpha val="0"/>
                      </a:srgbClr>
                    </a:gs>
                  </a:gsLst>
                  <a:lin ang="5400000"/>
                </a:gradFill>
                <a:ln w="9525">
                  <a:noFill/>
                  <a:round/>
                  <a:headEnd/>
                  <a:tailEnd/>
                </a:ln>
                <a:effectLst>
                  <a:softEdge rad="50800"/>
                </a:effectLst>
              </p:spPr>
              <p:txBody>
                <a:bodyPr anchor="ctr">
                  <a:prstTxWarp prst="textNoShape">
                    <a:avLst/>
                  </a:prstTxWarp>
                </a:bodyPr>
                <a:lstStyle/>
                <a:p>
                  <a:pPr algn="ctr"/>
                  <a:endParaRPr lang="en-US" u="sng">
                    <a:solidFill>
                      <a:srgbClr val="FFFFFF"/>
                    </a:solidFill>
                    <a:latin typeface="Calibri" pitchFamily="-84" charset="0"/>
                  </a:endParaRPr>
                </a:p>
              </p:txBody>
            </p:sp>
          </p:grpSp>
          <p:sp>
            <p:nvSpPr>
              <p:cNvPr id="316" name="Oval 315"/>
              <p:cNvSpPr/>
              <p:nvPr/>
            </p:nvSpPr>
            <p:spPr>
              <a:xfrm>
                <a:off x="3005842" y="28575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17" name="Oval 316"/>
              <p:cNvSpPr/>
              <p:nvPr/>
            </p:nvSpPr>
            <p:spPr>
              <a:xfrm>
                <a:off x="3886200" y="22098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18" name="Oval 317"/>
              <p:cNvSpPr/>
              <p:nvPr/>
            </p:nvSpPr>
            <p:spPr>
              <a:xfrm>
                <a:off x="4876800" y="17526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19" name="Oval 318"/>
              <p:cNvSpPr/>
              <p:nvPr/>
            </p:nvSpPr>
            <p:spPr>
              <a:xfrm>
                <a:off x="3962400" y="18288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20" name="Oval 319"/>
              <p:cNvSpPr/>
              <p:nvPr/>
            </p:nvSpPr>
            <p:spPr>
              <a:xfrm>
                <a:off x="5943600" y="29718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grpSp>
      </p:grpSp>
      <p:grpSp>
        <p:nvGrpSpPr>
          <p:cNvPr id="16" name="Group 150"/>
          <p:cNvGrpSpPr/>
          <p:nvPr/>
        </p:nvGrpSpPr>
        <p:grpSpPr>
          <a:xfrm>
            <a:off x="3795192" y="2771968"/>
            <a:ext cx="9108008" cy="3583472"/>
            <a:chOff x="2613521" y="1651004"/>
            <a:chExt cx="6832785" cy="2687604"/>
          </a:xfrm>
        </p:grpSpPr>
        <p:pic>
          <p:nvPicPr>
            <p:cNvPr id="326" name="Picture 9"/>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13521" y="1651004"/>
              <a:ext cx="2542544" cy="268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 name="Text Placeholder 19"/>
            <p:cNvSpPr txBox="1">
              <a:spLocks/>
            </p:cNvSpPr>
            <p:nvPr/>
          </p:nvSpPr>
          <p:spPr>
            <a:xfrm>
              <a:off x="6432969" y="1924030"/>
              <a:ext cx="3013337" cy="1010356"/>
            </a:xfrm>
            <a:prstGeom prst="rect">
              <a:avLst/>
            </a:prstGeom>
          </p:spPr>
          <p:txBody>
            <a:bodyPr vert="horz" lIns="0" tIns="0" rIns="0" bIns="0" rtlCol="0" anchor="ctr" anchorCtr="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fontAlgn="base">
                <a:lnSpc>
                  <a:spcPct val="90000"/>
                </a:lnSpc>
                <a:spcBef>
                  <a:spcPct val="0"/>
                </a:spcBef>
                <a:spcAft>
                  <a:spcPts val="2400"/>
                </a:spcAft>
                <a:buNone/>
              </a:pPr>
              <a:r>
                <a:rPr lang="en-US" sz="4600" b="1" dirty="0" smtClean="0">
                  <a:ln w="6350">
                    <a:noFill/>
                  </a:ln>
                </a:rPr>
                <a:t>The Connected Enterprise</a:t>
              </a:r>
              <a:endParaRPr lang="en-US" sz="4600" b="1" dirty="0">
                <a:ln w="6350">
                  <a:noFill/>
                </a:ln>
              </a:endParaRPr>
            </a:p>
          </p:txBody>
        </p:sp>
      </p:grpSp>
      <p:grpSp>
        <p:nvGrpSpPr>
          <p:cNvPr id="17" name="Group 153"/>
          <p:cNvGrpSpPr/>
          <p:nvPr/>
        </p:nvGrpSpPr>
        <p:grpSpPr>
          <a:xfrm>
            <a:off x="3046412" y="2133600"/>
            <a:ext cx="11956310" cy="2817648"/>
            <a:chOff x="2998520" y="-548830"/>
            <a:chExt cx="8969568" cy="2113236"/>
          </a:xfrm>
        </p:grpSpPr>
        <p:grpSp>
          <p:nvGrpSpPr>
            <p:cNvPr id="18" name="Group 151"/>
            <p:cNvGrpSpPr/>
            <p:nvPr/>
          </p:nvGrpSpPr>
          <p:grpSpPr>
            <a:xfrm>
              <a:off x="2998520" y="-548830"/>
              <a:ext cx="8969568" cy="1851882"/>
              <a:chOff x="3579694" y="1968100"/>
              <a:chExt cx="6885079" cy="1499721"/>
            </a:xfrm>
          </p:grpSpPr>
          <p:grpSp>
            <p:nvGrpSpPr>
              <p:cNvPr id="19" name="woman"/>
              <p:cNvGrpSpPr/>
              <p:nvPr/>
            </p:nvGrpSpPr>
            <p:grpSpPr>
              <a:xfrm>
                <a:off x="3579694" y="1968100"/>
                <a:ext cx="682894" cy="545874"/>
                <a:chOff x="912123" y="1869010"/>
                <a:chExt cx="682894" cy="545874"/>
              </a:xfrm>
            </p:grpSpPr>
            <p:grpSp>
              <p:nvGrpSpPr>
                <p:cNvPr id="20" name="Group 5"/>
                <p:cNvGrpSpPr>
                  <a:grpSpLocks noChangeAspect="1"/>
                </p:cNvGrpSpPr>
                <p:nvPr/>
              </p:nvGrpSpPr>
              <p:grpSpPr bwMode="auto">
                <a:xfrm>
                  <a:off x="912123" y="2337628"/>
                  <a:ext cx="682894" cy="77256"/>
                  <a:chOff x="2574" y="1299"/>
                  <a:chExt cx="756" cy="85"/>
                </a:xfrm>
              </p:grpSpPr>
              <p:sp>
                <p:nvSpPr>
                  <p:cNvPr id="370" name="Line 8"/>
                  <p:cNvSpPr>
                    <a:spLocks noChangeShapeType="1"/>
                  </p:cNvSpPr>
                  <p:nvPr/>
                </p:nvSpPr>
                <p:spPr bwMode="auto">
                  <a:xfrm>
                    <a:off x="2574" y="1384"/>
                    <a:ext cx="0" cy="0"/>
                  </a:xfrm>
                  <a:prstGeom prst="line">
                    <a:avLst/>
                  </a:prstGeom>
                  <a:noFill/>
                  <a:ln w="10" cap="flat">
                    <a:solidFill>
                      <a:srgbClr val="9FA1A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Line 9"/>
                  <p:cNvSpPr>
                    <a:spLocks noChangeShapeType="1"/>
                  </p:cNvSpPr>
                  <p:nvPr/>
                </p:nvSpPr>
                <p:spPr bwMode="auto">
                  <a:xfrm>
                    <a:off x="3330" y="1299"/>
                    <a:ext cx="0" cy="0"/>
                  </a:xfrm>
                  <a:prstGeom prst="line">
                    <a:avLst/>
                  </a:prstGeom>
                  <a:noFill/>
                  <a:ln w="10" cap="flat">
                    <a:solidFill>
                      <a:srgbClr val="9FA1A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21" name="Group 63"/>
                <p:cNvGrpSpPr/>
                <p:nvPr/>
              </p:nvGrpSpPr>
              <p:grpSpPr>
                <a:xfrm>
                  <a:off x="1272923" y="1869010"/>
                  <a:ext cx="45719" cy="148890"/>
                  <a:chOff x="1102868" y="1877958"/>
                  <a:chExt cx="68263" cy="222304"/>
                </a:xfrm>
              </p:grpSpPr>
              <p:grpSp>
                <p:nvGrpSpPr>
                  <p:cNvPr id="22" name="Group 95"/>
                  <p:cNvGrpSpPr>
                    <a:grpSpLocks noChangeAspect="1"/>
                  </p:cNvGrpSpPr>
                  <p:nvPr/>
                </p:nvGrpSpPr>
                <p:grpSpPr bwMode="auto">
                  <a:xfrm>
                    <a:off x="1102868" y="1877958"/>
                    <a:ext cx="68263" cy="61912"/>
                    <a:chOff x="2858" y="1601"/>
                    <a:chExt cx="43" cy="39"/>
                  </a:xfrm>
                </p:grpSpPr>
                <p:sp>
                  <p:nvSpPr>
                    <p:cNvPr id="368" name="AutoShape 4"/>
                    <p:cNvSpPr>
                      <a:spLocks noChangeAspect="1" noChangeArrowheads="1" noTextEdit="1"/>
                    </p:cNvSpPr>
                    <p:nvPr/>
                  </p:nvSpPr>
                  <p:spPr bwMode="auto">
                    <a:xfrm>
                      <a:off x="2858" y="1603"/>
                      <a:ext cx="43"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Oval 6"/>
                    <p:cNvSpPr>
                      <a:spLocks noChangeArrowheads="1"/>
                    </p:cNvSpPr>
                    <p:nvPr/>
                  </p:nvSpPr>
                  <p:spPr bwMode="auto">
                    <a:xfrm>
                      <a:off x="2858" y="1601"/>
                      <a:ext cx="41"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23" name="Group 5"/>
                  <p:cNvGrpSpPr>
                    <a:grpSpLocks noChangeAspect="1"/>
                  </p:cNvGrpSpPr>
                  <p:nvPr/>
                </p:nvGrpSpPr>
                <p:grpSpPr bwMode="auto">
                  <a:xfrm>
                    <a:off x="1102868" y="2038350"/>
                    <a:ext cx="68263" cy="61912"/>
                    <a:chOff x="2858" y="1601"/>
                    <a:chExt cx="43" cy="39"/>
                  </a:xfrm>
                </p:grpSpPr>
                <p:sp>
                  <p:nvSpPr>
                    <p:cNvPr id="366" name="AutoShape 4"/>
                    <p:cNvSpPr>
                      <a:spLocks noChangeAspect="1" noChangeArrowheads="1" noTextEdit="1"/>
                    </p:cNvSpPr>
                    <p:nvPr/>
                  </p:nvSpPr>
                  <p:spPr bwMode="auto">
                    <a:xfrm>
                      <a:off x="2858" y="1603"/>
                      <a:ext cx="43"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Oval 6"/>
                    <p:cNvSpPr>
                      <a:spLocks noChangeArrowheads="1"/>
                    </p:cNvSpPr>
                    <p:nvPr/>
                  </p:nvSpPr>
                  <p:spPr bwMode="auto">
                    <a:xfrm>
                      <a:off x="2858" y="1601"/>
                      <a:ext cx="41"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sp>
            <p:nvSpPr>
              <p:cNvPr id="361" name="Text Placeholder 19"/>
              <p:cNvSpPr txBox="1">
                <a:spLocks/>
              </p:cNvSpPr>
              <p:nvPr/>
            </p:nvSpPr>
            <p:spPr>
              <a:xfrm>
                <a:off x="6943267" y="2457468"/>
                <a:ext cx="3521506" cy="1010353"/>
              </a:xfrm>
              <a:prstGeom prst="rect">
                <a:avLst/>
              </a:prstGeom>
            </p:spPr>
            <p:txBody>
              <a:bodyPr vert="horz" lIns="0" tIns="0" rIns="0" bIns="0" rtlCol="0" anchor="ctr" anchorCtr="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fontAlgn="base">
                  <a:lnSpc>
                    <a:spcPct val="90000"/>
                  </a:lnSpc>
                  <a:spcBef>
                    <a:spcPct val="0"/>
                  </a:spcBef>
                  <a:spcAft>
                    <a:spcPts val="2400"/>
                  </a:spcAft>
                  <a:buNone/>
                </a:pPr>
                <a:r>
                  <a:rPr lang="en-US" sz="4600" b="1" dirty="0" smtClean="0">
                    <a:ln w="6350">
                      <a:noFill/>
                    </a:ln>
                  </a:rPr>
                  <a:t>The </a:t>
                </a:r>
                <a:br>
                  <a:rPr lang="en-US" sz="4600" b="1" dirty="0" smtClean="0">
                    <a:ln w="6350">
                      <a:noFill/>
                    </a:ln>
                  </a:rPr>
                </a:br>
                <a:r>
                  <a:rPr lang="en-US" sz="4600" b="1" dirty="0" smtClean="0">
                    <a:ln w="6350">
                      <a:noFill/>
                    </a:ln>
                  </a:rPr>
                  <a:t>Connected</a:t>
                </a:r>
                <a:br>
                  <a:rPr lang="en-US" sz="4600" b="1" dirty="0" smtClean="0">
                    <a:ln w="6350">
                      <a:noFill/>
                    </a:ln>
                  </a:rPr>
                </a:br>
                <a:r>
                  <a:rPr lang="en-US" sz="4600" b="1" dirty="0" smtClean="0">
                    <a:ln w="6350">
                      <a:noFill/>
                    </a:ln>
                  </a:rPr>
                  <a:t>Consumer</a:t>
                </a:r>
                <a:endParaRPr lang="en-US" sz="4600" b="1" dirty="0">
                  <a:ln w="6350">
                    <a:noFill/>
                  </a:ln>
                </a:endParaRPr>
              </a:p>
            </p:txBody>
          </p:sp>
        </p:grpSp>
        <p:grpSp>
          <p:nvGrpSpPr>
            <p:cNvPr id="24" name="Group 105"/>
            <p:cNvGrpSpPr/>
            <p:nvPr/>
          </p:nvGrpSpPr>
          <p:grpSpPr bwMode="gray">
            <a:xfrm>
              <a:off x="4075546" y="-196272"/>
              <a:ext cx="1639454" cy="1760678"/>
              <a:chOff x="-180751" y="1587403"/>
              <a:chExt cx="3072807" cy="3124302"/>
            </a:xfrm>
          </p:grpSpPr>
          <p:grpSp>
            <p:nvGrpSpPr>
              <p:cNvPr id="25" name="Group 102"/>
              <p:cNvGrpSpPr/>
              <p:nvPr/>
            </p:nvGrpSpPr>
            <p:grpSpPr bwMode="gray">
              <a:xfrm>
                <a:off x="812996" y="1614401"/>
                <a:ext cx="920103" cy="3097301"/>
                <a:chOff x="-2397125" y="3413125"/>
                <a:chExt cx="385762" cy="1298575"/>
              </a:xfrm>
            </p:grpSpPr>
            <p:sp>
              <p:nvSpPr>
                <p:cNvPr id="349" name="Freeform 17"/>
                <p:cNvSpPr>
                  <a:spLocks/>
                </p:cNvSpPr>
                <p:nvPr/>
              </p:nvSpPr>
              <p:spPr bwMode="gray">
                <a:xfrm>
                  <a:off x="-2344738" y="3638550"/>
                  <a:ext cx="53975" cy="250825"/>
                </a:xfrm>
                <a:custGeom>
                  <a:avLst/>
                  <a:gdLst/>
                  <a:ahLst/>
                  <a:cxnLst>
                    <a:cxn ang="0">
                      <a:pos x="16" y="0"/>
                    </a:cxn>
                    <a:cxn ang="0">
                      <a:pos x="6" y="10"/>
                    </a:cxn>
                    <a:cxn ang="0">
                      <a:pos x="1" y="21"/>
                    </a:cxn>
                    <a:cxn ang="0">
                      <a:pos x="1" y="44"/>
                    </a:cxn>
                    <a:cxn ang="0">
                      <a:pos x="8" y="69"/>
                    </a:cxn>
                    <a:cxn ang="0">
                      <a:pos x="11" y="80"/>
                    </a:cxn>
                    <a:cxn ang="0">
                      <a:pos x="15" y="102"/>
                    </a:cxn>
                    <a:cxn ang="0">
                      <a:pos x="17" y="121"/>
                    </a:cxn>
                    <a:cxn ang="0">
                      <a:pos x="14" y="150"/>
                    </a:cxn>
                    <a:cxn ang="0">
                      <a:pos x="14" y="167"/>
                    </a:cxn>
                    <a:cxn ang="0">
                      <a:pos x="21" y="168"/>
                    </a:cxn>
                    <a:cxn ang="0">
                      <a:pos x="33" y="154"/>
                    </a:cxn>
                    <a:cxn ang="0">
                      <a:pos x="35" y="124"/>
                    </a:cxn>
                    <a:cxn ang="0">
                      <a:pos x="16" y="0"/>
                    </a:cxn>
                  </a:cxnLst>
                  <a:rect l="0" t="0" r="r" b="b"/>
                  <a:pathLst>
                    <a:path w="36" h="169">
                      <a:moveTo>
                        <a:pt x="16" y="0"/>
                      </a:moveTo>
                      <a:cubicBezTo>
                        <a:pt x="15" y="1"/>
                        <a:pt x="7" y="7"/>
                        <a:pt x="6" y="10"/>
                      </a:cubicBezTo>
                      <a:cubicBezTo>
                        <a:pt x="5" y="12"/>
                        <a:pt x="2" y="15"/>
                        <a:pt x="1" y="21"/>
                      </a:cubicBezTo>
                      <a:cubicBezTo>
                        <a:pt x="0" y="25"/>
                        <a:pt x="0" y="38"/>
                        <a:pt x="1" y="44"/>
                      </a:cubicBezTo>
                      <a:cubicBezTo>
                        <a:pt x="2" y="48"/>
                        <a:pt x="6" y="66"/>
                        <a:pt x="8" y="69"/>
                      </a:cubicBezTo>
                      <a:cubicBezTo>
                        <a:pt x="9" y="71"/>
                        <a:pt x="10" y="78"/>
                        <a:pt x="11" y="80"/>
                      </a:cubicBezTo>
                      <a:cubicBezTo>
                        <a:pt x="11" y="82"/>
                        <a:pt x="15" y="100"/>
                        <a:pt x="15" y="102"/>
                      </a:cubicBezTo>
                      <a:cubicBezTo>
                        <a:pt x="15" y="104"/>
                        <a:pt x="17" y="118"/>
                        <a:pt x="17" y="121"/>
                      </a:cubicBezTo>
                      <a:cubicBezTo>
                        <a:pt x="17" y="124"/>
                        <a:pt x="15" y="146"/>
                        <a:pt x="14" y="150"/>
                      </a:cubicBezTo>
                      <a:cubicBezTo>
                        <a:pt x="13" y="153"/>
                        <a:pt x="14" y="167"/>
                        <a:pt x="14" y="167"/>
                      </a:cubicBezTo>
                      <a:cubicBezTo>
                        <a:pt x="14" y="167"/>
                        <a:pt x="21" y="169"/>
                        <a:pt x="21" y="168"/>
                      </a:cubicBezTo>
                      <a:cubicBezTo>
                        <a:pt x="22" y="168"/>
                        <a:pt x="33" y="155"/>
                        <a:pt x="33" y="154"/>
                      </a:cubicBezTo>
                      <a:cubicBezTo>
                        <a:pt x="33" y="153"/>
                        <a:pt x="36" y="126"/>
                        <a:pt x="35" y="124"/>
                      </a:cubicBezTo>
                      <a:cubicBezTo>
                        <a:pt x="34" y="122"/>
                        <a:pt x="16" y="0"/>
                        <a:pt x="16"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18"/>
                <p:cNvSpPr>
                  <a:spLocks/>
                </p:cNvSpPr>
                <p:nvPr/>
              </p:nvSpPr>
              <p:spPr bwMode="gray">
                <a:xfrm>
                  <a:off x="-2397125" y="4171950"/>
                  <a:ext cx="198438" cy="206375"/>
                </a:xfrm>
                <a:custGeom>
                  <a:avLst/>
                  <a:gdLst/>
                  <a:ahLst/>
                  <a:cxnLst>
                    <a:cxn ang="0">
                      <a:pos x="111" y="114"/>
                    </a:cxn>
                    <a:cxn ang="0">
                      <a:pos x="73" y="128"/>
                    </a:cxn>
                    <a:cxn ang="0">
                      <a:pos x="34" y="138"/>
                    </a:cxn>
                    <a:cxn ang="0">
                      <a:pos x="26" y="128"/>
                    </a:cxn>
                    <a:cxn ang="0">
                      <a:pos x="3" y="28"/>
                    </a:cxn>
                    <a:cxn ang="0">
                      <a:pos x="85" y="0"/>
                    </a:cxn>
                    <a:cxn ang="0">
                      <a:pos x="120" y="4"/>
                    </a:cxn>
                    <a:cxn ang="0">
                      <a:pos x="125" y="52"/>
                    </a:cxn>
                    <a:cxn ang="0">
                      <a:pos x="134" y="93"/>
                    </a:cxn>
                    <a:cxn ang="0">
                      <a:pos x="127" y="106"/>
                    </a:cxn>
                    <a:cxn ang="0">
                      <a:pos x="111" y="114"/>
                    </a:cxn>
                  </a:cxnLst>
                  <a:rect l="0" t="0" r="r" b="b"/>
                  <a:pathLst>
                    <a:path w="134" h="139">
                      <a:moveTo>
                        <a:pt x="111" y="114"/>
                      </a:moveTo>
                      <a:cubicBezTo>
                        <a:pt x="106" y="116"/>
                        <a:pt x="78" y="126"/>
                        <a:pt x="73" y="128"/>
                      </a:cubicBezTo>
                      <a:cubicBezTo>
                        <a:pt x="68" y="130"/>
                        <a:pt x="37" y="139"/>
                        <a:pt x="34" y="138"/>
                      </a:cubicBezTo>
                      <a:cubicBezTo>
                        <a:pt x="31" y="137"/>
                        <a:pt x="28" y="132"/>
                        <a:pt x="26" y="128"/>
                      </a:cubicBezTo>
                      <a:cubicBezTo>
                        <a:pt x="25" y="123"/>
                        <a:pt x="0" y="30"/>
                        <a:pt x="3" y="28"/>
                      </a:cubicBezTo>
                      <a:cubicBezTo>
                        <a:pt x="6" y="27"/>
                        <a:pt x="85" y="0"/>
                        <a:pt x="85" y="0"/>
                      </a:cubicBezTo>
                      <a:cubicBezTo>
                        <a:pt x="120" y="4"/>
                        <a:pt x="120" y="4"/>
                        <a:pt x="120" y="4"/>
                      </a:cubicBezTo>
                      <a:cubicBezTo>
                        <a:pt x="120" y="4"/>
                        <a:pt x="124" y="46"/>
                        <a:pt x="125" y="52"/>
                      </a:cubicBezTo>
                      <a:cubicBezTo>
                        <a:pt x="125" y="57"/>
                        <a:pt x="134" y="90"/>
                        <a:pt x="134" y="93"/>
                      </a:cubicBezTo>
                      <a:cubicBezTo>
                        <a:pt x="134" y="96"/>
                        <a:pt x="132" y="104"/>
                        <a:pt x="127" y="106"/>
                      </a:cubicBezTo>
                      <a:cubicBezTo>
                        <a:pt x="122" y="108"/>
                        <a:pt x="111" y="114"/>
                        <a:pt x="111" y="11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19"/>
                <p:cNvSpPr>
                  <a:spLocks/>
                </p:cNvSpPr>
                <p:nvPr/>
              </p:nvSpPr>
              <p:spPr bwMode="gray">
                <a:xfrm>
                  <a:off x="-2200275" y="4194175"/>
                  <a:ext cx="184150" cy="407988"/>
                </a:xfrm>
                <a:custGeom>
                  <a:avLst/>
                  <a:gdLst/>
                  <a:ahLst/>
                  <a:cxnLst>
                    <a:cxn ang="0">
                      <a:pos x="0" y="2"/>
                    </a:cxn>
                    <a:cxn ang="0">
                      <a:pos x="2" y="39"/>
                    </a:cxn>
                    <a:cxn ang="0">
                      <a:pos x="12" y="90"/>
                    </a:cxn>
                    <a:cxn ang="0">
                      <a:pos x="32" y="128"/>
                    </a:cxn>
                    <a:cxn ang="0">
                      <a:pos x="45" y="150"/>
                    </a:cxn>
                    <a:cxn ang="0">
                      <a:pos x="68" y="177"/>
                    </a:cxn>
                    <a:cxn ang="0">
                      <a:pos x="73" y="196"/>
                    </a:cxn>
                    <a:cxn ang="0">
                      <a:pos x="80" y="219"/>
                    </a:cxn>
                    <a:cxn ang="0">
                      <a:pos x="90" y="255"/>
                    </a:cxn>
                    <a:cxn ang="0">
                      <a:pos x="99" y="275"/>
                    </a:cxn>
                    <a:cxn ang="0">
                      <a:pos x="110" y="275"/>
                    </a:cxn>
                    <a:cxn ang="0">
                      <a:pos x="122" y="258"/>
                    </a:cxn>
                    <a:cxn ang="0">
                      <a:pos x="125" y="245"/>
                    </a:cxn>
                    <a:cxn ang="0">
                      <a:pos x="118" y="226"/>
                    </a:cxn>
                    <a:cxn ang="0">
                      <a:pos x="109" y="202"/>
                    </a:cxn>
                    <a:cxn ang="0">
                      <a:pos x="94" y="180"/>
                    </a:cxn>
                    <a:cxn ang="0">
                      <a:pos x="88" y="145"/>
                    </a:cxn>
                    <a:cxn ang="0">
                      <a:pos x="78" y="104"/>
                    </a:cxn>
                    <a:cxn ang="0">
                      <a:pos x="62" y="83"/>
                    </a:cxn>
                    <a:cxn ang="0">
                      <a:pos x="59" y="56"/>
                    </a:cxn>
                    <a:cxn ang="0">
                      <a:pos x="58" y="0"/>
                    </a:cxn>
                    <a:cxn ang="0">
                      <a:pos x="0" y="2"/>
                    </a:cxn>
                  </a:cxnLst>
                  <a:rect l="0" t="0" r="r" b="b"/>
                  <a:pathLst>
                    <a:path w="125" h="275">
                      <a:moveTo>
                        <a:pt x="0" y="2"/>
                      </a:moveTo>
                      <a:cubicBezTo>
                        <a:pt x="0" y="2"/>
                        <a:pt x="1" y="30"/>
                        <a:pt x="2" y="39"/>
                      </a:cubicBezTo>
                      <a:cubicBezTo>
                        <a:pt x="3" y="48"/>
                        <a:pt x="7" y="82"/>
                        <a:pt x="12" y="90"/>
                      </a:cubicBezTo>
                      <a:cubicBezTo>
                        <a:pt x="16" y="97"/>
                        <a:pt x="30" y="122"/>
                        <a:pt x="32" y="128"/>
                      </a:cubicBezTo>
                      <a:cubicBezTo>
                        <a:pt x="32" y="128"/>
                        <a:pt x="40" y="143"/>
                        <a:pt x="45" y="150"/>
                      </a:cubicBezTo>
                      <a:cubicBezTo>
                        <a:pt x="50" y="157"/>
                        <a:pt x="67" y="174"/>
                        <a:pt x="68" y="177"/>
                      </a:cubicBezTo>
                      <a:cubicBezTo>
                        <a:pt x="70" y="180"/>
                        <a:pt x="72" y="192"/>
                        <a:pt x="73" y="196"/>
                      </a:cubicBezTo>
                      <a:cubicBezTo>
                        <a:pt x="74" y="201"/>
                        <a:pt x="78" y="215"/>
                        <a:pt x="80" y="219"/>
                      </a:cubicBezTo>
                      <a:cubicBezTo>
                        <a:pt x="82" y="223"/>
                        <a:pt x="89" y="249"/>
                        <a:pt x="90" y="255"/>
                      </a:cubicBezTo>
                      <a:cubicBezTo>
                        <a:pt x="91" y="260"/>
                        <a:pt x="99" y="275"/>
                        <a:pt x="99" y="275"/>
                      </a:cubicBezTo>
                      <a:cubicBezTo>
                        <a:pt x="110" y="275"/>
                        <a:pt x="110" y="275"/>
                        <a:pt x="110" y="275"/>
                      </a:cubicBezTo>
                      <a:cubicBezTo>
                        <a:pt x="122" y="258"/>
                        <a:pt x="122" y="258"/>
                        <a:pt x="122" y="258"/>
                      </a:cubicBezTo>
                      <a:cubicBezTo>
                        <a:pt x="125" y="245"/>
                        <a:pt x="125" y="245"/>
                        <a:pt x="125" y="245"/>
                      </a:cubicBezTo>
                      <a:cubicBezTo>
                        <a:pt x="118" y="226"/>
                        <a:pt x="118" y="226"/>
                        <a:pt x="118" y="226"/>
                      </a:cubicBezTo>
                      <a:cubicBezTo>
                        <a:pt x="109" y="202"/>
                        <a:pt x="109" y="202"/>
                        <a:pt x="109" y="202"/>
                      </a:cubicBezTo>
                      <a:cubicBezTo>
                        <a:pt x="109" y="202"/>
                        <a:pt x="95" y="184"/>
                        <a:pt x="94" y="180"/>
                      </a:cubicBezTo>
                      <a:cubicBezTo>
                        <a:pt x="93" y="176"/>
                        <a:pt x="90" y="152"/>
                        <a:pt x="88" y="145"/>
                      </a:cubicBezTo>
                      <a:cubicBezTo>
                        <a:pt x="87" y="138"/>
                        <a:pt x="86" y="124"/>
                        <a:pt x="78" y="104"/>
                      </a:cubicBezTo>
                      <a:cubicBezTo>
                        <a:pt x="74" y="94"/>
                        <a:pt x="64" y="86"/>
                        <a:pt x="62" y="83"/>
                      </a:cubicBezTo>
                      <a:cubicBezTo>
                        <a:pt x="59" y="81"/>
                        <a:pt x="59" y="69"/>
                        <a:pt x="59" y="56"/>
                      </a:cubicBezTo>
                      <a:cubicBezTo>
                        <a:pt x="59" y="43"/>
                        <a:pt x="58" y="0"/>
                        <a:pt x="58" y="0"/>
                      </a:cubicBezTo>
                      <a:lnTo>
                        <a:pt x="0" y="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20"/>
                <p:cNvSpPr>
                  <a:spLocks/>
                </p:cNvSpPr>
                <p:nvPr/>
              </p:nvSpPr>
              <p:spPr bwMode="gray">
                <a:xfrm>
                  <a:off x="-2354263" y="4170363"/>
                  <a:ext cx="98425" cy="523875"/>
                </a:xfrm>
                <a:custGeom>
                  <a:avLst/>
                  <a:gdLst/>
                  <a:ahLst/>
                  <a:cxnLst>
                    <a:cxn ang="0">
                      <a:pos x="62" y="15"/>
                    </a:cxn>
                    <a:cxn ang="0">
                      <a:pos x="60" y="65"/>
                    </a:cxn>
                    <a:cxn ang="0">
                      <a:pos x="60" y="98"/>
                    </a:cxn>
                    <a:cxn ang="0">
                      <a:pos x="58" y="121"/>
                    </a:cxn>
                    <a:cxn ang="0">
                      <a:pos x="66" y="177"/>
                    </a:cxn>
                    <a:cxn ang="0">
                      <a:pos x="61" y="239"/>
                    </a:cxn>
                    <a:cxn ang="0">
                      <a:pos x="61" y="276"/>
                    </a:cxn>
                    <a:cxn ang="0">
                      <a:pos x="66" y="297"/>
                    </a:cxn>
                    <a:cxn ang="0">
                      <a:pos x="66" y="316"/>
                    </a:cxn>
                    <a:cxn ang="0">
                      <a:pos x="65" y="320"/>
                    </a:cxn>
                    <a:cxn ang="0">
                      <a:pos x="54" y="320"/>
                    </a:cxn>
                    <a:cxn ang="0">
                      <a:pos x="47" y="332"/>
                    </a:cxn>
                    <a:cxn ang="0">
                      <a:pos x="40" y="345"/>
                    </a:cxn>
                    <a:cxn ang="0">
                      <a:pos x="26" y="353"/>
                    </a:cxn>
                    <a:cxn ang="0">
                      <a:pos x="12" y="349"/>
                    </a:cxn>
                    <a:cxn ang="0">
                      <a:pos x="12" y="338"/>
                    </a:cxn>
                    <a:cxn ang="0">
                      <a:pos x="29" y="299"/>
                    </a:cxn>
                    <a:cxn ang="0">
                      <a:pos x="28" y="248"/>
                    </a:cxn>
                    <a:cxn ang="0">
                      <a:pos x="15" y="177"/>
                    </a:cxn>
                    <a:cxn ang="0">
                      <a:pos x="9" y="125"/>
                    </a:cxn>
                    <a:cxn ang="0">
                      <a:pos x="9" y="64"/>
                    </a:cxn>
                    <a:cxn ang="0">
                      <a:pos x="0" y="8"/>
                    </a:cxn>
                    <a:cxn ang="0">
                      <a:pos x="62" y="15"/>
                    </a:cxn>
                  </a:cxnLst>
                  <a:rect l="0" t="0" r="r" b="b"/>
                  <a:pathLst>
                    <a:path w="67" h="353">
                      <a:moveTo>
                        <a:pt x="62" y="15"/>
                      </a:moveTo>
                      <a:cubicBezTo>
                        <a:pt x="62" y="15"/>
                        <a:pt x="59" y="59"/>
                        <a:pt x="60" y="65"/>
                      </a:cubicBezTo>
                      <a:cubicBezTo>
                        <a:pt x="60" y="72"/>
                        <a:pt x="60" y="92"/>
                        <a:pt x="60" y="98"/>
                      </a:cubicBezTo>
                      <a:cubicBezTo>
                        <a:pt x="59" y="104"/>
                        <a:pt x="57" y="115"/>
                        <a:pt x="58" y="121"/>
                      </a:cubicBezTo>
                      <a:cubicBezTo>
                        <a:pt x="60" y="127"/>
                        <a:pt x="66" y="172"/>
                        <a:pt x="66" y="177"/>
                      </a:cubicBezTo>
                      <a:cubicBezTo>
                        <a:pt x="65" y="183"/>
                        <a:pt x="62" y="232"/>
                        <a:pt x="61" y="239"/>
                      </a:cubicBezTo>
                      <a:cubicBezTo>
                        <a:pt x="61" y="245"/>
                        <a:pt x="60" y="270"/>
                        <a:pt x="61" y="276"/>
                      </a:cubicBezTo>
                      <a:cubicBezTo>
                        <a:pt x="62" y="281"/>
                        <a:pt x="66" y="296"/>
                        <a:pt x="66" y="297"/>
                      </a:cubicBezTo>
                      <a:cubicBezTo>
                        <a:pt x="66" y="298"/>
                        <a:pt x="66" y="316"/>
                        <a:pt x="66" y="316"/>
                      </a:cubicBezTo>
                      <a:cubicBezTo>
                        <a:pt x="66" y="316"/>
                        <a:pt x="67" y="320"/>
                        <a:pt x="65" y="320"/>
                      </a:cubicBezTo>
                      <a:cubicBezTo>
                        <a:pt x="62" y="320"/>
                        <a:pt x="59" y="318"/>
                        <a:pt x="54" y="320"/>
                      </a:cubicBezTo>
                      <a:cubicBezTo>
                        <a:pt x="49" y="322"/>
                        <a:pt x="47" y="329"/>
                        <a:pt x="47" y="332"/>
                      </a:cubicBezTo>
                      <a:cubicBezTo>
                        <a:pt x="46" y="335"/>
                        <a:pt x="42" y="343"/>
                        <a:pt x="40" y="345"/>
                      </a:cubicBezTo>
                      <a:cubicBezTo>
                        <a:pt x="38" y="347"/>
                        <a:pt x="26" y="353"/>
                        <a:pt x="26" y="353"/>
                      </a:cubicBezTo>
                      <a:cubicBezTo>
                        <a:pt x="12" y="349"/>
                        <a:pt x="12" y="349"/>
                        <a:pt x="12" y="349"/>
                      </a:cubicBezTo>
                      <a:cubicBezTo>
                        <a:pt x="12" y="349"/>
                        <a:pt x="10" y="344"/>
                        <a:pt x="12" y="338"/>
                      </a:cubicBezTo>
                      <a:cubicBezTo>
                        <a:pt x="15" y="332"/>
                        <a:pt x="28" y="306"/>
                        <a:pt x="29" y="299"/>
                      </a:cubicBezTo>
                      <a:cubicBezTo>
                        <a:pt x="31" y="293"/>
                        <a:pt x="32" y="266"/>
                        <a:pt x="28" y="248"/>
                      </a:cubicBezTo>
                      <a:cubicBezTo>
                        <a:pt x="25" y="230"/>
                        <a:pt x="16" y="189"/>
                        <a:pt x="15" y="177"/>
                      </a:cubicBezTo>
                      <a:cubicBezTo>
                        <a:pt x="14" y="165"/>
                        <a:pt x="7" y="155"/>
                        <a:pt x="9" y="125"/>
                      </a:cubicBezTo>
                      <a:cubicBezTo>
                        <a:pt x="11" y="94"/>
                        <a:pt x="10" y="71"/>
                        <a:pt x="9" y="64"/>
                      </a:cubicBezTo>
                      <a:cubicBezTo>
                        <a:pt x="8" y="57"/>
                        <a:pt x="0" y="15"/>
                        <a:pt x="0" y="8"/>
                      </a:cubicBezTo>
                      <a:cubicBezTo>
                        <a:pt x="0" y="0"/>
                        <a:pt x="62" y="15"/>
                        <a:pt x="62"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3" name="Freeform 21"/>
                <p:cNvSpPr>
                  <a:spLocks/>
                </p:cNvSpPr>
                <p:nvPr/>
              </p:nvSpPr>
              <p:spPr bwMode="gray">
                <a:xfrm>
                  <a:off x="-2084388" y="4452938"/>
                  <a:ext cx="71438" cy="180975"/>
                </a:xfrm>
                <a:custGeom>
                  <a:avLst/>
                  <a:gdLst/>
                  <a:ahLst/>
                  <a:cxnLst>
                    <a:cxn ang="0">
                      <a:pos x="29" y="121"/>
                    </a:cxn>
                    <a:cxn ang="0">
                      <a:pos x="25" y="122"/>
                    </a:cxn>
                    <a:cxn ang="0">
                      <a:pos x="21" y="111"/>
                    </a:cxn>
                    <a:cxn ang="0">
                      <a:pos x="11" y="85"/>
                    </a:cxn>
                    <a:cxn ang="0">
                      <a:pos x="3" y="59"/>
                    </a:cxn>
                    <a:cxn ang="0">
                      <a:pos x="0" y="44"/>
                    </a:cxn>
                    <a:cxn ang="0">
                      <a:pos x="3" y="50"/>
                    </a:cxn>
                    <a:cxn ang="0">
                      <a:pos x="16" y="90"/>
                    </a:cxn>
                    <a:cxn ang="0">
                      <a:pos x="24" y="98"/>
                    </a:cxn>
                    <a:cxn ang="0">
                      <a:pos x="30" y="94"/>
                    </a:cxn>
                    <a:cxn ang="0">
                      <a:pos x="31" y="93"/>
                    </a:cxn>
                    <a:cxn ang="0">
                      <a:pos x="36" y="86"/>
                    </a:cxn>
                    <a:cxn ang="0">
                      <a:pos x="38" y="77"/>
                    </a:cxn>
                    <a:cxn ang="0">
                      <a:pos x="36" y="50"/>
                    </a:cxn>
                    <a:cxn ang="0">
                      <a:pos x="24" y="23"/>
                    </a:cxn>
                    <a:cxn ang="0">
                      <a:pos x="16" y="9"/>
                    </a:cxn>
                    <a:cxn ang="0">
                      <a:pos x="17" y="5"/>
                    </a:cxn>
                    <a:cxn ang="0">
                      <a:pos x="30" y="18"/>
                    </a:cxn>
                    <a:cxn ang="0">
                      <a:pos x="37" y="43"/>
                    </a:cxn>
                    <a:cxn ang="0">
                      <a:pos x="48" y="69"/>
                    </a:cxn>
                    <a:cxn ang="0">
                      <a:pos x="46" y="93"/>
                    </a:cxn>
                    <a:cxn ang="0">
                      <a:pos x="35" y="115"/>
                    </a:cxn>
                    <a:cxn ang="0">
                      <a:pos x="29" y="121"/>
                    </a:cxn>
                  </a:cxnLst>
                  <a:rect l="0" t="0" r="r" b="b"/>
                  <a:pathLst>
                    <a:path w="48" h="123">
                      <a:moveTo>
                        <a:pt x="29" y="121"/>
                      </a:moveTo>
                      <a:cubicBezTo>
                        <a:pt x="27" y="122"/>
                        <a:pt x="26" y="123"/>
                        <a:pt x="25" y="122"/>
                      </a:cubicBezTo>
                      <a:cubicBezTo>
                        <a:pt x="24" y="121"/>
                        <a:pt x="23" y="116"/>
                        <a:pt x="21" y="111"/>
                      </a:cubicBezTo>
                      <a:cubicBezTo>
                        <a:pt x="19" y="108"/>
                        <a:pt x="12" y="89"/>
                        <a:pt x="11" y="85"/>
                      </a:cubicBezTo>
                      <a:cubicBezTo>
                        <a:pt x="9" y="79"/>
                        <a:pt x="4" y="63"/>
                        <a:pt x="3" y="59"/>
                      </a:cubicBezTo>
                      <a:cubicBezTo>
                        <a:pt x="3" y="59"/>
                        <a:pt x="0" y="44"/>
                        <a:pt x="0" y="44"/>
                      </a:cubicBezTo>
                      <a:cubicBezTo>
                        <a:pt x="0" y="43"/>
                        <a:pt x="2" y="48"/>
                        <a:pt x="3" y="50"/>
                      </a:cubicBezTo>
                      <a:cubicBezTo>
                        <a:pt x="3" y="51"/>
                        <a:pt x="11" y="83"/>
                        <a:pt x="16" y="90"/>
                      </a:cubicBezTo>
                      <a:cubicBezTo>
                        <a:pt x="20" y="98"/>
                        <a:pt x="22" y="98"/>
                        <a:pt x="24" y="98"/>
                      </a:cubicBezTo>
                      <a:cubicBezTo>
                        <a:pt x="25" y="98"/>
                        <a:pt x="29" y="95"/>
                        <a:pt x="30" y="94"/>
                      </a:cubicBezTo>
                      <a:cubicBezTo>
                        <a:pt x="30" y="94"/>
                        <a:pt x="31" y="93"/>
                        <a:pt x="31" y="93"/>
                      </a:cubicBezTo>
                      <a:cubicBezTo>
                        <a:pt x="31" y="93"/>
                        <a:pt x="35" y="88"/>
                        <a:pt x="36" y="86"/>
                      </a:cubicBezTo>
                      <a:cubicBezTo>
                        <a:pt x="37" y="85"/>
                        <a:pt x="38" y="81"/>
                        <a:pt x="38" y="77"/>
                      </a:cubicBezTo>
                      <a:cubicBezTo>
                        <a:pt x="39" y="72"/>
                        <a:pt x="38" y="60"/>
                        <a:pt x="36" y="50"/>
                      </a:cubicBezTo>
                      <a:cubicBezTo>
                        <a:pt x="35" y="45"/>
                        <a:pt x="26" y="27"/>
                        <a:pt x="24" y="23"/>
                      </a:cubicBezTo>
                      <a:cubicBezTo>
                        <a:pt x="23" y="21"/>
                        <a:pt x="17" y="11"/>
                        <a:pt x="16" y="9"/>
                      </a:cubicBezTo>
                      <a:cubicBezTo>
                        <a:pt x="15" y="7"/>
                        <a:pt x="12" y="0"/>
                        <a:pt x="17" y="5"/>
                      </a:cubicBezTo>
                      <a:cubicBezTo>
                        <a:pt x="21" y="8"/>
                        <a:pt x="29" y="14"/>
                        <a:pt x="30" y="18"/>
                      </a:cubicBezTo>
                      <a:cubicBezTo>
                        <a:pt x="31" y="22"/>
                        <a:pt x="36" y="40"/>
                        <a:pt x="37" y="43"/>
                      </a:cubicBezTo>
                      <a:cubicBezTo>
                        <a:pt x="39" y="47"/>
                        <a:pt x="46" y="63"/>
                        <a:pt x="48" y="69"/>
                      </a:cubicBezTo>
                      <a:cubicBezTo>
                        <a:pt x="48" y="72"/>
                        <a:pt x="48" y="83"/>
                        <a:pt x="46" y="93"/>
                      </a:cubicBezTo>
                      <a:cubicBezTo>
                        <a:pt x="45" y="100"/>
                        <a:pt x="37" y="113"/>
                        <a:pt x="35" y="115"/>
                      </a:cubicBezTo>
                      <a:cubicBezTo>
                        <a:pt x="33" y="118"/>
                        <a:pt x="29" y="121"/>
                        <a:pt x="29" y="12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4" name="Freeform 22"/>
                <p:cNvSpPr>
                  <a:spLocks/>
                </p:cNvSpPr>
                <p:nvPr/>
              </p:nvSpPr>
              <p:spPr bwMode="gray">
                <a:xfrm>
                  <a:off x="-2360613" y="4606925"/>
                  <a:ext cx="109538" cy="104775"/>
                </a:xfrm>
                <a:custGeom>
                  <a:avLst/>
                  <a:gdLst/>
                  <a:ahLst/>
                  <a:cxnLst>
                    <a:cxn ang="0">
                      <a:pos x="26" y="70"/>
                    </a:cxn>
                    <a:cxn ang="0">
                      <a:pos x="11" y="71"/>
                    </a:cxn>
                    <a:cxn ang="0">
                      <a:pos x="1" y="69"/>
                    </a:cxn>
                    <a:cxn ang="0">
                      <a:pos x="8" y="52"/>
                    </a:cxn>
                    <a:cxn ang="0">
                      <a:pos x="24" y="27"/>
                    </a:cxn>
                    <a:cxn ang="0">
                      <a:pos x="20" y="38"/>
                    </a:cxn>
                    <a:cxn ang="0">
                      <a:pos x="18" y="51"/>
                    </a:cxn>
                    <a:cxn ang="0">
                      <a:pos x="38" y="46"/>
                    </a:cxn>
                    <a:cxn ang="0">
                      <a:pos x="44" y="42"/>
                    </a:cxn>
                    <a:cxn ang="0">
                      <a:pos x="49" y="36"/>
                    </a:cxn>
                    <a:cxn ang="0">
                      <a:pos x="54" y="29"/>
                    </a:cxn>
                    <a:cxn ang="0">
                      <a:pos x="60" y="19"/>
                    </a:cxn>
                    <a:cxn ang="0">
                      <a:pos x="69" y="0"/>
                    </a:cxn>
                    <a:cxn ang="0">
                      <a:pos x="74" y="11"/>
                    </a:cxn>
                    <a:cxn ang="0">
                      <a:pos x="72" y="22"/>
                    </a:cxn>
                    <a:cxn ang="0">
                      <a:pos x="68" y="30"/>
                    </a:cxn>
                    <a:cxn ang="0">
                      <a:pos x="65" y="39"/>
                    </a:cxn>
                    <a:cxn ang="0">
                      <a:pos x="65" y="47"/>
                    </a:cxn>
                    <a:cxn ang="0">
                      <a:pos x="58" y="50"/>
                    </a:cxn>
                    <a:cxn ang="0">
                      <a:pos x="58" y="40"/>
                    </a:cxn>
                    <a:cxn ang="0">
                      <a:pos x="49" y="56"/>
                    </a:cxn>
                    <a:cxn ang="0">
                      <a:pos x="41" y="64"/>
                    </a:cxn>
                    <a:cxn ang="0">
                      <a:pos x="26" y="70"/>
                    </a:cxn>
                  </a:cxnLst>
                  <a:rect l="0" t="0" r="r" b="b"/>
                  <a:pathLst>
                    <a:path w="74" h="71">
                      <a:moveTo>
                        <a:pt x="26" y="70"/>
                      </a:moveTo>
                      <a:cubicBezTo>
                        <a:pt x="20" y="71"/>
                        <a:pt x="17" y="71"/>
                        <a:pt x="11" y="71"/>
                      </a:cubicBezTo>
                      <a:cubicBezTo>
                        <a:pt x="9" y="71"/>
                        <a:pt x="2" y="70"/>
                        <a:pt x="1" y="69"/>
                      </a:cubicBezTo>
                      <a:cubicBezTo>
                        <a:pt x="0" y="67"/>
                        <a:pt x="7" y="54"/>
                        <a:pt x="8" y="52"/>
                      </a:cubicBezTo>
                      <a:cubicBezTo>
                        <a:pt x="9" y="50"/>
                        <a:pt x="23" y="29"/>
                        <a:pt x="24" y="27"/>
                      </a:cubicBezTo>
                      <a:cubicBezTo>
                        <a:pt x="27" y="23"/>
                        <a:pt x="21" y="34"/>
                        <a:pt x="20" y="38"/>
                      </a:cubicBezTo>
                      <a:cubicBezTo>
                        <a:pt x="20" y="41"/>
                        <a:pt x="16" y="50"/>
                        <a:pt x="18" y="51"/>
                      </a:cubicBezTo>
                      <a:cubicBezTo>
                        <a:pt x="20" y="52"/>
                        <a:pt x="36" y="47"/>
                        <a:pt x="38" y="46"/>
                      </a:cubicBezTo>
                      <a:cubicBezTo>
                        <a:pt x="40" y="46"/>
                        <a:pt x="43" y="44"/>
                        <a:pt x="44" y="42"/>
                      </a:cubicBezTo>
                      <a:cubicBezTo>
                        <a:pt x="46" y="40"/>
                        <a:pt x="47" y="39"/>
                        <a:pt x="49" y="36"/>
                      </a:cubicBezTo>
                      <a:cubicBezTo>
                        <a:pt x="51" y="34"/>
                        <a:pt x="53" y="31"/>
                        <a:pt x="54" y="29"/>
                      </a:cubicBezTo>
                      <a:cubicBezTo>
                        <a:pt x="57" y="26"/>
                        <a:pt x="58" y="22"/>
                        <a:pt x="60" y="19"/>
                      </a:cubicBezTo>
                      <a:cubicBezTo>
                        <a:pt x="66" y="9"/>
                        <a:pt x="68" y="0"/>
                        <a:pt x="69" y="0"/>
                      </a:cubicBezTo>
                      <a:cubicBezTo>
                        <a:pt x="71" y="0"/>
                        <a:pt x="74" y="7"/>
                        <a:pt x="74" y="11"/>
                      </a:cubicBezTo>
                      <a:cubicBezTo>
                        <a:pt x="74" y="14"/>
                        <a:pt x="73" y="19"/>
                        <a:pt x="72" y="22"/>
                      </a:cubicBezTo>
                      <a:cubicBezTo>
                        <a:pt x="71" y="24"/>
                        <a:pt x="70" y="27"/>
                        <a:pt x="68" y="30"/>
                      </a:cubicBezTo>
                      <a:cubicBezTo>
                        <a:pt x="65" y="34"/>
                        <a:pt x="65" y="37"/>
                        <a:pt x="65" y="39"/>
                      </a:cubicBezTo>
                      <a:cubicBezTo>
                        <a:pt x="65" y="41"/>
                        <a:pt x="67" y="47"/>
                        <a:pt x="65" y="47"/>
                      </a:cubicBezTo>
                      <a:cubicBezTo>
                        <a:pt x="64" y="48"/>
                        <a:pt x="59" y="51"/>
                        <a:pt x="58" y="50"/>
                      </a:cubicBezTo>
                      <a:cubicBezTo>
                        <a:pt x="58" y="48"/>
                        <a:pt x="59" y="39"/>
                        <a:pt x="58" y="40"/>
                      </a:cubicBezTo>
                      <a:cubicBezTo>
                        <a:pt x="57" y="40"/>
                        <a:pt x="50" y="52"/>
                        <a:pt x="49" y="56"/>
                      </a:cubicBezTo>
                      <a:cubicBezTo>
                        <a:pt x="48" y="58"/>
                        <a:pt x="46" y="61"/>
                        <a:pt x="41" y="64"/>
                      </a:cubicBezTo>
                      <a:cubicBezTo>
                        <a:pt x="34" y="68"/>
                        <a:pt x="26" y="70"/>
                        <a:pt x="26" y="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5" name="Freeform 23"/>
                <p:cNvSpPr>
                  <a:spLocks/>
                </p:cNvSpPr>
                <p:nvPr/>
              </p:nvSpPr>
              <p:spPr bwMode="gray">
                <a:xfrm>
                  <a:off x="-2281238" y="3454400"/>
                  <a:ext cx="122238" cy="187325"/>
                </a:xfrm>
                <a:custGeom>
                  <a:avLst/>
                  <a:gdLst/>
                  <a:ahLst/>
                  <a:cxnLst>
                    <a:cxn ang="0">
                      <a:pos x="6" y="118"/>
                    </a:cxn>
                    <a:cxn ang="0">
                      <a:pos x="0" y="66"/>
                    </a:cxn>
                    <a:cxn ang="0">
                      <a:pos x="1" y="30"/>
                    </a:cxn>
                    <a:cxn ang="0">
                      <a:pos x="13" y="6"/>
                    </a:cxn>
                    <a:cxn ang="0">
                      <a:pos x="25" y="0"/>
                    </a:cxn>
                    <a:cxn ang="0">
                      <a:pos x="49" y="0"/>
                    </a:cxn>
                    <a:cxn ang="0">
                      <a:pos x="71" y="24"/>
                    </a:cxn>
                    <a:cxn ang="0">
                      <a:pos x="77" y="46"/>
                    </a:cxn>
                    <a:cxn ang="0">
                      <a:pos x="53" y="98"/>
                    </a:cxn>
                    <a:cxn ang="0">
                      <a:pos x="6" y="118"/>
                    </a:cxn>
                  </a:cxnLst>
                  <a:rect l="0" t="0" r="r" b="b"/>
                  <a:pathLst>
                    <a:path w="77" h="118">
                      <a:moveTo>
                        <a:pt x="6" y="118"/>
                      </a:moveTo>
                      <a:lnTo>
                        <a:pt x="0" y="66"/>
                      </a:lnTo>
                      <a:lnTo>
                        <a:pt x="1" y="30"/>
                      </a:lnTo>
                      <a:lnTo>
                        <a:pt x="13" y="6"/>
                      </a:lnTo>
                      <a:lnTo>
                        <a:pt x="25" y="0"/>
                      </a:lnTo>
                      <a:lnTo>
                        <a:pt x="49" y="0"/>
                      </a:lnTo>
                      <a:lnTo>
                        <a:pt x="71" y="24"/>
                      </a:lnTo>
                      <a:lnTo>
                        <a:pt x="77" y="46"/>
                      </a:lnTo>
                      <a:lnTo>
                        <a:pt x="53" y="98"/>
                      </a:lnTo>
                      <a:lnTo>
                        <a:pt x="6"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24"/>
                <p:cNvSpPr>
                  <a:spLocks/>
                </p:cNvSpPr>
                <p:nvPr/>
              </p:nvSpPr>
              <p:spPr bwMode="gray">
                <a:xfrm>
                  <a:off x="-2368550" y="3552825"/>
                  <a:ext cx="276225" cy="679450"/>
                </a:xfrm>
                <a:custGeom>
                  <a:avLst/>
                  <a:gdLst/>
                  <a:ahLst/>
                  <a:cxnLst>
                    <a:cxn ang="0">
                      <a:pos x="90" y="444"/>
                    </a:cxn>
                    <a:cxn ang="0">
                      <a:pos x="63" y="440"/>
                    </a:cxn>
                    <a:cxn ang="0">
                      <a:pos x="33" y="430"/>
                    </a:cxn>
                    <a:cxn ang="0">
                      <a:pos x="8" y="430"/>
                    </a:cxn>
                    <a:cxn ang="0">
                      <a:pos x="0" y="420"/>
                    </a:cxn>
                    <a:cxn ang="0">
                      <a:pos x="10" y="309"/>
                    </a:cxn>
                    <a:cxn ang="0">
                      <a:pos x="16" y="275"/>
                    </a:cxn>
                    <a:cxn ang="0">
                      <a:pos x="27" y="226"/>
                    </a:cxn>
                    <a:cxn ang="0">
                      <a:pos x="38" y="202"/>
                    </a:cxn>
                    <a:cxn ang="0">
                      <a:pos x="34" y="175"/>
                    </a:cxn>
                    <a:cxn ang="0">
                      <a:pos x="25" y="153"/>
                    </a:cxn>
                    <a:cxn ang="0">
                      <a:pos x="31" y="134"/>
                    </a:cxn>
                    <a:cxn ang="0">
                      <a:pos x="29" y="84"/>
                    </a:cxn>
                    <a:cxn ang="0">
                      <a:pos x="30" y="59"/>
                    </a:cxn>
                    <a:cxn ang="0">
                      <a:pos x="51" y="46"/>
                    </a:cxn>
                    <a:cxn ang="0">
                      <a:pos x="60" y="36"/>
                    </a:cxn>
                    <a:cxn ang="0">
                      <a:pos x="64" y="25"/>
                    </a:cxn>
                    <a:cxn ang="0">
                      <a:pos x="70" y="26"/>
                    </a:cxn>
                    <a:cxn ang="0">
                      <a:pos x="70" y="42"/>
                    </a:cxn>
                    <a:cxn ang="0">
                      <a:pos x="91" y="46"/>
                    </a:cxn>
                    <a:cxn ang="0">
                      <a:pos x="119" y="29"/>
                    </a:cxn>
                    <a:cxn ang="0">
                      <a:pos x="131" y="0"/>
                    </a:cxn>
                    <a:cxn ang="0">
                      <a:pos x="155" y="1"/>
                    </a:cxn>
                    <a:cxn ang="0">
                      <a:pos x="179" y="35"/>
                    </a:cxn>
                    <a:cxn ang="0">
                      <a:pos x="175" y="56"/>
                    </a:cxn>
                    <a:cxn ang="0">
                      <a:pos x="161" y="98"/>
                    </a:cxn>
                    <a:cxn ang="0">
                      <a:pos x="170" y="189"/>
                    </a:cxn>
                    <a:cxn ang="0">
                      <a:pos x="158" y="248"/>
                    </a:cxn>
                    <a:cxn ang="0">
                      <a:pos x="182" y="355"/>
                    </a:cxn>
                    <a:cxn ang="0">
                      <a:pos x="185" y="424"/>
                    </a:cxn>
                    <a:cxn ang="0">
                      <a:pos x="177" y="458"/>
                    </a:cxn>
                    <a:cxn ang="0">
                      <a:pos x="142" y="452"/>
                    </a:cxn>
                    <a:cxn ang="0">
                      <a:pos x="108" y="445"/>
                    </a:cxn>
                    <a:cxn ang="0">
                      <a:pos x="90" y="444"/>
                    </a:cxn>
                  </a:cxnLst>
                  <a:rect l="0" t="0" r="r" b="b"/>
                  <a:pathLst>
                    <a:path w="186" h="458">
                      <a:moveTo>
                        <a:pt x="90" y="444"/>
                      </a:moveTo>
                      <a:cubicBezTo>
                        <a:pt x="86" y="443"/>
                        <a:pt x="70" y="443"/>
                        <a:pt x="63" y="440"/>
                      </a:cubicBezTo>
                      <a:cubicBezTo>
                        <a:pt x="55" y="438"/>
                        <a:pt x="40" y="431"/>
                        <a:pt x="33" y="430"/>
                      </a:cubicBezTo>
                      <a:cubicBezTo>
                        <a:pt x="26" y="429"/>
                        <a:pt x="11" y="430"/>
                        <a:pt x="8" y="430"/>
                      </a:cubicBezTo>
                      <a:cubicBezTo>
                        <a:pt x="4" y="430"/>
                        <a:pt x="0" y="426"/>
                        <a:pt x="0" y="420"/>
                      </a:cubicBezTo>
                      <a:cubicBezTo>
                        <a:pt x="0" y="414"/>
                        <a:pt x="8" y="322"/>
                        <a:pt x="10" y="309"/>
                      </a:cubicBezTo>
                      <a:cubicBezTo>
                        <a:pt x="10" y="309"/>
                        <a:pt x="13" y="285"/>
                        <a:pt x="16" y="275"/>
                      </a:cubicBezTo>
                      <a:cubicBezTo>
                        <a:pt x="18" y="266"/>
                        <a:pt x="24" y="233"/>
                        <a:pt x="27" y="226"/>
                      </a:cubicBezTo>
                      <a:cubicBezTo>
                        <a:pt x="30" y="219"/>
                        <a:pt x="36" y="208"/>
                        <a:pt x="38" y="202"/>
                      </a:cubicBezTo>
                      <a:cubicBezTo>
                        <a:pt x="39" y="197"/>
                        <a:pt x="37" y="178"/>
                        <a:pt x="34" y="175"/>
                      </a:cubicBezTo>
                      <a:cubicBezTo>
                        <a:pt x="31" y="171"/>
                        <a:pt x="25" y="159"/>
                        <a:pt x="25" y="153"/>
                      </a:cubicBezTo>
                      <a:cubicBezTo>
                        <a:pt x="26" y="146"/>
                        <a:pt x="30" y="139"/>
                        <a:pt x="31" y="134"/>
                      </a:cubicBezTo>
                      <a:cubicBezTo>
                        <a:pt x="31" y="128"/>
                        <a:pt x="29" y="91"/>
                        <a:pt x="29" y="84"/>
                      </a:cubicBezTo>
                      <a:cubicBezTo>
                        <a:pt x="29" y="78"/>
                        <a:pt x="27" y="63"/>
                        <a:pt x="30" y="59"/>
                      </a:cubicBezTo>
                      <a:cubicBezTo>
                        <a:pt x="32" y="55"/>
                        <a:pt x="47" y="49"/>
                        <a:pt x="51" y="46"/>
                      </a:cubicBezTo>
                      <a:cubicBezTo>
                        <a:pt x="55" y="43"/>
                        <a:pt x="58" y="40"/>
                        <a:pt x="60" y="36"/>
                      </a:cubicBezTo>
                      <a:cubicBezTo>
                        <a:pt x="62" y="33"/>
                        <a:pt x="61" y="26"/>
                        <a:pt x="64" y="25"/>
                      </a:cubicBezTo>
                      <a:cubicBezTo>
                        <a:pt x="66" y="23"/>
                        <a:pt x="70" y="24"/>
                        <a:pt x="70" y="26"/>
                      </a:cubicBezTo>
                      <a:cubicBezTo>
                        <a:pt x="70" y="28"/>
                        <a:pt x="67" y="38"/>
                        <a:pt x="70" y="42"/>
                      </a:cubicBezTo>
                      <a:cubicBezTo>
                        <a:pt x="74" y="46"/>
                        <a:pt x="87" y="49"/>
                        <a:pt x="91" y="46"/>
                      </a:cubicBezTo>
                      <a:cubicBezTo>
                        <a:pt x="95" y="43"/>
                        <a:pt x="119" y="29"/>
                        <a:pt x="119" y="29"/>
                      </a:cubicBezTo>
                      <a:cubicBezTo>
                        <a:pt x="131" y="0"/>
                        <a:pt x="131" y="0"/>
                        <a:pt x="131" y="0"/>
                      </a:cubicBezTo>
                      <a:cubicBezTo>
                        <a:pt x="155" y="1"/>
                        <a:pt x="155" y="1"/>
                        <a:pt x="155" y="1"/>
                      </a:cubicBezTo>
                      <a:cubicBezTo>
                        <a:pt x="179" y="35"/>
                        <a:pt x="179" y="35"/>
                        <a:pt x="179" y="35"/>
                      </a:cubicBezTo>
                      <a:cubicBezTo>
                        <a:pt x="175" y="56"/>
                        <a:pt x="175" y="56"/>
                        <a:pt x="175" y="56"/>
                      </a:cubicBezTo>
                      <a:cubicBezTo>
                        <a:pt x="161" y="98"/>
                        <a:pt x="161" y="98"/>
                        <a:pt x="161" y="98"/>
                      </a:cubicBezTo>
                      <a:cubicBezTo>
                        <a:pt x="170" y="189"/>
                        <a:pt x="170" y="189"/>
                        <a:pt x="170" y="189"/>
                      </a:cubicBezTo>
                      <a:cubicBezTo>
                        <a:pt x="170" y="189"/>
                        <a:pt x="157" y="235"/>
                        <a:pt x="158" y="248"/>
                      </a:cubicBezTo>
                      <a:cubicBezTo>
                        <a:pt x="159" y="261"/>
                        <a:pt x="179" y="331"/>
                        <a:pt x="182" y="355"/>
                      </a:cubicBezTo>
                      <a:cubicBezTo>
                        <a:pt x="182" y="361"/>
                        <a:pt x="186" y="416"/>
                        <a:pt x="185" y="424"/>
                      </a:cubicBezTo>
                      <a:cubicBezTo>
                        <a:pt x="184" y="432"/>
                        <a:pt x="185" y="458"/>
                        <a:pt x="177" y="458"/>
                      </a:cubicBezTo>
                      <a:cubicBezTo>
                        <a:pt x="170" y="458"/>
                        <a:pt x="152" y="455"/>
                        <a:pt x="142" y="452"/>
                      </a:cubicBezTo>
                      <a:cubicBezTo>
                        <a:pt x="131" y="449"/>
                        <a:pt x="111" y="446"/>
                        <a:pt x="108" y="445"/>
                      </a:cubicBezTo>
                      <a:cubicBezTo>
                        <a:pt x="105" y="444"/>
                        <a:pt x="90" y="444"/>
                        <a:pt x="90" y="444"/>
                      </a:cubicBezTo>
                      <a:close/>
                    </a:path>
                  </a:pathLst>
                </a:custGeom>
                <a:solidFill>
                  <a:schemeClr val="accent1"/>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25"/>
                <p:cNvSpPr>
                  <a:spLocks/>
                </p:cNvSpPr>
                <p:nvPr/>
              </p:nvSpPr>
              <p:spPr bwMode="gray">
                <a:xfrm>
                  <a:off x="-2239963" y="3529013"/>
                  <a:ext cx="82550" cy="101600"/>
                </a:xfrm>
                <a:custGeom>
                  <a:avLst/>
                  <a:gdLst/>
                  <a:ahLst/>
                  <a:cxnLst>
                    <a:cxn ang="0">
                      <a:pos x="19" y="63"/>
                    </a:cxn>
                    <a:cxn ang="0">
                      <a:pos x="10" y="67"/>
                    </a:cxn>
                    <a:cxn ang="0">
                      <a:pos x="0" y="52"/>
                    </a:cxn>
                    <a:cxn ang="0">
                      <a:pos x="3" y="44"/>
                    </a:cxn>
                    <a:cxn ang="0">
                      <a:pos x="47" y="0"/>
                    </a:cxn>
                    <a:cxn ang="0">
                      <a:pos x="56" y="10"/>
                    </a:cxn>
                    <a:cxn ang="0">
                      <a:pos x="55" y="18"/>
                    </a:cxn>
                    <a:cxn ang="0">
                      <a:pos x="37" y="42"/>
                    </a:cxn>
                    <a:cxn ang="0">
                      <a:pos x="19" y="63"/>
                    </a:cxn>
                  </a:cxnLst>
                  <a:rect l="0" t="0" r="r" b="b"/>
                  <a:pathLst>
                    <a:path w="56" h="68">
                      <a:moveTo>
                        <a:pt x="19" y="63"/>
                      </a:moveTo>
                      <a:cubicBezTo>
                        <a:pt x="19" y="63"/>
                        <a:pt x="12" y="68"/>
                        <a:pt x="10" y="67"/>
                      </a:cubicBezTo>
                      <a:cubicBezTo>
                        <a:pt x="8" y="66"/>
                        <a:pt x="1" y="56"/>
                        <a:pt x="0" y="52"/>
                      </a:cubicBezTo>
                      <a:cubicBezTo>
                        <a:pt x="0" y="47"/>
                        <a:pt x="1" y="46"/>
                        <a:pt x="3" y="44"/>
                      </a:cubicBezTo>
                      <a:cubicBezTo>
                        <a:pt x="5" y="41"/>
                        <a:pt x="47" y="0"/>
                        <a:pt x="47" y="0"/>
                      </a:cubicBezTo>
                      <a:cubicBezTo>
                        <a:pt x="56" y="10"/>
                        <a:pt x="56" y="10"/>
                        <a:pt x="56" y="10"/>
                      </a:cubicBezTo>
                      <a:cubicBezTo>
                        <a:pt x="55" y="18"/>
                        <a:pt x="55" y="18"/>
                        <a:pt x="55" y="18"/>
                      </a:cubicBezTo>
                      <a:cubicBezTo>
                        <a:pt x="37" y="42"/>
                        <a:pt x="37" y="42"/>
                        <a:pt x="37" y="42"/>
                      </a:cubicBezTo>
                      <a:lnTo>
                        <a:pt x="19"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26"/>
                <p:cNvSpPr>
                  <a:spLocks/>
                </p:cNvSpPr>
                <p:nvPr/>
              </p:nvSpPr>
              <p:spPr bwMode="gray">
                <a:xfrm>
                  <a:off x="-2311401" y="3413125"/>
                  <a:ext cx="300038" cy="338138"/>
                </a:xfrm>
                <a:custGeom>
                  <a:avLst/>
                  <a:gdLst/>
                  <a:ahLst/>
                  <a:cxnLst>
                    <a:cxn ang="0">
                      <a:pos x="144" y="226"/>
                    </a:cxn>
                    <a:cxn ang="0">
                      <a:pos x="151" y="227"/>
                    </a:cxn>
                    <a:cxn ang="0">
                      <a:pos x="167" y="219"/>
                    </a:cxn>
                    <a:cxn ang="0">
                      <a:pos x="186" y="196"/>
                    </a:cxn>
                    <a:cxn ang="0">
                      <a:pos x="200" y="155"/>
                    </a:cxn>
                    <a:cxn ang="0">
                      <a:pos x="196" y="130"/>
                    </a:cxn>
                    <a:cxn ang="0">
                      <a:pos x="168" y="117"/>
                    </a:cxn>
                    <a:cxn ang="0">
                      <a:pos x="125" y="73"/>
                    </a:cxn>
                    <a:cxn ang="0">
                      <a:pos x="90" y="9"/>
                    </a:cxn>
                    <a:cxn ang="0">
                      <a:pos x="66" y="0"/>
                    </a:cxn>
                    <a:cxn ang="0">
                      <a:pos x="44" y="10"/>
                    </a:cxn>
                    <a:cxn ang="0">
                      <a:pos x="24" y="38"/>
                    </a:cxn>
                    <a:cxn ang="0">
                      <a:pos x="19" y="77"/>
                    </a:cxn>
                    <a:cxn ang="0">
                      <a:pos x="15" y="104"/>
                    </a:cxn>
                    <a:cxn ang="0">
                      <a:pos x="9" y="130"/>
                    </a:cxn>
                    <a:cxn ang="0">
                      <a:pos x="0" y="144"/>
                    </a:cxn>
                    <a:cxn ang="0">
                      <a:pos x="2" y="146"/>
                    </a:cxn>
                    <a:cxn ang="0">
                      <a:pos x="16" y="141"/>
                    </a:cxn>
                    <a:cxn ang="0">
                      <a:pos x="23" y="130"/>
                    </a:cxn>
                    <a:cxn ang="0">
                      <a:pos x="30" y="117"/>
                    </a:cxn>
                    <a:cxn ang="0">
                      <a:pos x="24" y="94"/>
                    </a:cxn>
                    <a:cxn ang="0">
                      <a:pos x="25" y="57"/>
                    </a:cxn>
                    <a:cxn ang="0">
                      <a:pos x="34" y="41"/>
                    </a:cxn>
                    <a:cxn ang="0">
                      <a:pos x="52" y="33"/>
                    </a:cxn>
                    <a:cxn ang="0">
                      <a:pos x="62" y="34"/>
                    </a:cxn>
                    <a:cxn ang="0">
                      <a:pos x="79" y="49"/>
                    </a:cxn>
                    <a:cxn ang="0">
                      <a:pos x="93" y="82"/>
                    </a:cxn>
                    <a:cxn ang="0">
                      <a:pos x="108" y="111"/>
                    </a:cxn>
                    <a:cxn ang="0">
                      <a:pos x="136" y="138"/>
                    </a:cxn>
                    <a:cxn ang="0">
                      <a:pos x="139" y="156"/>
                    </a:cxn>
                    <a:cxn ang="0">
                      <a:pos x="141" y="190"/>
                    </a:cxn>
                    <a:cxn ang="0">
                      <a:pos x="144" y="226"/>
                    </a:cxn>
                  </a:cxnLst>
                  <a:rect l="0" t="0" r="r" b="b"/>
                  <a:pathLst>
                    <a:path w="203" h="227">
                      <a:moveTo>
                        <a:pt x="144" y="226"/>
                      </a:moveTo>
                      <a:cubicBezTo>
                        <a:pt x="144" y="226"/>
                        <a:pt x="148" y="227"/>
                        <a:pt x="151" y="227"/>
                      </a:cubicBezTo>
                      <a:cubicBezTo>
                        <a:pt x="154" y="227"/>
                        <a:pt x="164" y="222"/>
                        <a:pt x="167" y="219"/>
                      </a:cubicBezTo>
                      <a:cubicBezTo>
                        <a:pt x="170" y="216"/>
                        <a:pt x="183" y="201"/>
                        <a:pt x="186" y="196"/>
                      </a:cubicBezTo>
                      <a:cubicBezTo>
                        <a:pt x="191" y="187"/>
                        <a:pt x="198" y="162"/>
                        <a:pt x="200" y="155"/>
                      </a:cubicBezTo>
                      <a:cubicBezTo>
                        <a:pt x="201" y="149"/>
                        <a:pt x="203" y="136"/>
                        <a:pt x="196" y="130"/>
                      </a:cubicBezTo>
                      <a:cubicBezTo>
                        <a:pt x="189" y="124"/>
                        <a:pt x="182" y="122"/>
                        <a:pt x="168" y="117"/>
                      </a:cubicBezTo>
                      <a:cubicBezTo>
                        <a:pt x="157" y="113"/>
                        <a:pt x="130" y="83"/>
                        <a:pt x="125" y="73"/>
                      </a:cubicBezTo>
                      <a:cubicBezTo>
                        <a:pt x="120" y="63"/>
                        <a:pt x="98" y="14"/>
                        <a:pt x="90" y="9"/>
                      </a:cubicBezTo>
                      <a:cubicBezTo>
                        <a:pt x="82" y="4"/>
                        <a:pt x="72" y="0"/>
                        <a:pt x="66" y="0"/>
                      </a:cubicBezTo>
                      <a:cubicBezTo>
                        <a:pt x="61" y="0"/>
                        <a:pt x="50" y="4"/>
                        <a:pt x="44" y="10"/>
                      </a:cubicBezTo>
                      <a:cubicBezTo>
                        <a:pt x="39" y="15"/>
                        <a:pt x="29" y="23"/>
                        <a:pt x="24" y="38"/>
                      </a:cubicBezTo>
                      <a:cubicBezTo>
                        <a:pt x="21" y="45"/>
                        <a:pt x="19" y="72"/>
                        <a:pt x="19" y="77"/>
                      </a:cubicBezTo>
                      <a:cubicBezTo>
                        <a:pt x="19" y="83"/>
                        <a:pt x="16" y="97"/>
                        <a:pt x="15" y="104"/>
                      </a:cubicBezTo>
                      <a:cubicBezTo>
                        <a:pt x="14" y="112"/>
                        <a:pt x="11" y="124"/>
                        <a:pt x="9" y="130"/>
                      </a:cubicBezTo>
                      <a:cubicBezTo>
                        <a:pt x="6" y="135"/>
                        <a:pt x="0" y="143"/>
                        <a:pt x="0" y="144"/>
                      </a:cubicBezTo>
                      <a:cubicBezTo>
                        <a:pt x="0" y="146"/>
                        <a:pt x="1" y="147"/>
                        <a:pt x="2" y="146"/>
                      </a:cubicBezTo>
                      <a:cubicBezTo>
                        <a:pt x="3" y="146"/>
                        <a:pt x="14" y="143"/>
                        <a:pt x="16" y="141"/>
                      </a:cubicBezTo>
                      <a:cubicBezTo>
                        <a:pt x="18" y="139"/>
                        <a:pt x="23" y="132"/>
                        <a:pt x="23" y="130"/>
                      </a:cubicBezTo>
                      <a:cubicBezTo>
                        <a:pt x="24" y="128"/>
                        <a:pt x="30" y="119"/>
                        <a:pt x="30" y="117"/>
                      </a:cubicBezTo>
                      <a:cubicBezTo>
                        <a:pt x="29" y="115"/>
                        <a:pt x="25" y="100"/>
                        <a:pt x="24" y="94"/>
                      </a:cubicBezTo>
                      <a:cubicBezTo>
                        <a:pt x="24" y="86"/>
                        <a:pt x="25" y="61"/>
                        <a:pt x="25" y="57"/>
                      </a:cubicBezTo>
                      <a:cubicBezTo>
                        <a:pt x="26" y="49"/>
                        <a:pt x="31" y="44"/>
                        <a:pt x="34" y="41"/>
                      </a:cubicBezTo>
                      <a:cubicBezTo>
                        <a:pt x="38" y="37"/>
                        <a:pt x="47" y="33"/>
                        <a:pt x="52" y="33"/>
                      </a:cubicBezTo>
                      <a:cubicBezTo>
                        <a:pt x="54" y="33"/>
                        <a:pt x="58" y="33"/>
                        <a:pt x="62" y="34"/>
                      </a:cubicBezTo>
                      <a:cubicBezTo>
                        <a:pt x="65" y="36"/>
                        <a:pt x="75" y="43"/>
                        <a:pt x="79" y="49"/>
                      </a:cubicBezTo>
                      <a:cubicBezTo>
                        <a:pt x="84" y="57"/>
                        <a:pt x="91" y="80"/>
                        <a:pt x="93" y="82"/>
                      </a:cubicBezTo>
                      <a:cubicBezTo>
                        <a:pt x="95" y="84"/>
                        <a:pt x="105" y="108"/>
                        <a:pt x="108" y="111"/>
                      </a:cubicBezTo>
                      <a:cubicBezTo>
                        <a:pt x="110" y="114"/>
                        <a:pt x="135" y="137"/>
                        <a:pt x="136" y="138"/>
                      </a:cubicBezTo>
                      <a:cubicBezTo>
                        <a:pt x="137" y="139"/>
                        <a:pt x="139" y="156"/>
                        <a:pt x="139" y="156"/>
                      </a:cubicBezTo>
                      <a:cubicBezTo>
                        <a:pt x="141" y="190"/>
                        <a:pt x="141" y="190"/>
                        <a:pt x="141" y="190"/>
                      </a:cubicBezTo>
                      <a:lnTo>
                        <a:pt x="144" y="22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27"/>
                <p:cNvSpPr>
                  <a:spLocks/>
                </p:cNvSpPr>
                <p:nvPr/>
              </p:nvSpPr>
              <p:spPr bwMode="gray">
                <a:xfrm>
                  <a:off x="-2236790" y="3552825"/>
                  <a:ext cx="149225" cy="314325"/>
                </a:xfrm>
                <a:custGeom>
                  <a:avLst/>
                  <a:gdLst/>
                  <a:ahLst/>
                  <a:cxnLst>
                    <a:cxn ang="0">
                      <a:pos x="66" y="212"/>
                    </a:cxn>
                    <a:cxn ang="0">
                      <a:pos x="60" y="209"/>
                    </a:cxn>
                    <a:cxn ang="0">
                      <a:pos x="47" y="187"/>
                    </a:cxn>
                    <a:cxn ang="0">
                      <a:pos x="32" y="160"/>
                    </a:cxn>
                    <a:cxn ang="0">
                      <a:pos x="16" y="116"/>
                    </a:cxn>
                    <a:cxn ang="0">
                      <a:pos x="9" y="93"/>
                    </a:cxn>
                    <a:cxn ang="0">
                      <a:pos x="5" y="75"/>
                    </a:cxn>
                    <a:cxn ang="0">
                      <a:pos x="8" y="60"/>
                    </a:cxn>
                    <a:cxn ang="0">
                      <a:pos x="13" y="50"/>
                    </a:cxn>
                    <a:cxn ang="0">
                      <a:pos x="14" y="43"/>
                    </a:cxn>
                    <a:cxn ang="0">
                      <a:pos x="13" y="34"/>
                    </a:cxn>
                    <a:cxn ang="0">
                      <a:pos x="4" y="27"/>
                    </a:cxn>
                    <a:cxn ang="0">
                      <a:pos x="1" y="23"/>
                    </a:cxn>
                    <a:cxn ang="0">
                      <a:pos x="4" y="21"/>
                    </a:cxn>
                    <a:cxn ang="0">
                      <a:pos x="12" y="23"/>
                    </a:cxn>
                    <a:cxn ang="0">
                      <a:pos x="18" y="30"/>
                    </a:cxn>
                    <a:cxn ang="0">
                      <a:pos x="21" y="38"/>
                    </a:cxn>
                    <a:cxn ang="0">
                      <a:pos x="23" y="37"/>
                    </a:cxn>
                    <a:cxn ang="0">
                      <a:pos x="23" y="29"/>
                    </a:cxn>
                    <a:cxn ang="0">
                      <a:pos x="18" y="22"/>
                    </a:cxn>
                    <a:cxn ang="0">
                      <a:pos x="11" y="19"/>
                    </a:cxn>
                    <a:cxn ang="0">
                      <a:pos x="7" y="17"/>
                    </a:cxn>
                    <a:cxn ang="0">
                      <a:pos x="10" y="14"/>
                    </a:cxn>
                    <a:cxn ang="0">
                      <a:pos x="18" y="15"/>
                    </a:cxn>
                    <a:cxn ang="0">
                      <a:pos x="26" y="19"/>
                    </a:cxn>
                    <a:cxn ang="0">
                      <a:pos x="29" y="23"/>
                    </a:cxn>
                    <a:cxn ang="0">
                      <a:pos x="27" y="18"/>
                    </a:cxn>
                    <a:cxn ang="0">
                      <a:pos x="18" y="13"/>
                    </a:cxn>
                    <a:cxn ang="0">
                      <a:pos x="13" y="10"/>
                    </a:cxn>
                    <a:cxn ang="0">
                      <a:pos x="17" y="9"/>
                    </a:cxn>
                    <a:cxn ang="0">
                      <a:pos x="27" y="12"/>
                    </a:cxn>
                    <a:cxn ang="0">
                      <a:pos x="33" y="16"/>
                    </a:cxn>
                    <a:cxn ang="0">
                      <a:pos x="34" y="12"/>
                    </a:cxn>
                    <a:cxn ang="0">
                      <a:pos x="34" y="3"/>
                    </a:cxn>
                    <a:cxn ang="0">
                      <a:pos x="35" y="0"/>
                    </a:cxn>
                    <a:cxn ang="0">
                      <a:pos x="39" y="4"/>
                    </a:cxn>
                    <a:cxn ang="0">
                      <a:pos x="42" y="23"/>
                    </a:cxn>
                    <a:cxn ang="0">
                      <a:pos x="42" y="48"/>
                    </a:cxn>
                    <a:cxn ang="0">
                      <a:pos x="32" y="68"/>
                    </a:cxn>
                    <a:cxn ang="0">
                      <a:pos x="30" y="83"/>
                    </a:cxn>
                    <a:cxn ang="0">
                      <a:pos x="46" y="118"/>
                    </a:cxn>
                    <a:cxn ang="0">
                      <a:pos x="58" y="132"/>
                    </a:cxn>
                    <a:cxn ang="0">
                      <a:pos x="56" y="110"/>
                    </a:cxn>
                    <a:cxn ang="0">
                      <a:pos x="59" y="97"/>
                    </a:cxn>
                    <a:cxn ang="0">
                      <a:pos x="55" y="85"/>
                    </a:cxn>
                    <a:cxn ang="0">
                      <a:pos x="61" y="56"/>
                    </a:cxn>
                    <a:cxn ang="0">
                      <a:pos x="74" y="42"/>
                    </a:cxn>
                    <a:cxn ang="0">
                      <a:pos x="75" y="42"/>
                    </a:cxn>
                    <a:cxn ang="0">
                      <a:pos x="84" y="43"/>
                    </a:cxn>
                    <a:cxn ang="0">
                      <a:pos x="99" y="61"/>
                    </a:cxn>
                    <a:cxn ang="0">
                      <a:pos x="101" y="85"/>
                    </a:cxn>
                    <a:cxn ang="0">
                      <a:pos x="101" y="117"/>
                    </a:cxn>
                    <a:cxn ang="0">
                      <a:pos x="96" y="149"/>
                    </a:cxn>
                    <a:cxn ang="0">
                      <a:pos x="91" y="175"/>
                    </a:cxn>
                    <a:cxn ang="0">
                      <a:pos x="86" y="194"/>
                    </a:cxn>
                    <a:cxn ang="0">
                      <a:pos x="77" y="206"/>
                    </a:cxn>
                    <a:cxn ang="0">
                      <a:pos x="70" y="211"/>
                    </a:cxn>
                    <a:cxn ang="0">
                      <a:pos x="66" y="212"/>
                    </a:cxn>
                  </a:cxnLst>
                  <a:rect l="0" t="0" r="r" b="b"/>
                  <a:pathLst>
                    <a:path w="101" h="212">
                      <a:moveTo>
                        <a:pt x="66" y="212"/>
                      </a:moveTo>
                      <a:cubicBezTo>
                        <a:pt x="65" y="212"/>
                        <a:pt x="63" y="212"/>
                        <a:pt x="60" y="209"/>
                      </a:cubicBezTo>
                      <a:cubicBezTo>
                        <a:pt x="58" y="207"/>
                        <a:pt x="49" y="189"/>
                        <a:pt x="47" y="187"/>
                      </a:cubicBezTo>
                      <a:cubicBezTo>
                        <a:pt x="46" y="185"/>
                        <a:pt x="33" y="164"/>
                        <a:pt x="32" y="160"/>
                      </a:cubicBezTo>
                      <a:cubicBezTo>
                        <a:pt x="30" y="156"/>
                        <a:pt x="17" y="120"/>
                        <a:pt x="16" y="116"/>
                      </a:cubicBezTo>
                      <a:cubicBezTo>
                        <a:pt x="15" y="112"/>
                        <a:pt x="10" y="96"/>
                        <a:pt x="9" y="93"/>
                      </a:cubicBezTo>
                      <a:cubicBezTo>
                        <a:pt x="9" y="91"/>
                        <a:pt x="5" y="80"/>
                        <a:pt x="5" y="75"/>
                      </a:cubicBezTo>
                      <a:cubicBezTo>
                        <a:pt x="5" y="70"/>
                        <a:pt x="6" y="65"/>
                        <a:pt x="8" y="60"/>
                      </a:cubicBezTo>
                      <a:cubicBezTo>
                        <a:pt x="10" y="54"/>
                        <a:pt x="13" y="52"/>
                        <a:pt x="13" y="50"/>
                      </a:cubicBezTo>
                      <a:cubicBezTo>
                        <a:pt x="13" y="48"/>
                        <a:pt x="14" y="45"/>
                        <a:pt x="14" y="43"/>
                      </a:cubicBezTo>
                      <a:cubicBezTo>
                        <a:pt x="14" y="41"/>
                        <a:pt x="14" y="37"/>
                        <a:pt x="13" y="34"/>
                      </a:cubicBezTo>
                      <a:cubicBezTo>
                        <a:pt x="11" y="31"/>
                        <a:pt x="6" y="29"/>
                        <a:pt x="4" y="27"/>
                      </a:cubicBezTo>
                      <a:cubicBezTo>
                        <a:pt x="3" y="26"/>
                        <a:pt x="0" y="24"/>
                        <a:pt x="1" y="23"/>
                      </a:cubicBezTo>
                      <a:cubicBezTo>
                        <a:pt x="2" y="22"/>
                        <a:pt x="3" y="21"/>
                        <a:pt x="4" y="21"/>
                      </a:cubicBezTo>
                      <a:cubicBezTo>
                        <a:pt x="6" y="21"/>
                        <a:pt x="11" y="22"/>
                        <a:pt x="12" y="23"/>
                      </a:cubicBezTo>
                      <a:cubicBezTo>
                        <a:pt x="13" y="25"/>
                        <a:pt x="17" y="28"/>
                        <a:pt x="18" y="30"/>
                      </a:cubicBezTo>
                      <a:cubicBezTo>
                        <a:pt x="19" y="33"/>
                        <a:pt x="20" y="38"/>
                        <a:pt x="21" y="38"/>
                      </a:cubicBezTo>
                      <a:cubicBezTo>
                        <a:pt x="21" y="38"/>
                        <a:pt x="22" y="39"/>
                        <a:pt x="23" y="37"/>
                      </a:cubicBezTo>
                      <a:cubicBezTo>
                        <a:pt x="24" y="36"/>
                        <a:pt x="25" y="32"/>
                        <a:pt x="23" y="29"/>
                      </a:cubicBezTo>
                      <a:cubicBezTo>
                        <a:pt x="22" y="26"/>
                        <a:pt x="20" y="23"/>
                        <a:pt x="18" y="22"/>
                      </a:cubicBezTo>
                      <a:cubicBezTo>
                        <a:pt x="16" y="21"/>
                        <a:pt x="13" y="20"/>
                        <a:pt x="11" y="19"/>
                      </a:cubicBezTo>
                      <a:cubicBezTo>
                        <a:pt x="9" y="19"/>
                        <a:pt x="6" y="18"/>
                        <a:pt x="7" y="17"/>
                      </a:cubicBezTo>
                      <a:cubicBezTo>
                        <a:pt x="7" y="15"/>
                        <a:pt x="9" y="14"/>
                        <a:pt x="10" y="14"/>
                      </a:cubicBezTo>
                      <a:cubicBezTo>
                        <a:pt x="12" y="14"/>
                        <a:pt x="17" y="15"/>
                        <a:pt x="18" y="15"/>
                      </a:cubicBezTo>
                      <a:cubicBezTo>
                        <a:pt x="19" y="15"/>
                        <a:pt x="24" y="18"/>
                        <a:pt x="26" y="19"/>
                      </a:cubicBezTo>
                      <a:cubicBezTo>
                        <a:pt x="27" y="21"/>
                        <a:pt x="29" y="23"/>
                        <a:pt x="29" y="23"/>
                      </a:cubicBezTo>
                      <a:cubicBezTo>
                        <a:pt x="30" y="23"/>
                        <a:pt x="28" y="19"/>
                        <a:pt x="27" y="18"/>
                      </a:cubicBezTo>
                      <a:cubicBezTo>
                        <a:pt x="25" y="17"/>
                        <a:pt x="19" y="13"/>
                        <a:pt x="18" y="13"/>
                      </a:cubicBezTo>
                      <a:cubicBezTo>
                        <a:pt x="17" y="13"/>
                        <a:pt x="12" y="11"/>
                        <a:pt x="13" y="10"/>
                      </a:cubicBezTo>
                      <a:cubicBezTo>
                        <a:pt x="14" y="9"/>
                        <a:pt x="15" y="8"/>
                        <a:pt x="17" y="9"/>
                      </a:cubicBezTo>
                      <a:cubicBezTo>
                        <a:pt x="20" y="9"/>
                        <a:pt x="26" y="11"/>
                        <a:pt x="27" y="12"/>
                      </a:cubicBezTo>
                      <a:cubicBezTo>
                        <a:pt x="29" y="13"/>
                        <a:pt x="33" y="16"/>
                        <a:pt x="33" y="16"/>
                      </a:cubicBezTo>
                      <a:cubicBezTo>
                        <a:pt x="33" y="16"/>
                        <a:pt x="34" y="15"/>
                        <a:pt x="34" y="12"/>
                      </a:cubicBezTo>
                      <a:cubicBezTo>
                        <a:pt x="34" y="10"/>
                        <a:pt x="34" y="4"/>
                        <a:pt x="34" y="3"/>
                      </a:cubicBezTo>
                      <a:cubicBezTo>
                        <a:pt x="34" y="2"/>
                        <a:pt x="34" y="0"/>
                        <a:pt x="35" y="0"/>
                      </a:cubicBezTo>
                      <a:cubicBezTo>
                        <a:pt x="36" y="0"/>
                        <a:pt x="38" y="1"/>
                        <a:pt x="39" y="4"/>
                      </a:cubicBezTo>
                      <a:cubicBezTo>
                        <a:pt x="39" y="6"/>
                        <a:pt x="42" y="19"/>
                        <a:pt x="42" y="23"/>
                      </a:cubicBezTo>
                      <a:cubicBezTo>
                        <a:pt x="42" y="26"/>
                        <a:pt x="43" y="44"/>
                        <a:pt x="42" y="48"/>
                      </a:cubicBezTo>
                      <a:cubicBezTo>
                        <a:pt x="42" y="52"/>
                        <a:pt x="33" y="66"/>
                        <a:pt x="32" y="68"/>
                      </a:cubicBezTo>
                      <a:cubicBezTo>
                        <a:pt x="32" y="70"/>
                        <a:pt x="28" y="77"/>
                        <a:pt x="30" y="83"/>
                      </a:cubicBezTo>
                      <a:cubicBezTo>
                        <a:pt x="32" y="89"/>
                        <a:pt x="44" y="115"/>
                        <a:pt x="46" y="118"/>
                      </a:cubicBezTo>
                      <a:cubicBezTo>
                        <a:pt x="49" y="120"/>
                        <a:pt x="58" y="134"/>
                        <a:pt x="58" y="132"/>
                      </a:cubicBezTo>
                      <a:cubicBezTo>
                        <a:pt x="58" y="130"/>
                        <a:pt x="56" y="123"/>
                        <a:pt x="56" y="110"/>
                      </a:cubicBezTo>
                      <a:cubicBezTo>
                        <a:pt x="56" y="102"/>
                        <a:pt x="59" y="100"/>
                        <a:pt x="59" y="97"/>
                      </a:cubicBezTo>
                      <a:cubicBezTo>
                        <a:pt x="59" y="94"/>
                        <a:pt x="55" y="87"/>
                        <a:pt x="55" y="85"/>
                      </a:cubicBezTo>
                      <a:cubicBezTo>
                        <a:pt x="55" y="73"/>
                        <a:pt x="58" y="63"/>
                        <a:pt x="61" y="56"/>
                      </a:cubicBezTo>
                      <a:cubicBezTo>
                        <a:pt x="66" y="44"/>
                        <a:pt x="73" y="43"/>
                        <a:pt x="74" y="42"/>
                      </a:cubicBezTo>
                      <a:cubicBezTo>
                        <a:pt x="75" y="42"/>
                        <a:pt x="73" y="43"/>
                        <a:pt x="75" y="42"/>
                      </a:cubicBezTo>
                      <a:cubicBezTo>
                        <a:pt x="76" y="41"/>
                        <a:pt x="81" y="41"/>
                        <a:pt x="84" y="43"/>
                      </a:cubicBezTo>
                      <a:cubicBezTo>
                        <a:pt x="88" y="45"/>
                        <a:pt x="97" y="53"/>
                        <a:pt x="99" y="61"/>
                      </a:cubicBezTo>
                      <a:cubicBezTo>
                        <a:pt x="101" y="68"/>
                        <a:pt x="101" y="80"/>
                        <a:pt x="101" y="85"/>
                      </a:cubicBezTo>
                      <a:cubicBezTo>
                        <a:pt x="101" y="90"/>
                        <a:pt x="101" y="110"/>
                        <a:pt x="101" y="117"/>
                      </a:cubicBezTo>
                      <a:cubicBezTo>
                        <a:pt x="101" y="124"/>
                        <a:pt x="97" y="145"/>
                        <a:pt x="96" y="149"/>
                      </a:cubicBezTo>
                      <a:cubicBezTo>
                        <a:pt x="95" y="154"/>
                        <a:pt x="91" y="171"/>
                        <a:pt x="91" y="175"/>
                      </a:cubicBezTo>
                      <a:cubicBezTo>
                        <a:pt x="91" y="180"/>
                        <a:pt x="87" y="190"/>
                        <a:pt x="86" y="194"/>
                      </a:cubicBezTo>
                      <a:cubicBezTo>
                        <a:pt x="84" y="198"/>
                        <a:pt x="80" y="203"/>
                        <a:pt x="77" y="206"/>
                      </a:cubicBezTo>
                      <a:cubicBezTo>
                        <a:pt x="75" y="209"/>
                        <a:pt x="71" y="211"/>
                        <a:pt x="70" y="211"/>
                      </a:cubicBezTo>
                      <a:cubicBezTo>
                        <a:pt x="69" y="211"/>
                        <a:pt x="66" y="212"/>
                        <a:pt x="66" y="21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104"/>
              <p:cNvGrpSpPr/>
              <p:nvPr/>
            </p:nvGrpSpPr>
            <p:grpSpPr bwMode="gray">
              <a:xfrm>
                <a:off x="1571368" y="1600657"/>
                <a:ext cx="1320688" cy="3111033"/>
                <a:chOff x="-1916113" y="3406775"/>
                <a:chExt cx="576263" cy="1304925"/>
              </a:xfrm>
            </p:grpSpPr>
            <p:sp>
              <p:nvSpPr>
                <p:cNvPr id="343" name="Freeform 28"/>
                <p:cNvSpPr>
                  <a:spLocks/>
                </p:cNvSpPr>
                <p:nvPr/>
              </p:nvSpPr>
              <p:spPr bwMode="gray">
                <a:xfrm>
                  <a:off x="-1716088" y="3406775"/>
                  <a:ext cx="147638" cy="249238"/>
                </a:xfrm>
                <a:custGeom>
                  <a:avLst/>
                  <a:gdLst/>
                  <a:ahLst/>
                  <a:cxnLst>
                    <a:cxn ang="0">
                      <a:pos x="23" y="132"/>
                    </a:cxn>
                    <a:cxn ang="0">
                      <a:pos x="25" y="125"/>
                    </a:cxn>
                    <a:cxn ang="0">
                      <a:pos x="11" y="117"/>
                    </a:cxn>
                    <a:cxn ang="0">
                      <a:pos x="2" y="95"/>
                    </a:cxn>
                    <a:cxn ang="0">
                      <a:pos x="1" y="75"/>
                    </a:cxn>
                    <a:cxn ang="0">
                      <a:pos x="1" y="51"/>
                    </a:cxn>
                    <a:cxn ang="0">
                      <a:pos x="4" y="28"/>
                    </a:cxn>
                    <a:cxn ang="0">
                      <a:pos x="9" y="7"/>
                    </a:cxn>
                    <a:cxn ang="0">
                      <a:pos x="37" y="1"/>
                    </a:cxn>
                    <a:cxn ang="0">
                      <a:pos x="66" y="4"/>
                    </a:cxn>
                    <a:cxn ang="0">
                      <a:pos x="95" y="30"/>
                    </a:cxn>
                    <a:cxn ang="0">
                      <a:pos x="96" y="74"/>
                    </a:cxn>
                    <a:cxn ang="0">
                      <a:pos x="85" y="100"/>
                    </a:cxn>
                    <a:cxn ang="0">
                      <a:pos x="85" y="113"/>
                    </a:cxn>
                    <a:cxn ang="0">
                      <a:pos x="72" y="149"/>
                    </a:cxn>
                    <a:cxn ang="0">
                      <a:pos x="57" y="168"/>
                    </a:cxn>
                    <a:cxn ang="0">
                      <a:pos x="39" y="159"/>
                    </a:cxn>
                    <a:cxn ang="0">
                      <a:pos x="23" y="132"/>
                    </a:cxn>
                  </a:cxnLst>
                  <a:rect l="0" t="0" r="r" b="b"/>
                  <a:pathLst>
                    <a:path w="99" h="168">
                      <a:moveTo>
                        <a:pt x="23" y="132"/>
                      </a:moveTo>
                      <a:cubicBezTo>
                        <a:pt x="25" y="125"/>
                        <a:pt x="25" y="125"/>
                        <a:pt x="25" y="125"/>
                      </a:cubicBezTo>
                      <a:cubicBezTo>
                        <a:pt x="25" y="125"/>
                        <a:pt x="18" y="122"/>
                        <a:pt x="11" y="117"/>
                      </a:cubicBezTo>
                      <a:cubicBezTo>
                        <a:pt x="6" y="112"/>
                        <a:pt x="3" y="99"/>
                        <a:pt x="2" y="95"/>
                      </a:cubicBezTo>
                      <a:cubicBezTo>
                        <a:pt x="1" y="89"/>
                        <a:pt x="1" y="84"/>
                        <a:pt x="1" y="75"/>
                      </a:cubicBezTo>
                      <a:cubicBezTo>
                        <a:pt x="1" y="75"/>
                        <a:pt x="0" y="58"/>
                        <a:pt x="1" y="51"/>
                      </a:cubicBezTo>
                      <a:cubicBezTo>
                        <a:pt x="4" y="39"/>
                        <a:pt x="5" y="32"/>
                        <a:pt x="4" y="28"/>
                      </a:cubicBezTo>
                      <a:cubicBezTo>
                        <a:pt x="4" y="24"/>
                        <a:pt x="1" y="9"/>
                        <a:pt x="9" y="7"/>
                      </a:cubicBezTo>
                      <a:cubicBezTo>
                        <a:pt x="17" y="5"/>
                        <a:pt x="30" y="1"/>
                        <a:pt x="37" y="1"/>
                      </a:cubicBezTo>
                      <a:cubicBezTo>
                        <a:pt x="43" y="1"/>
                        <a:pt x="51" y="0"/>
                        <a:pt x="66" y="4"/>
                      </a:cubicBezTo>
                      <a:cubicBezTo>
                        <a:pt x="71" y="5"/>
                        <a:pt x="93" y="19"/>
                        <a:pt x="95" y="30"/>
                      </a:cubicBezTo>
                      <a:cubicBezTo>
                        <a:pt x="98" y="42"/>
                        <a:pt x="99" y="63"/>
                        <a:pt x="96" y="74"/>
                      </a:cubicBezTo>
                      <a:cubicBezTo>
                        <a:pt x="93" y="85"/>
                        <a:pt x="88" y="96"/>
                        <a:pt x="85" y="100"/>
                      </a:cubicBezTo>
                      <a:cubicBezTo>
                        <a:pt x="82" y="104"/>
                        <a:pt x="85" y="109"/>
                        <a:pt x="85" y="113"/>
                      </a:cubicBezTo>
                      <a:cubicBezTo>
                        <a:pt x="84" y="119"/>
                        <a:pt x="72" y="149"/>
                        <a:pt x="72" y="149"/>
                      </a:cubicBezTo>
                      <a:cubicBezTo>
                        <a:pt x="57" y="168"/>
                        <a:pt x="57" y="168"/>
                        <a:pt x="57" y="168"/>
                      </a:cubicBezTo>
                      <a:cubicBezTo>
                        <a:pt x="39" y="159"/>
                        <a:pt x="39" y="159"/>
                        <a:pt x="39" y="159"/>
                      </a:cubicBezTo>
                      <a:lnTo>
                        <a:pt x="23" y="1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4" name="Freeform 29"/>
                <p:cNvSpPr>
                  <a:spLocks/>
                </p:cNvSpPr>
                <p:nvPr/>
              </p:nvSpPr>
              <p:spPr bwMode="gray">
                <a:xfrm>
                  <a:off x="-1854200" y="3570288"/>
                  <a:ext cx="461963" cy="447675"/>
                </a:xfrm>
                <a:custGeom>
                  <a:avLst/>
                  <a:gdLst/>
                  <a:ahLst/>
                  <a:cxnLst>
                    <a:cxn ang="0">
                      <a:pos x="103" y="16"/>
                    </a:cxn>
                    <a:cxn ang="0">
                      <a:pos x="111" y="14"/>
                    </a:cxn>
                    <a:cxn ang="0">
                      <a:pos x="121" y="14"/>
                    </a:cxn>
                    <a:cxn ang="0">
                      <a:pos x="124" y="24"/>
                    </a:cxn>
                    <a:cxn ang="0">
                      <a:pos x="139" y="45"/>
                    </a:cxn>
                    <a:cxn ang="0">
                      <a:pos x="163" y="32"/>
                    </a:cxn>
                    <a:cxn ang="0">
                      <a:pos x="179" y="2"/>
                    </a:cxn>
                    <a:cxn ang="0">
                      <a:pos x="191" y="12"/>
                    </a:cxn>
                    <a:cxn ang="0">
                      <a:pos x="235" y="33"/>
                    </a:cxn>
                    <a:cxn ang="0">
                      <a:pos x="267" y="64"/>
                    </a:cxn>
                    <a:cxn ang="0">
                      <a:pos x="310" y="172"/>
                    </a:cxn>
                    <a:cxn ang="0">
                      <a:pos x="310" y="221"/>
                    </a:cxn>
                    <a:cxn ang="0">
                      <a:pos x="265" y="193"/>
                    </a:cxn>
                    <a:cxn ang="0">
                      <a:pos x="255" y="214"/>
                    </a:cxn>
                    <a:cxn ang="0">
                      <a:pos x="232" y="187"/>
                    </a:cxn>
                    <a:cxn ang="0">
                      <a:pos x="239" y="257"/>
                    </a:cxn>
                    <a:cxn ang="0">
                      <a:pos x="227" y="278"/>
                    </a:cxn>
                    <a:cxn ang="0">
                      <a:pos x="172" y="301"/>
                    </a:cxn>
                    <a:cxn ang="0">
                      <a:pos x="110" y="298"/>
                    </a:cxn>
                    <a:cxn ang="0">
                      <a:pos x="58" y="291"/>
                    </a:cxn>
                    <a:cxn ang="0">
                      <a:pos x="36" y="249"/>
                    </a:cxn>
                    <a:cxn ang="0">
                      <a:pos x="1" y="191"/>
                    </a:cxn>
                    <a:cxn ang="0">
                      <a:pos x="0" y="140"/>
                    </a:cxn>
                    <a:cxn ang="0">
                      <a:pos x="23" y="94"/>
                    </a:cxn>
                    <a:cxn ang="0">
                      <a:pos x="50" y="26"/>
                    </a:cxn>
                    <a:cxn ang="0">
                      <a:pos x="103" y="16"/>
                    </a:cxn>
                  </a:cxnLst>
                  <a:rect l="0" t="0" r="r" b="b"/>
                  <a:pathLst>
                    <a:path w="313" h="301">
                      <a:moveTo>
                        <a:pt x="103" y="16"/>
                      </a:moveTo>
                      <a:cubicBezTo>
                        <a:pt x="103" y="16"/>
                        <a:pt x="109" y="14"/>
                        <a:pt x="111" y="14"/>
                      </a:cubicBezTo>
                      <a:cubicBezTo>
                        <a:pt x="114" y="14"/>
                        <a:pt x="121" y="14"/>
                        <a:pt x="121" y="14"/>
                      </a:cubicBezTo>
                      <a:cubicBezTo>
                        <a:pt x="121" y="14"/>
                        <a:pt x="123" y="21"/>
                        <a:pt x="124" y="24"/>
                      </a:cubicBezTo>
                      <a:cubicBezTo>
                        <a:pt x="125" y="28"/>
                        <a:pt x="133" y="42"/>
                        <a:pt x="139" y="45"/>
                      </a:cubicBezTo>
                      <a:cubicBezTo>
                        <a:pt x="144" y="47"/>
                        <a:pt x="158" y="39"/>
                        <a:pt x="163" y="32"/>
                      </a:cubicBezTo>
                      <a:cubicBezTo>
                        <a:pt x="167" y="27"/>
                        <a:pt x="179" y="4"/>
                        <a:pt x="179" y="2"/>
                      </a:cubicBezTo>
                      <a:cubicBezTo>
                        <a:pt x="179" y="0"/>
                        <a:pt x="187" y="11"/>
                        <a:pt x="191" y="12"/>
                      </a:cubicBezTo>
                      <a:cubicBezTo>
                        <a:pt x="194" y="13"/>
                        <a:pt x="230" y="31"/>
                        <a:pt x="235" y="33"/>
                      </a:cubicBezTo>
                      <a:cubicBezTo>
                        <a:pt x="235" y="33"/>
                        <a:pt x="262" y="46"/>
                        <a:pt x="267" y="64"/>
                      </a:cubicBezTo>
                      <a:cubicBezTo>
                        <a:pt x="273" y="82"/>
                        <a:pt x="308" y="162"/>
                        <a:pt x="310" y="172"/>
                      </a:cubicBezTo>
                      <a:cubicBezTo>
                        <a:pt x="313" y="182"/>
                        <a:pt x="310" y="221"/>
                        <a:pt x="310" y="221"/>
                      </a:cubicBezTo>
                      <a:cubicBezTo>
                        <a:pt x="265" y="193"/>
                        <a:pt x="265" y="193"/>
                        <a:pt x="265" y="193"/>
                      </a:cubicBezTo>
                      <a:cubicBezTo>
                        <a:pt x="255" y="214"/>
                        <a:pt x="255" y="214"/>
                        <a:pt x="255" y="214"/>
                      </a:cubicBezTo>
                      <a:cubicBezTo>
                        <a:pt x="255" y="214"/>
                        <a:pt x="232" y="184"/>
                        <a:pt x="232" y="187"/>
                      </a:cubicBezTo>
                      <a:cubicBezTo>
                        <a:pt x="232" y="189"/>
                        <a:pt x="240" y="252"/>
                        <a:pt x="239" y="257"/>
                      </a:cubicBezTo>
                      <a:cubicBezTo>
                        <a:pt x="238" y="262"/>
                        <a:pt x="227" y="278"/>
                        <a:pt x="227" y="278"/>
                      </a:cubicBezTo>
                      <a:cubicBezTo>
                        <a:pt x="172" y="301"/>
                        <a:pt x="172" y="301"/>
                        <a:pt x="172" y="301"/>
                      </a:cubicBezTo>
                      <a:cubicBezTo>
                        <a:pt x="110" y="298"/>
                        <a:pt x="110" y="298"/>
                        <a:pt x="110" y="298"/>
                      </a:cubicBezTo>
                      <a:cubicBezTo>
                        <a:pt x="58" y="291"/>
                        <a:pt x="58" y="291"/>
                        <a:pt x="58" y="291"/>
                      </a:cubicBezTo>
                      <a:cubicBezTo>
                        <a:pt x="36" y="249"/>
                        <a:pt x="36" y="249"/>
                        <a:pt x="36" y="249"/>
                      </a:cubicBezTo>
                      <a:cubicBezTo>
                        <a:pt x="1" y="191"/>
                        <a:pt x="1" y="191"/>
                        <a:pt x="1" y="191"/>
                      </a:cubicBezTo>
                      <a:cubicBezTo>
                        <a:pt x="0" y="140"/>
                        <a:pt x="0" y="140"/>
                        <a:pt x="0" y="140"/>
                      </a:cubicBezTo>
                      <a:cubicBezTo>
                        <a:pt x="23" y="94"/>
                        <a:pt x="23" y="94"/>
                        <a:pt x="23" y="94"/>
                      </a:cubicBezTo>
                      <a:cubicBezTo>
                        <a:pt x="50" y="26"/>
                        <a:pt x="50" y="26"/>
                        <a:pt x="50" y="26"/>
                      </a:cubicBezTo>
                      <a:lnTo>
                        <a:pt x="103" y="1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5" name="Freeform 30"/>
                <p:cNvSpPr>
                  <a:spLocks/>
                </p:cNvSpPr>
                <p:nvPr/>
              </p:nvSpPr>
              <p:spPr bwMode="gray">
                <a:xfrm>
                  <a:off x="-1916113" y="3587750"/>
                  <a:ext cx="423863" cy="1123950"/>
                </a:xfrm>
                <a:custGeom>
                  <a:avLst/>
                  <a:gdLst/>
                  <a:ahLst/>
                  <a:cxnLst>
                    <a:cxn ang="0">
                      <a:pos x="192" y="431"/>
                    </a:cxn>
                    <a:cxn ang="0">
                      <a:pos x="191" y="479"/>
                    </a:cxn>
                    <a:cxn ang="0">
                      <a:pos x="187" y="511"/>
                    </a:cxn>
                    <a:cxn ang="0">
                      <a:pos x="191" y="543"/>
                    </a:cxn>
                    <a:cxn ang="0">
                      <a:pos x="194" y="591"/>
                    </a:cxn>
                    <a:cxn ang="0">
                      <a:pos x="190" y="625"/>
                    </a:cxn>
                    <a:cxn ang="0">
                      <a:pos x="195" y="676"/>
                    </a:cxn>
                    <a:cxn ang="0">
                      <a:pos x="198" y="706"/>
                    </a:cxn>
                    <a:cxn ang="0">
                      <a:pos x="194" y="717"/>
                    </a:cxn>
                    <a:cxn ang="0">
                      <a:pos x="199" y="738"/>
                    </a:cxn>
                    <a:cxn ang="0">
                      <a:pos x="193" y="754"/>
                    </a:cxn>
                    <a:cxn ang="0">
                      <a:pos x="156" y="758"/>
                    </a:cxn>
                    <a:cxn ang="0">
                      <a:pos x="144" y="754"/>
                    </a:cxn>
                    <a:cxn ang="0">
                      <a:pos x="152" y="732"/>
                    </a:cxn>
                    <a:cxn ang="0">
                      <a:pos x="157" y="716"/>
                    </a:cxn>
                    <a:cxn ang="0">
                      <a:pos x="146" y="712"/>
                    </a:cxn>
                    <a:cxn ang="0">
                      <a:pos x="129" y="668"/>
                    </a:cxn>
                    <a:cxn ang="0">
                      <a:pos x="116" y="570"/>
                    </a:cxn>
                    <a:cxn ang="0">
                      <a:pos x="101" y="422"/>
                    </a:cxn>
                    <a:cxn ang="0">
                      <a:pos x="105" y="364"/>
                    </a:cxn>
                    <a:cxn ang="0">
                      <a:pos x="99" y="322"/>
                    </a:cxn>
                    <a:cxn ang="0">
                      <a:pos x="71" y="322"/>
                    </a:cxn>
                    <a:cxn ang="0">
                      <a:pos x="27" y="346"/>
                    </a:cxn>
                    <a:cxn ang="0">
                      <a:pos x="5" y="355"/>
                    </a:cxn>
                    <a:cxn ang="0">
                      <a:pos x="5" y="298"/>
                    </a:cxn>
                    <a:cxn ang="0">
                      <a:pos x="37" y="218"/>
                    </a:cxn>
                    <a:cxn ang="0">
                      <a:pos x="27" y="149"/>
                    </a:cxn>
                    <a:cxn ang="0">
                      <a:pos x="47" y="99"/>
                    </a:cxn>
                    <a:cxn ang="0">
                      <a:pos x="60" y="33"/>
                    </a:cxn>
                    <a:cxn ang="0">
                      <a:pos x="82" y="7"/>
                    </a:cxn>
                    <a:cxn ang="0">
                      <a:pos x="122" y="1"/>
                    </a:cxn>
                    <a:cxn ang="0">
                      <a:pos x="150" y="4"/>
                    </a:cxn>
                    <a:cxn ang="0">
                      <a:pos x="145" y="17"/>
                    </a:cxn>
                    <a:cxn ang="0">
                      <a:pos x="123" y="19"/>
                    </a:cxn>
                    <a:cxn ang="0">
                      <a:pos x="92" y="44"/>
                    </a:cxn>
                    <a:cxn ang="0">
                      <a:pos x="80" y="75"/>
                    </a:cxn>
                    <a:cxn ang="0">
                      <a:pos x="70" y="98"/>
                    </a:cxn>
                    <a:cxn ang="0">
                      <a:pos x="48" y="139"/>
                    </a:cxn>
                    <a:cxn ang="0">
                      <a:pos x="58" y="186"/>
                    </a:cxn>
                    <a:cxn ang="0">
                      <a:pos x="95" y="183"/>
                    </a:cxn>
                    <a:cxn ang="0">
                      <a:pos x="103" y="204"/>
                    </a:cxn>
                    <a:cxn ang="0">
                      <a:pos x="106" y="254"/>
                    </a:cxn>
                    <a:cxn ang="0">
                      <a:pos x="162" y="267"/>
                    </a:cxn>
                    <a:cxn ang="0">
                      <a:pos x="235" y="265"/>
                    </a:cxn>
                    <a:cxn ang="0">
                      <a:pos x="277" y="248"/>
                    </a:cxn>
                    <a:cxn ang="0">
                      <a:pos x="283" y="279"/>
                    </a:cxn>
                    <a:cxn ang="0">
                      <a:pos x="284" y="379"/>
                    </a:cxn>
                    <a:cxn ang="0">
                      <a:pos x="268" y="496"/>
                    </a:cxn>
                    <a:cxn ang="0">
                      <a:pos x="263" y="637"/>
                    </a:cxn>
                    <a:cxn ang="0">
                      <a:pos x="253" y="713"/>
                    </a:cxn>
                    <a:cxn ang="0">
                      <a:pos x="259" y="728"/>
                    </a:cxn>
                    <a:cxn ang="0">
                      <a:pos x="277" y="743"/>
                    </a:cxn>
                    <a:cxn ang="0">
                      <a:pos x="254" y="754"/>
                    </a:cxn>
                    <a:cxn ang="0">
                      <a:pos x="223" y="756"/>
                    </a:cxn>
                    <a:cxn ang="0">
                      <a:pos x="204" y="746"/>
                    </a:cxn>
                    <a:cxn ang="0">
                      <a:pos x="208" y="717"/>
                    </a:cxn>
                    <a:cxn ang="0">
                      <a:pos x="201" y="700"/>
                    </a:cxn>
                    <a:cxn ang="0">
                      <a:pos x="203" y="547"/>
                    </a:cxn>
                    <a:cxn ang="0">
                      <a:pos x="208" y="433"/>
                    </a:cxn>
                    <a:cxn ang="0">
                      <a:pos x="198" y="409"/>
                    </a:cxn>
                  </a:cxnLst>
                  <a:rect l="0" t="0" r="r" b="b"/>
                  <a:pathLst>
                    <a:path w="287" h="758">
                      <a:moveTo>
                        <a:pt x="198" y="409"/>
                      </a:moveTo>
                      <a:cubicBezTo>
                        <a:pt x="197" y="411"/>
                        <a:pt x="192" y="426"/>
                        <a:pt x="192" y="431"/>
                      </a:cubicBezTo>
                      <a:cubicBezTo>
                        <a:pt x="192" y="436"/>
                        <a:pt x="193" y="444"/>
                        <a:pt x="192" y="452"/>
                      </a:cubicBezTo>
                      <a:cubicBezTo>
                        <a:pt x="191" y="459"/>
                        <a:pt x="191" y="476"/>
                        <a:pt x="191" y="479"/>
                      </a:cubicBezTo>
                      <a:cubicBezTo>
                        <a:pt x="191" y="482"/>
                        <a:pt x="192" y="498"/>
                        <a:pt x="191" y="501"/>
                      </a:cubicBezTo>
                      <a:cubicBezTo>
                        <a:pt x="190" y="503"/>
                        <a:pt x="188" y="507"/>
                        <a:pt x="187" y="511"/>
                      </a:cubicBezTo>
                      <a:cubicBezTo>
                        <a:pt x="187" y="516"/>
                        <a:pt x="185" y="522"/>
                        <a:pt x="186" y="524"/>
                      </a:cubicBezTo>
                      <a:cubicBezTo>
                        <a:pt x="186" y="527"/>
                        <a:pt x="191" y="539"/>
                        <a:pt x="191" y="543"/>
                      </a:cubicBezTo>
                      <a:cubicBezTo>
                        <a:pt x="191" y="546"/>
                        <a:pt x="190" y="570"/>
                        <a:pt x="190" y="574"/>
                      </a:cubicBezTo>
                      <a:cubicBezTo>
                        <a:pt x="191" y="578"/>
                        <a:pt x="194" y="587"/>
                        <a:pt x="194" y="591"/>
                      </a:cubicBezTo>
                      <a:cubicBezTo>
                        <a:pt x="194" y="596"/>
                        <a:pt x="195" y="606"/>
                        <a:pt x="194" y="610"/>
                      </a:cubicBezTo>
                      <a:cubicBezTo>
                        <a:pt x="193" y="614"/>
                        <a:pt x="190" y="619"/>
                        <a:pt x="190" y="625"/>
                      </a:cubicBezTo>
                      <a:cubicBezTo>
                        <a:pt x="190" y="630"/>
                        <a:pt x="190" y="654"/>
                        <a:pt x="191" y="660"/>
                      </a:cubicBezTo>
                      <a:cubicBezTo>
                        <a:pt x="191" y="666"/>
                        <a:pt x="194" y="668"/>
                        <a:pt x="195" y="676"/>
                      </a:cubicBezTo>
                      <a:cubicBezTo>
                        <a:pt x="196" y="683"/>
                        <a:pt x="199" y="691"/>
                        <a:pt x="199" y="694"/>
                      </a:cubicBezTo>
                      <a:cubicBezTo>
                        <a:pt x="199" y="697"/>
                        <a:pt x="198" y="703"/>
                        <a:pt x="198" y="706"/>
                      </a:cubicBezTo>
                      <a:cubicBezTo>
                        <a:pt x="198" y="708"/>
                        <a:pt x="196" y="711"/>
                        <a:pt x="196" y="711"/>
                      </a:cubicBezTo>
                      <a:cubicBezTo>
                        <a:pt x="196" y="711"/>
                        <a:pt x="194" y="715"/>
                        <a:pt x="194" y="717"/>
                      </a:cubicBezTo>
                      <a:cubicBezTo>
                        <a:pt x="194" y="720"/>
                        <a:pt x="197" y="727"/>
                        <a:pt x="197" y="730"/>
                      </a:cubicBezTo>
                      <a:cubicBezTo>
                        <a:pt x="198" y="733"/>
                        <a:pt x="199" y="736"/>
                        <a:pt x="199" y="738"/>
                      </a:cubicBezTo>
                      <a:cubicBezTo>
                        <a:pt x="199" y="740"/>
                        <a:pt x="200" y="743"/>
                        <a:pt x="199" y="745"/>
                      </a:cubicBezTo>
                      <a:cubicBezTo>
                        <a:pt x="197" y="747"/>
                        <a:pt x="195" y="752"/>
                        <a:pt x="193" y="754"/>
                      </a:cubicBezTo>
                      <a:cubicBezTo>
                        <a:pt x="190" y="757"/>
                        <a:pt x="180" y="758"/>
                        <a:pt x="177" y="758"/>
                      </a:cubicBezTo>
                      <a:cubicBezTo>
                        <a:pt x="174" y="758"/>
                        <a:pt x="160" y="758"/>
                        <a:pt x="156" y="758"/>
                      </a:cubicBezTo>
                      <a:cubicBezTo>
                        <a:pt x="152" y="758"/>
                        <a:pt x="149" y="758"/>
                        <a:pt x="147" y="758"/>
                      </a:cubicBezTo>
                      <a:cubicBezTo>
                        <a:pt x="146" y="758"/>
                        <a:pt x="144" y="754"/>
                        <a:pt x="144" y="754"/>
                      </a:cubicBezTo>
                      <a:cubicBezTo>
                        <a:pt x="144" y="754"/>
                        <a:pt x="143" y="754"/>
                        <a:pt x="144" y="749"/>
                      </a:cubicBezTo>
                      <a:cubicBezTo>
                        <a:pt x="145" y="744"/>
                        <a:pt x="150" y="734"/>
                        <a:pt x="152" y="732"/>
                      </a:cubicBezTo>
                      <a:cubicBezTo>
                        <a:pt x="155" y="729"/>
                        <a:pt x="158" y="723"/>
                        <a:pt x="159" y="721"/>
                      </a:cubicBezTo>
                      <a:cubicBezTo>
                        <a:pt x="159" y="719"/>
                        <a:pt x="157" y="716"/>
                        <a:pt x="157" y="716"/>
                      </a:cubicBezTo>
                      <a:cubicBezTo>
                        <a:pt x="153" y="719"/>
                        <a:pt x="153" y="719"/>
                        <a:pt x="153" y="719"/>
                      </a:cubicBezTo>
                      <a:cubicBezTo>
                        <a:pt x="153" y="719"/>
                        <a:pt x="147" y="717"/>
                        <a:pt x="146" y="712"/>
                      </a:cubicBezTo>
                      <a:cubicBezTo>
                        <a:pt x="144" y="706"/>
                        <a:pt x="137" y="689"/>
                        <a:pt x="135" y="684"/>
                      </a:cubicBezTo>
                      <a:cubicBezTo>
                        <a:pt x="132" y="679"/>
                        <a:pt x="129" y="672"/>
                        <a:pt x="129" y="668"/>
                      </a:cubicBezTo>
                      <a:cubicBezTo>
                        <a:pt x="129" y="663"/>
                        <a:pt x="125" y="629"/>
                        <a:pt x="124" y="618"/>
                      </a:cubicBezTo>
                      <a:cubicBezTo>
                        <a:pt x="123" y="607"/>
                        <a:pt x="116" y="572"/>
                        <a:pt x="116" y="570"/>
                      </a:cubicBezTo>
                      <a:cubicBezTo>
                        <a:pt x="116" y="567"/>
                        <a:pt x="108" y="508"/>
                        <a:pt x="108" y="504"/>
                      </a:cubicBezTo>
                      <a:cubicBezTo>
                        <a:pt x="108" y="499"/>
                        <a:pt x="100" y="435"/>
                        <a:pt x="101" y="422"/>
                      </a:cubicBezTo>
                      <a:cubicBezTo>
                        <a:pt x="102" y="408"/>
                        <a:pt x="105" y="385"/>
                        <a:pt x="105" y="381"/>
                      </a:cubicBezTo>
                      <a:cubicBezTo>
                        <a:pt x="105" y="378"/>
                        <a:pt x="106" y="368"/>
                        <a:pt x="105" y="364"/>
                      </a:cubicBezTo>
                      <a:cubicBezTo>
                        <a:pt x="103" y="360"/>
                        <a:pt x="100" y="359"/>
                        <a:pt x="100" y="356"/>
                      </a:cubicBezTo>
                      <a:cubicBezTo>
                        <a:pt x="100" y="354"/>
                        <a:pt x="102" y="323"/>
                        <a:pt x="99" y="322"/>
                      </a:cubicBezTo>
                      <a:cubicBezTo>
                        <a:pt x="96" y="321"/>
                        <a:pt x="89" y="321"/>
                        <a:pt x="84" y="321"/>
                      </a:cubicBezTo>
                      <a:cubicBezTo>
                        <a:pt x="79" y="321"/>
                        <a:pt x="74" y="319"/>
                        <a:pt x="71" y="322"/>
                      </a:cubicBezTo>
                      <a:cubicBezTo>
                        <a:pt x="67" y="324"/>
                        <a:pt x="58" y="331"/>
                        <a:pt x="58" y="331"/>
                      </a:cubicBezTo>
                      <a:cubicBezTo>
                        <a:pt x="58" y="331"/>
                        <a:pt x="28" y="345"/>
                        <a:pt x="27" y="346"/>
                      </a:cubicBezTo>
                      <a:cubicBezTo>
                        <a:pt x="25" y="348"/>
                        <a:pt x="17" y="354"/>
                        <a:pt x="15" y="355"/>
                      </a:cubicBezTo>
                      <a:cubicBezTo>
                        <a:pt x="14" y="355"/>
                        <a:pt x="7" y="355"/>
                        <a:pt x="5" y="355"/>
                      </a:cubicBezTo>
                      <a:cubicBezTo>
                        <a:pt x="2" y="355"/>
                        <a:pt x="0" y="352"/>
                        <a:pt x="0" y="349"/>
                      </a:cubicBezTo>
                      <a:cubicBezTo>
                        <a:pt x="0" y="346"/>
                        <a:pt x="4" y="305"/>
                        <a:pt x="5" y="298"/>
                      </a:cubicBezTo>
                      <a:cubicBezTo>
                        <a:pt x="7" y="292"/>
                        <a:pt x="8" y="286"/>
                        <a:pt x="11" y="277"/>
                      </a:cubicBezTo>
                      <a:cubicBezTo>
                        <a:pt x="15" y="267"/>
                        <a:pt x="37" y="223"/>
                        <a:pt x="37" y="218"/>
                      </a:cubicBezTo>
                      <a:cubicBezTo>
                        <a:pt x="37" y="213"/>
                        <a:pt x="38" y="188"/>
                        <a:pt x="37" y="180"/>
                      </a:cubicBezTo>
                      <a:cubicBezTo>
                        <a:pt x="36" y="172"/>
                        <a:pt x="28" y="154"/>
                        <a:pt x="27" y="149"/>
                      </a:cubicBezTo>
                      <a:cubicBezTo>
                        <a:pt x="27" y="143"/>
                        <a:pt x="27" y="128"/>
                        <a:pt x="29" y="123"/>
                      </a:cubicBezTo>
                      <a:cubicBezTo>
                        <a:pt x="31" y="119"/>
                        <a:pt x="42" y="102"/>
                        <a:pt x="47" y="99"/>
                      </a:cubicBezTo>
                      <a:cubicBezTo>
                        <a:pt x="51" y="96"/>
                        <a:pt x="54" y="86"/>
                        <a:pt x="55" y="82"/>
                      </a:cubicBezTo>
                      <a:cubicBezTo>
                        <a:pt x="56" y="78"/>
                        <a:pt x="59" y="38"/>
                        <a:pt x="60" y="33"/>
                      </a:cubicBezTo>
                      <a:cubicBezTo>
                        <a:pt x="61" y="28"/>
                        <a:pt x="61" y="24"/>
                        <a:pt x="68" y="19"/>
                      </a:cubicBezTo>
                      <a:cubicBezTo>
                        <a:pt x="74" y="14"/>
                        <a:pt x="74" y="10"/>
                        <a:pt x="82" y="7"/>
                      </a:cubicBezTo>
                      <a:cubicBezTo>
                        <a:pt x="91" y="5"/>
                        <a:pt x="100" y="1"/>
                        <a:pt x="103" y="1"/>
                      </a:cubicBezTo>
                      <a:cubicBezTo>
                        <a:pt x="107" y="1"/>
                        <a:pt x="119" y="1"/>
                        <a:pt x="122" y="1"/>
                      </a:cubicBezTo>
                      <a:cubicBezTo>
                        <a:pt x="125" y="1"/>
                        <a:pt x="139" y="0"/>
                        <a:pt x="142" y="0"/>
                      </a:cubicBezTo>
                      <a:cubicBezTo>
                        <a:pt x="145" y="1"/>
                        <a:pt x="149" y="2"/>
                        <a:pt x="150" y="4"/>
                      </a:cubicBezTo>
                      <a:cubicBezTo>
                        <a:pt x="150" y="7"/>
                        <a:pt x="150" y="8"/>
                        <a:pt x="149" y="10"/>
                      </a:cubicBezTo>
                      <a:cubicBezTo>
                        <a:pt x="148" y="12"/>
                        <a:pt x="149" y="15"/>
                        <a:pt x="145" y="17"/>
                      </a:cubicBezTo>
                      <a:cubicBezTo>
                        <a:pt x="140" y="20"/>
                        <a:pt x="134" y="21"/>
                        <a:pt x="134" y="21"/>
                      </a:cubicBezTo>
                      <a:cubicBezTo>
                        <a:pt x="134" y="21"/>
                        <a:pt x="126" y="19"/>
                        <a:pt x="123" y="19"/>
                      </a:cubicBezTo>
                      <a:cubicBezTo>
                        <a:pt x="121" y="19"/>
                        <a:pt x="103" y="27"/>
                        <a:pt x="102" y="30"/>
                      </a:cubicBezTo>
                      <a:cubicBezTo>
                        <a:pt x="100" y="32"/>
                        <a:pt x="95" y="39"/>
                        <a:pt x="92" y="44"/>
                      </a:cubicBezTo>
                      <a:cubicBezTo>
                        <a:pt x="88" y="49"/>
                        <a:pt x="86" y="55"/>
                        <a:pt x="84" y="60"/>
                      </a:cubicBezTo>
                      <a:cubicBezTo>
                        <a:pt x="82" y="65"/>
                        <a:pt x="80" y="71"/>
                        <a:pt x="80" y="75"/>
                      </a:cubicBezTo>
                      <a:cubicBezTo>
                        <a:pt x="80" y="79"/>
                        <a:pt x="79" y="82"/>
                        <a:pt x="78" y="87"/>
                      </a:cubicBezTo>
                      <a:cubicBezTo>
                        <a:pt x="76" y="92"/>
                        <a:pt x="74" y="90"/>
                        <a:pt x="70" y="98"/>
                      </a:cubicBezTo>
                      <a:cubicBezTo>
                        <a:pt x="66" y="105"/>
                        <a:pt x="61" y="112"/>
                        <a:pt x="59" y="115"/>
                      </a:cubicBezTo>
                      <a:cubicBezTo>
                        <a:pt x="58" y="118"/>
                        <a:pt x="48" y="135"/>
                        <a:pt x="48" y="139"/>
                      </a:cubicBezTo>
                      <a:cubicBezTo>
                        <a:pt x="47" y="143"/>
                        <a:pt x="46" y="166"/>
                        <a:pt x="47" y="170"/>
                      </a:cubicBezTo>
                      <a:cubicBezTo>
                        <a:pt x="48" y="175"/>
                        <a:pt x="55" y="183"/>
                        <a:pt x="58" y="186"/>
                      </a:cubicBezTo>
                      <a:cubicBezTo>
                        <a:pt x="62" y="189"/>
                        <a:pt x="69" y="194"/>
                        <a:pt x="72" y="194"/>
                      </a:cubicBezTo>
                      <a:cubicBezTo>
                        <a:pt x="75" y="194"/>
                        <a:pt x="93" y="186"/>
                        <a:pt x="95" y="183"/>
                      </a:cubicBezTo>
                      <a:cubicBezTo>
                        <a:pt x="95" y="183"/>
                        <a:pt x="100" y="172"/>
                        <a:pt x="103" y="174"/>
                      </a:cubicBezTo>
                      <a:cubicBezTo>
                        <a:pt x="106" y="176"/>
                        <a:pt x="105" y="199"/>
                        <a:pt x="103" y="204"/>
                      </a:cubicBezTo>
                      <a:cubicBezTo>
                        <a:pt x="102" y="209"/>
                        <a:pt x="100" y="217"/>
                        <a:pt x="100" y="221"/>
                      </a:cubicBezTo>
                      <a:cubicBezTo>
                        <a:pt x="100" y="221"/>
                        <a:pt x="105" y="248"/>
                        <a:pt x="106" y="254"/>
                      </a:cubicBezTo>
                      <a:cubicBezTo>
                        <a:pt x="108" y="260"/>
                        <a:pt x="117" y="264"/>
                        <a:pt x="126" y="265"/>
                      </a:cubicBezTo>
                      <a:cubicBezTo>
                        <a:pt x="135" y="266"/>
                        <a:pt x="152" y="267"/>
                        <a:pt x="162" y="267"/>
                      </a:cubicBezTo>
                      <a:cubicBezTo>
                        <a:pt x="172" y="267"/>
                        <a:pt x="185" y="266"/>
                        <a:pt x="191" y="266"/>
                      </a:cubicBezTo>
                      <a:cubicBezTo>
                        <a:pt x="198" y="266"/>
                        <a:pt x="226" y="267"/>
                        <a:pt x="235" y="265"/>
                      </a:cubicBezTo>
                      <a:cubicBezTo>
                        <a:pt x="244" y="264"/>
                        <a:pt x="255" y="261"/>
                        <a:pt x="259" y="260"/>
                      </a:cubicBezTo>
                      <a:cubicBezTo>
                        <a:pt x="263" y="258"/>
                        <a:pt x="277" y="248"/>
                        <a:pt x="277" y="248"/>
                      </a:cubicBezTo>
                      <a:cubicBezTo>
                        <a:pt x="277" y="248"/>
                        <a:pt x="281" y="244"/>
                        <a:pt x="281" y="246"/>
                      </a:cubicBezTo>
                      <a:cubicBezTo>
                        <a:pt x="281" y="248"/>
                        <a:pt x="283" y="274"/>
                        <a:pt x="283" y="279"/>
                      </a:cubicBezTo>
                      <a:cubicBezTo>
                        <a:pt x="283" y="284"/>
                        <a:pt x="287" y="314"/>
                        <a:pt x="287" y="322"/>
                      </a:cubicBezTo>
                      <a:cubicBezTo>
                        <a:pt x="287" y="331"/>
                        <a:pt x="285" y="365"/>
                        <a:pt x="284" y="379"/>
                      </a:cubicBezTo>
                      <a:cubicBezTo>
                        <a:pt x="282" y="393"/>
                        <a:pt x="274" y="430"/>
                        <a:pt x="274" y="436"/>
                      </a:cubicBezTo>
                      <a:cubicBezTo>
                        <a:pt x="273" y="442"/>
                        <a:pt x="267" y="491"/>
                        <a:pt x="268" y="496"/>
                      </a:cubicBezTo>
                      <a:cubicBezTo>
                        <a:pt x="269" y="501"/>
                        <a:pt x="272" y="530"/>
                        <a:pt x="272" y="536"/>
                      </a:cubicBezTo>
                      <a:cubicBezTo>
                        <a:pt x="272" y="542"/>
                        <a:pt x="264" y="631"/>
                        <a:pt x="263" y="637"/>
                      </a:cubicBezTo>
                      <a:cubicBezTo>
                        <a:pt x="263" y="643"/>
                        <a:pt x="258" y="703"/>
                        <a:pt x="256" y="705"/>
                      </a:cubicBezTo>
                      <a:cubicBezTo>
                        <a:pt x="254" y="706"/>
                        <a:pt x="253" y="713"/>
                        <a:pt x="253" y="713"/>
                      </a:cubicBezTo>
                      <a:cubicBezTo>
                        <a:pt x="253" y="713"/>
                        <a:pt x="250" y="716"/>
                        <a:pt x="250" y="717"/>
                      </a:cubicBezTo>
                      <a:cubicBezTo>
                        <a:pt x="250" y="719"/>
                        <a:pt x="255" y="727"/>
                        <a:pt x="259" y="728"/>
                      </a:cubicBezTo>
                      <a:cubicBezTo>
                        <a:pt x="263" y="729"/>
                        <a:pt x="275" y="730"/>
                        <a:pt x="275" y="733"/>
                      </a:cubicBezTo>
                      <a:cubicBezTo>
                        <a:pt x="276" y="736"/>
                        <a:pt x="277" y="743"/>
                        <a:pt x="277" y="743"/>
                      </a:cubicBezTo>
                      <a:cubicBezTo>
                        <a:pt x="277" y="743"/>
                        <a:pt x="277" y="750"/>
                        <a:pt x="274" y="750"/>
                      </a:cubicBezTo>
                      <a:cubicBezTo>
                        <a:pt x="271" y="750"/>
                        <a:pt x="254" y="754"/>
                        <a:pt x="254" y="754"/>
                      </a:cubicBezTo>
                      <a:cubicBezTo>
                        <a:pt x="254" y="754"/>
                        <a:pt x="246" y="756"/>
                        <a:pt x="243" y="756"/>
                      </a:cubicBezTo>
                      <a:cubicBezTo>
                        <a:pt x="239" y="756"/>
                        <a:pt x="227" y="756"/>
                        <a:pt x="223" y="756"/>
                      </a:cubicBezTo>
                      <a:cubicBezTo>
                        <a:pt x="220" y="756"/>
                        <a:pt x="210" y="757"/>
                        <a:pt x="207" y="756"/>
                      </a:cubicBezTo>
                      <a:cubicBezTo>
                        <a:pt x="205" y="754"/>
                        <a:pt x="204" y="749"/>
                        <a:pt x="204" y="746"/>
                      </a:cubicBezTo>
                      <a:cubicBezTo>
                        <a:pt x="205" y="743"/>
                        <a:pt x="207" y="733"/>
                        <a:pt x="207" y="730"/>
                      </a:cubicBezTo>
                      <a:cubicBezTo>
                        <a:pt x="207" y="727"/>
                        <a:pt x="208" y="717"/>
                        <a:pt x="208" y="717"/>
                      </a:cubicBezTo>
                      <a:cubicBezTo>
                        <a:pt x="208" y="717"/>
                        <a:pt x="208" y="716"/>
                        <a:pt x="207" y="714"/>
                      </a:cubicBezTo>
                      <a:cubicBezTo>
                        <a:pt x="205" y="712"/>
                        <a:pt x="201" y="702"/>
                        <a:pt x="201" y="700"/>
                      </a:cubicBezTo>
                      <a:cubicBezTo>
                        <a:pt x="201" y="699"/>
                        <a:pt x="200" y="619"/>
                        <a:pt x="200" y="612"/>
                      </a:cubicBezTo>
                      <a:cubicBezTo>
                        <a:pt x="200" y="604"/>
                        <a:pt x="201" y="554"/>
                        <a:pt x="203" y="547"/>
                      </a:cubicBezTo>
                      <a:cubicBezTo>
                        <a:pt x="206" y="540"/>
                        <a:pt x="208" y="523"/>
                        <a:pt x="208" y="514"/>
                      </a:cubicBezTo>
                      <a:cubicBezTo>
                        <a:pt x="208" y="508"/>
                        <a:pt x="210" y="445"/>
                        <a:pt x="208" y="433"/>
                      </a:cubicBezTo>
                      <a:cubicBezTo>
                        <a:pt x="206" y="425"/>
                        <a:pt x="201" y="409"/>
                        <a:pt x="201" y="409"/>
                      </a:cubicBezTo>
                      <a:lnTo>
                        <a:pt x="198" y="4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6" name="Freeform 31"/>
                <p:cNvSpPr>
                  <a:spLocks/>
                </p:cNvSpPr>
                <p:nvPr/>
              </p:nvSpPr>
              <p:spPr bwMode="gray">
                <a:xfrm>
                  <a:off x="-1536700" y="3846513"/>
                  <a:ext cx="196850" cy="266700"/>
                </a:xfrm>
                <a:custGeom>
                  <a:avLst/>
                  <a:gdLst/>
                  <a:ahLst/>
                  <a:cxnLst>
                    <a:cxn ang="0">
                      <a:pos x="42" y="0"/>
                    </a:cxn>
                    <a:cxn ang="0">
                      <a:pos x="124" y="62"/>
                    </a:cxn>
                    <a:cxn ang="0">
                      <a:pos x="78" y="168"/>
                    </a:cxn>
                    <a:cxn ang="0">
                      <a:pos x="0" y="98"/>
                    </a:cxn>
                    <a:cxn ang="0">
                      <a:pos x="42" y="0"/>
                    </a:cxn>
                  </a:cxnLst>
                  <a:rect l="0" t="0" r="r" b="b"/>
                  <a:pathLst>
                    <a:path w="124" h="168">
                      <a:moveTo>
                        <a:pt x="42" y="0"/>
                      </a:moveTo>
                      <a:lnTo>
                        <a:pt x="124" y="62"/>
                      </a:lnTo>
                      <a:lnTo>
                        <a:pt x="78" y="168"/>
                      </a:lnTo>
                      <a:lnTo>
                        <a:pt x="0" y="98"/>
                      </a:lnTo>
                      <a:lnTo>
                        <a:pt x="4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347" name="Freeform 32"/>
                <p:cNvSpPr>
                  <a:spLocks/>
                </p:cNvSpPr>
                <p:nvPr/>
              </p:nvSpPr>
              <p:spPr bwMode="gray">
                <a:xfrm>
                  <a:off x="-1484313" y="4030663"/>
                  <a:ext cx="46038" cy="66675"/>
                </a:xfrm>
                <a:custGeom>
                  <a:avLst/>
                  <a:gdLst/>
                  <a:ahLst/>
                  <a:cxnLst>
                    <a:cxn ang="0">
                      <a:pos x="31" y="40"/>
                    </a:cxn>
                    <a:cxn ang="0">
                      <a:pos x="14" y="43"/>
                    </a:cxn>
                    <a:cxn ang="0">
                      <a:pos x="0" y="26"/>
                    </a:cxn>
                    <a:cxn ang="0">
                      <a:pos x="8" y="7"/>
                    </a:cxn>
                    <a:cxn ang="0">
                      <a:pos x="18" y="7"/>
                    </a:cxn>
                    <a:cxn ang="0">
                      <a:pos x="26" y="30"/>
                    </a:cxn>
                    <a:cxn ang="0">
                      <a:pos x="31" y="40"/>
                    </a:cxn>
                  </a:cxnLst>
                  <a:rect l="0" t="0" r="r" b="b"/>
                  <a:pathLst>
                    <a:path w="31" h="45">
                      <a:moveTo>
                        <a:pt x="31" y="40"/>
                      </a:moveTo>
                      <a:cubicBezTo>
                        <a:pt x="31" y="40"/>
                        <a:pt x="17" y="45"/>
                        <a:pt x="14" y="43"/>
                      </a:cubicBezTo>
                      <a:cubicBezTo>
                        <a:pt x="11" y="42"/>
                        <a:pt x="0" y="29"/>
                        <a:pt x="0" y="26"/>
                      </a:cubicBezTo>
                      <a:cubicBezTo>
                        <a:pt x="1" y="23"/>
                        <a:pt x="5" y="9"/>
                        <a:pt x="8" y="7"/>
                      </a:cubicBezTo>
                      <a:cubicBezTo>
                        <a:pt x="10" y="5"/>
                        <a:pt x="15" y="0"/>
                        <a:pt x="18" y="7"/>
                      </a:cubicBezTo>
                      <a:cubicBezTo>
                        <a:pt x="21" y="14"/>
                        <a:pt x="26" y="27"/>
                        <a:pt x="26" y="30"/>
                      </a:cubicBezTo>
                      <a:cubicBezTo>
                        <a:pt x="26" y="33"/>
                        <a:pt x="31" y="40"/>
                        <a:pt x="31" y="4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33"/>
                <p:cNvSpPr>
                  <a:spLocks/>
                </p:cNvSpPr>
                <p:nvPr/>
              </p:nvSpPr>
              <p:spPr bwMode="gray">
                <a:xfrm>
                  <a:off x="-1749425" y="3613150"/>
                  <a:ext cx="76200" cy="150813"/>
                </a:xfrm>
                <a:custGeom>
                  <a:avLst/>
                  <a:gdLst/>
                  <a:ahLst/>
                  <a:cxnLst>
                    <a:cxn ang="0">
                      <a:pos x="0" y="78"/>
                    </a:cxn>
                    <a:cxn ang="0">
                      <a:pos x="6" y="93"/>
                    </a:cxn>
                    <a:cxn ang="0">
                      <a:pos x="23" y="99"/>
                    </a:cxn>
                    <a:cxn ang="0">
                      <a:pos x="37" y="74"/>
                    </a:cxn>
                    <a:cxn ang="0">
                      <a:pos x="50" y="47"/>
                    </a:cxn>
                    <a:cxn ang="0">
                      <a:pos x="50" y="20"/>
                    </a:cxn>
                    <a:cxn ang="0">
                      <a:pos x="43" y="8"/>
                    </a:cxn>
                    <a:cxn ang="0">
                      <a:pos x="33" y="7"/>
                    </a:cxn>
                    <a:cxn ang="0">
                      <a:pos x="25" y="4"/>
                    </a:cxn>
                    <a:cxn ang="0">
                      <a:pos x="20" y="0"/>
                    </a:cxn>
                    <a:cxn ang="0">
                      <a:pos x="11" y="5"/>
                    </a:cxn>
                    <a:cxn ang="0">
                      <a:pos x="16" y="34"/>
                    </a:cxn>
                    <a:cxn ang="0">
                      <a:pos x="16" y="58"/>
                    </a:cxn>
                    <a:cxn ang="0">
                      <a:pos x="0" y="78"/>
                    </a:cxn>
                  </a:cxnLst>
                  <a:rect l="0" t="0" r="r" b="b"/>
                  <a:pathLst>
                    <a:path w="52" h="102">
                      <a:moveTo>
                        <a:pt x="0" y="78"/>
                      </a:moveTo>
                      <a:cubicBezTo>
                        <a:pt x="0" y="78"/>
                        <a:pt x="3" y="89"/>
                        <a:pt x="6" y="93"/>
                      </a:cubicBezTo>
                      <a:cubicBezTo>
                        <a:pt x="9" y="98"/>
                        <a:pt x="23" y="102"/>
                        <a:pt x="23" y="99"/>
                      </a:cubicBezTo>
                      <a:cubicBezTo>
                        <a:pt x="23" y="96"/>
                        <a:pt x="33" y="78"/>
                        <a:pt x="37" y="74"/>
                      </a:cubicBezTo>
                      <a:cubicBezTo>
                        <a:pt x="40" y="69"/>
                        <a:pt x="50" y="52"/>
                        <a:pt x="50" y="47"/>
                      </a:cubicBezTo>
                      <a:cubicBezTo>
                        <a:pt x="49" y="42"/>
                        <a:pt x="52" y="24"/>
                        <a:pt x="50" y="20"/>
                      </a:cubicBezTo>
                      <a:cubicBezTo>
                        <a:pt x="47" y="17"/>
                        <a:pt x="47" y="9"/>
                        <a:pt x="43" y="8"/>
                      </a:cubicBezTo>
                      <a:cubicBezTo>
                        <a:pt x="40" y="8"/>
                        <a:pt x="35" y="8"/>
                        <a:pt x="33" y="7"/>
                      </a:cubicBezTo>
                      <a:cubicBezTo>
                        <a:pt x="30" y="6"/>
                        <a:pt x="25" y="4"/>
                        <a:pt x="25" y="4"/>
                      </a:cubicBezTo>
                      <a:cubicBezTo>
                        <a:pt x="25" y="4"/>
                        <a:pt x="22" y="1"/>
                        <a:pt x="20" y="0"/>
                      </a:cubicBezTo>
                      <a:cubicBezTo>
                        <a:pt x="18" y="0"/>
                        <a:pt x="10" y="2"/>
                        <a:pt x="11" y="5"/>
                      </a:cubicBezTo>
                      <a:cubicBezTo>
                        <a:pt x="12" y="9"/>
                        <a:pt x="13" y="30"/>
                        <a:pt x="16" y="34"/>
                      </a:cubicBezTo>
                      <a:cubicBezTo>
                        <a:pt x="18" y="39"/>
                        <a:pt x="19" y="55"/>
                        <a:pt x="16" y="58"/>
                      </a:cubicBezTo>
                      <a:cubicBezTo>
                        <a:pt x="13" y="62"/>
                        <a:pt x="0" y="78"/>
                        <a:pt x="0" y="7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103"/>
              <p:cNvGrpSpPr/>
              <p:nvPr/>
            </p:nvGrpSpPr>
            <p:grpSpPr bwMode="gray">
              <a:xfrm>
                <a:off x="-180751" y="1587403"/>
                <a:ext cx="1037633" cy="3124302"/>
                <a:chOff x="-2994025" y="3411538"/>
                <a:chExt cx="433388" cy="1304925"/>
              </a:xfrm>
            </p:grpSpPr>
            <p:sp>
              <p:nvSpPr>
                <p:cNvPr id="334" name="Freeform 45"/>
                <p:cNvSpPr>
                  <a:spLocks/>
                </p:cNvSpPr>
                <p:nvPr/>
              </p:nvSpPr>
              <p:spPr bwMode="gray">
                <a:xfrm>
                  <a:off x="-2852738" y="3411538"/>
                  <a:ext cx="136525" cy="144463"/>
                </a:xfrm>
                <a:custGeom>
                  <a:avLst/>
                  <a:gdLst/>
                  <a:ahLst/>
                  <a:cxnLst>
                    <a:cxn ang="0">
                      <a:pos x="10" y="96"/>
                    </a:cxn>
                    <a:cxn ang="0">
                      <a:pos x="0" y="63"/>
                    </a:cxn>
                    <a:cxn ang="0">
                      <a:pos x="12" y="14"/>
                    </a:cxn>
                    <a:cxn ang="0">
                      <a:pos x="53" y="3"/>
                    </a:cxn>
                    <a:cxn ang="0">
                      <a:pos x="85" y="23"/>
                    </a:cxn>
                    <a:cxn ang="0">
                      <a:pos x="91" y="50"/>
                    </a:cxn>
                    <a:cxn ang="0">
                      <a:pos x="79" y="59"/>
                    </a:cxn>
                    <a:cxn ang="0">
                      <a:pos x="55" y="67"/>
                    </a:cxn>
                    <a:cxn ang="0">
                      <a:pos x="20" y="88"/>
                    </a:cxn>
                    <a:cxn ang="0">
                      <a:pos x="10" y="96"/>
                    </a:cxn>
                  </a:cxnLst>
                  <a:rect l="0" t="0" r="r" b="b"/>
                  <a:pathLst>
                    <a:path w="93" h="98">
                      <a:moveTo>
                        <a:pt x="10" y="96"/>
                      </a:moveTo>
                      <a:cubicBezTo>
                        <a:pt x="0" y="93"/>
                        <a:pt x="0" y="75"/>
                        <a:pt x="0" y="63"/>
                      </a:cubicBezTo>
                      <a:cubicBezTo>
                        <a:pt x="0" y="51"/>
                        <a:pt x="4" y="21"/>
                        <a:pt x="12" y="14"/>
                      </a:cubicBezTo>
                      <a:cubicBezTo>
                        <a:pt x="20" y="6"/>
                        <a:pt x="40" y="0"/>
                        <a:pt x="53" y="3"/>
                      </a:cubicBezTo>
                      <a:cubicBezTo>
                        <a:pt x="66" y="6"/>
                        <a:pt x="78" y="13"/>
                        <a:pt x="85" y="23"/>
                      </a:cubicBezTo>
                      <a:cubicBezTo>
                        <a:pt x="90" y="29"/>
                        <a:pt x="91" y="42"/>
                        <a:pt x="91" y="50"/>
                      </a:cubicBezTo>
                      <a:cubicBezTo>
                        <a:pt x="93" y="98"/>
                        <a:pt x="79" y="59"/>
                        <a:pt x="79" y="59"/>
                      </a:cubicBezTo>
                      <a:cubicBezTo>
                        <a:pt x="55" y="67"/>
                        <a:pt x="55" y="67"/>
                        <a:pt x="55" y="67"/>
                      </a:cubicBezTo>
                      <a:cubicBezTo>
                        <a:pt x="20" y="88"/>
                        <a:pt x="20" y="88"/>
                        <a:pt x="20" y="88"/>
                      </a:cubicBezTo>
                      <a:lnTo>
                        <a:pt x="10" y="9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5" name="Freeform 46"/>
                <p:cNvSpPr>
                  <a:spLocks/>
                </p:cNvSpPr>
                <p:nvPr/>
              </p:nvSpPr>
              <p:spPr bwMode="gray">
                <a:xfrm>
                  <a:off x="-2873375" y="3468688"/>
                  <a:ext cx="155575" cy="260350"/>
                </a:xfrm>
                <a:custGeom>
                  <a:avLst/>
                  <a:gdLst/>
                  <a:ahLst/>
                  <a:cxnLst>
                    <a:cxn ang="0">
                      <a:pos x="0" y="118"/>
                    </a:cxn>
                    <a:cxn ang="0">
                      <a:pos x="12" y="95"/>
                    </a:cxn>
                    <a:cxn ang="0">
                      <a:pos x="22" y="67"/>
                    </a:cxn>
                    <a:cxn ang="0">
                      <a:pos x="21" y="55"/>
                    </a:cxn>
                    <a:cxn ang="0">
                      <a:pos x="30" y="28"/>
                    </a:cxn>
                    <a:cxn ang="0">
                      <a:pos x="46" y="17"/>
                    </a:cxn>
                    <a:cxn ang="0">
                      <a:pos x="70" y="3"/>
                    </a:cxn>
                    <a:cxn ang="0">
                      <a:pos x="96" y="5"/>
                    </a:cxn>
                    <a:cxn ang="0">
                      <a:pos x="102" y="19"/>
                    </a:cxn>
                    <a:cxn ang="0">
                      <a:pos x="101" y="46"/>
                    </a:cxn>
                    <a:cxn ang="0">
                      <a:pos x="94" y="66"/>
                    </a:cxn>
                    <a:cxn ang="0">
                      <a:pos x="88" y="82"/>
                    </a:cxn>
                    <a:cxn ang="0">
                      <a:pos x="87" y="120"/>
                    </a:cxn>
                    <a:cxn ang="0">
                      <a:pos x="68" y="166"/>
                    </a:cxn>
                    <a:cxn ang="0">
                      <a:pos x="44" y="175"/>
                    </a:cxn>
                    <a:cxn ang="0">
                      <a:pos x="0" y="118"/>
                    </a:cxn>
                  </a:cxnLst>
                  <a:rect l="0" t="0" r="r" b="b"/>
                  <a:pathLst>
                    <a:path w="105" h="175">
                      <a:moveTo>
                        <a:pt x="0" y="118"/>
                      </a:moveTo>
                      <a:cubicBezTo>
                        <a:pt x="0" y="111"/>
                        <a:pt x="6" y="100"/>
                        <a:pt x="12" y="95"/>
                      </a:cubicBezTo>
                      <a:cubicBezTo>
                        <a:pt x="19" y="90"/>
                        <a:pt x="22" y="77"/>
                        <a:pt x="22" y="67"/>
                      </a:cubicBezTo>
                      <a:cubicBezTo>
                        <a:pt x="22" y="58"/>
                        <a:pt x="21" y="55"/>
                        <a:pt x="21" y="55"/>
                      </a:cubicBezTo>
                      <a:cubicBezTo>
                        <a:pt x="21" y="55"/>
                        <a:pt x="20" y="27"/>
                        <a:pt x="30" y="28"/>
                      </a:cubicBezTo>
                      <a:cubicBezTo>
                        <a:pt x="35" y="28"/>
                        <a:pt x="36" y="69"/>
                        <a:pt x="46" y="17"/>
                      </a:cubicBezTo>
                      <a:cubicBezTo>
                        <a:pt x="49" y="0"/>
                        <a:pt x="62" y="1"/>
                        <a:pt x="70" y="3"/>
                      </a:cubicBezTo>
                      <a:cubicBezTo>
                        <a:pt x="79" y="5"/>
                        <a:pt x="90" y="2"/>
                        <a:pt x="96" y="5"/>
                      </a:cubicBezTo>
                      <a:cubicBezTo>
                        <a:pt x="102" y="8"/>
                        <a:pt x="101" y="14"/>
                        <a:pt x="102" y="19"/>
                      </a:cubicBezTo>
                      <a:cubicBezTo>
                        <a:pt x="102" y="23"/>
                        <a:pt x="105" y="35"/>
                        <a:pt x="101" y="46"/>
                      </a:cubicBezTo>
                      <a:cubicBezTo>
                        <a:pt x="98" y="54"/>
                        <a:pt x="95" y="60"/>
                        <a:pt x="94" y="66"/>
                      </a:cubicBezTo>
                      <a:cubicBezTo>
                        <a:pt x="93" y="80"/>
                        <a:pt x="87" y="75"/>
                        <a:pt x="88" y="82"/>
                      </a:cubicBezTo>
                      <a:cubicBezTo>
                        <a:pt x="89" y="90"/>
                        <a:pt x="87" y="120"/>
                        <a:pt x="87" y="120"/>
                      </a:cubicBezTo>
                      <a:cubicBezTo>
                        <a:pt x="68" y="166"/>
                        <a:pt x="68" y="166"/>
                        <a:pt x="68" y="166"/>
                      </a:cubicBezTo>
                      <a:cubicBezTo>
                        <a:pt x="44" y="175"/>
                        <a:pt x="44" y="175"/>
                        <a:pt x="44" y="175"/>
                      </a:cubicBezTo>
                      <a:lnTo>
                        <a:pt x="0"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6" name="Freeform 47"/>
                <p:cNvSpPr>
                  <a:spLocks/>
                </p:cNvSpPr>
                <p:nvPr/>
              </p:nvSpPr>
              <p:spPr bwMode="gray">
                <a:xfrm>
                  <a:off x="-2678113" y="4000500"/>
                  <a:ext cx="95250" cy="104775"/>
                </a:xfrm>
                <a:custGeom>
                  <a:avLst/>
                  <a:gdLst/>
                  <a:ahLst/>
                  <a:cxnLst>
                    <a:cxn ang="0">
                      <a:pos x="48" y="0"/>
                    </a:cxn>
                    <a:cxn ang="0">
                      <a:pos x="33" y="7"/>
                    </a:cxn>
                    <a:cxn ang="0">
                      <a:pos x="7" y="7"/>
                    </a:cxn>
                    <a:cxn ang="0">
                      <a:pos x="0" y="32"/>
                    </a:cxn>
                    <a:cxn ang="0">
                      <a:pos x="9" y="70"/>
                    </a:cxn>
                    <a:cxn ang="0">
                      <a:pos x="18" y="65"/>
                    </a:cxn>
                    <a:cxn ang="0">
                      <a:pos x="30" y="63"/>
                    </a:cxn>
                    <a:cxn ang="0">
                      <a:pos x="50" y="43"/>
                    </a:cxn>
                    <a:cxn ang="0">
                      <a:pos x="62" y="24"/>
                    </a:cxn>
                    <a:cxn ang="0">
                      <a:pos x="59" y="7"/>
                    </a:cxn>
                    <a:cxn ang="0">
                      <a:pos x="48" y="0"/>
                    </a:cxn>
                  </a:cxnLst>
                  <a:rect l="0" t="0" r="r" b="b"/>
                  <a:pathLst>
                    <a:path w="65" h="70">
                      <a:moveTo>
                        <a:pt x="48" y="0"/>
                      </a:moveTo>
                      <a:cubicBezTo>
                        <a:pt x="45" y="6"/>
                        <a:pt x="38" y="5"/>
                        <a:pt x="33" y="7"/>
                      </a:cubicBezTo>
                      <a:cubicBezTo>
                        <a:pt x="27" y="8"/>
                        <a:pt x="14" y="4"/>
                        <a:pt x="7" y="7"/>
                      </a:cubicBezTo>
                      <a:cubicBezTo>
                        <a:pt x="0" y="10"/>
                        <a:pt x="0" y="32"/>
                        <a:pt x="0" y="32"/>
                      </a:cubicBezTo>
                      <a:cubicBezTo>
                        <a:pt x="9" y="70"/>
                        <a:pt x="9" y="70"/>
                        <a:pt x="9" y="70"/>
                      </a:cubicBezTo>
                      <a:cubicBezTo>
                        <a:pt x="9" y="70"/>
                        <a:pt x="14" y="65"/>
                        <a:pt x="18" y="65"/>
                      </a:cubicBezTo>
                      <a:cubicBezTo>
                        <a:pt x="22" y="65"/>
                        <a:pt x="26" y="67"/>
                        <a:pt x="30" y="63"/>
                      </a:cubicBezTo>
                      <a:cubicBezTo>
                        <a:pt x="35" y="59"/>
                        <a:pt x="46" y="50"/>
                        <a:pt x="50" y="43"/>
                      </a:cubicBezTo>
                      <a:cubicBezTo>
                        <a:pt x="55" y="37"/>
                        <a:pt x="65" y="29"/>
                        <a:pt x="62" y="24"/>
                      </a:cubicBezTo>
                      <a:cubicBezTo>
                        <a:pt x="60" y="19"/>
                        <a:pt x="59" y="7"/>
                        <a:pt x="59" y="7"/>
                      </a:cubicBezTo>
                      <a:lnTo>
                        <a:pt x="4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7" name="Freeform 48"/>
                <p:cNvSpPr>
                  <a:spLocks/>
                </p:cNvSpPr>
                <p:nvPr/>
              </p:nvSpPr>
              <p:spPr bwMode="gray">
                <a:xfrm>
                  <a:off x="-2987675" y="4044950"/>
                  <a:ext cx="68263" cy="119063"/>
                </a:xfrm>
                <a:custGeom>
                  <a:avLst/>
                  <a:gdLst/>
                  <a:ahLst/>
                  <a:cxnLst>
                    <a:cxn ang="0">
                      <a:pos x="13" y="0"/>
                    </a:cxn>
                    <a:cxn ang="0">
                      <a:pos x="33" y="20"/>
                    </a:cxn>
                    <a:cxn ang="0">
                      <a:pos x="38" y="52"/>
                    </a:cxn>
                    <a:cxn ang="0">
                      <a:pos x="43" y="64"/>
                    </a:cxn>
                    <a:cxn ang="0">
                      <a:pos x="40" y="76"/>
                    </a:cxn>
                    <a:cxn ang="0">
                      <a:pos x="22" y="78"/>
                    </a:cxn>
                    <a:cxn ang="0">
                      <a:pos x="9" y="68"/>
                    </a:cxn>
                    <a:cxn ang="0">
                      <a:pos x="1" y="45"/>
                    </a:cxn>
                    <a:cxn ang="0">
                      <a:pos x="2" y="23"/>
                    </a:cxn>
                    <a:cxn ang="0">
                      <a:pos x="13" y="0"/>
                    </a:cxn>
                  </a:cxnLst>
                  <a:rect l="0" t="0" r="r" b="b"/>
                  <a:pathLst>
                    <a:path w="46" h="80">
                      <a:moveTo>
                        <a:pt x="13" y="0"/>
                      </a:moveTo>
                      <a:cubicBezTo>
                        <a:pt x="19" y="10"/>
                        <a:pt x="28" y="14"/>
                        <a:pt x="33" y="20"/>
                      </a:cubicBezTo>
                      <a:cubicBezTo>
                        <a:pt x="37" y="26"/>
                        <a:pt x="39" y="48"/>
                        <a:pt x="38" y="52"/>
                      </a:cubicBezTo>
                      <a:cubicBezTo>
                        <a:pt x="37" y="57"/>
                        <a:pt x="40" y="63"/>
                        <a:pt x="43" y="64"/>
                      </a:cubicBezTo>
                      <a:cubicBezTo>
                        <a:pt x="45" y="66"/>
                        <a:pt x="46" y="73"/>
                        <a:pt x="40" y="76"/>
                      </a:cubicBezTo>
                      <a:cubicBezTo>
                        <a:pt x="33" y="79"/>
                        <a:pt x="27" y="80"/>
                        <a:pt x="22" y="78"/>
                      </a:cubicBezTo>
                      <a:cubicBezTo>
                        <a:pt x="15" y="76"/>
                        <a:pt x="13" y="77"/>
                        <a:pt x="9" y="68"/>
                      </a:cubicBezTo>
                      <a:cubicBezTo>
                        <a:pt x="4" y="59"/>
                        <a:pt x="1" y="51"/>
                        <a:pt x="1" y="45"/>
                      </a:cubicBezTo>
                      <a:cubicBezTo>
                        <a:pt x="0" y="35"/>
                        <a:pt x="2" y="28"/>
                        <a:pt x="2" y="23"/>
                      </a:cubicBezTo>
                      <a:cubicBezTo>
                        <a:pt x="2" y="18"/>
                        <a:pt x="13" y="0"/>
                        <a:pt x="13"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8" name="Freeform 49"/>
                <p:cNvSpPr>
                  <a:spLocks/>
                </p:cNvSpPr>
                <p:nvPr/>
              </p:nvSpPr>
              <p:spPr bwMode="gray">
                <a:xfrm>
                  <a:off x="-2994025" y="3582988"/>
                  <a:ext cx="433388" cy="508000"/>
                </a:xfrm>
                <a:custGeom>
                  <a:avLst/>
                  <a:gdLst/>
                  <a:ahLst/>
                  <a:cxnLst>
                    <a:cxn ang="0">
                      <a:pos x="84" y="266"/>
                    </a:cxn>
                    <a:cxn ang="0">
                      <a:pos x="74" y="251"/>
                    </a:cxn>
                    <a:cxn ang="0">
                      <a:pos x="64" y="236"/>
                    </a:cxn>
                    <a:cxn ang="0">
                      <a:pos x="66" y="209"/>
                    </a:cxn>
                    <a:cxn ang="0">
                      <a:pos x="63" y="185"/>
                    </a:cxn>
                    <a:cxn ang="0">
                      <a:pos x="61" y="162"/>
                    </a:cxn>
                    <a:cxn ang="0">
                      <a:pos x="61" y="135"/>
                    </a:cxn>
                    <a:cxn ang="0">
                      <a:pos x="56" y="147"/>
                    </a:cxn>
                    <a:cxn ang="0">
                      <a:pos x="52" y="203"/>
                    </a:cxn>
                    <a:cxn ang="0">
                      <a:pos x="46" y="251"/>
                    </a:cxn>
                    <a:cxn ang="0">
                      <a:pos x="38" y="290"/>
                    </a:cxn>
                    <a:cxn ang="0">
                      <a:pos x="36" y="331"/>
                    </a:cxn>
                    <a:cxn ang="0">
                      <a:pos x="15" y="333"/>
                    </a:cxn>
                    <a:cxn ang="0">
                      <a:pos x="2" y="336"/>
                    </a:cxn>
                    <a:cxn ang="0">
                      <a:pos x="2" y="295"/>
                    </a:cxn>
                    <a:cxn ang="0">
                      <a:pos x="0" y="246"/>
                    </a:cxn>
                    <a:cxn ang="0">
                      <a:pos x="6" y="183"/>
                    </a:cxn>
                    <a:cxn ang="0">
                      <a:pos x="19" y="93"/>
                    </a:cxn>
                    <a:cxn ang="0">
                      <a:pos x="31" y="53"/>
                    </a:cxn>
                    <a:cxn ang="0">
                      <a:pos x="62" y="34"/>
                    </a:cxn>
                    <a:cxn ang="0">
                      <a:pos x="89" y="21"/>
                    </a:cxn>
                    <a:cxn ang="0">
                      <a:pos x="95" y="6"/>
                    </a:cxn>
                    <a:cxn ang="0">
                      <a:pos x="102" y="8"/>
                    </a:cxn>
                    <a:cxn ang="0">
                      <a:pos x="102" y="30"/>
                    </a:cxn>
                    <a:cxn ang="0">
                      <a:pos x="110" y="40"/>
                    </a:cxn>
                    <a:cxn ang="0">
                      <a:pos x="123" y="55"/>
                    </a:cxn>
                    <a:cxn ang="0">
                      <a:pos x="134" y="63"/>
                    </a:cxn>
                    <a:cxn ang="0">
                      <a:pos x="146" y="42"/>
                    </a:cxn>
                    <a:cxn ang="0">
                      <a:pos x="159" y="31"/>
                    </a:cxn>
                    <a:cxn ang="0">
                      <a:pos x="163" y="15"/>
                    </a:cxn>
                    <a:cxn ang="0">
                      <a:pos x="173" y="8"/>
                    </a:cxn>
                    <a:cxn ang="0">
                      <a:pos x="201" y="20"/>
                    </a:cxn>
                    <a:cxn ang="0">
                      <a:pos x="236" y="35"/>
                    </a:cxn>
                    <a:cxn ang="0">
                      <a:pos x="261" y="94"/>
                    </a:cxn>
                    <a:cxn ang="0">
                      <a:pos x="277" y="146"/>
                    </a:cxn>
                    <a:cxn ang="0">
                      <a:pos x="291" y="206"/>
                    </a:cxn>
                    <a:cxn ang="0">
                      <a:pos x="288" y="260"/>
                    </a:cxn>
                    <a:cxn ang="0">
                      <a:pos x="279" y="297"/>
                    </a:cxn>
                    <a:cxn ang="0">
                      <a:pos x="275" y="306"/>
                    </a:cxn>
                    <a:cxn ang="0">
                      <a:pos x="249" y="295"/>
                    </a:cxn>
                    <a:cxn ang="0">
                      <a:pos x="249" y="270"/>
                    </a:cxn>
                    <a:cxn ang="0">
                      <a:pos x="252" y="236"/>
                    </a:cxn>
                    <a:cxn ang="0">
                      <a:pos x="246" y="197"/>
                    </a:cxn>
                    <a:cxn ang="0">
                      <a:pos x="235" y="170"/>
                    </a:cxn>
                    <a:cxn ang="0">
                      <a:pos x="222" y="144"/>
                    </a:cxn>
                    <a:cxn ang="0">
                      <a:pos x="216" y="149"/>
                    </a:cxn>
                    <a:cxn ang="0">
                      <a:pos x="216" y="199"/>
                    </a:cxn>
                    <a:cxn ang="0">
                      <a:pos x="215" y="233"/>
                    </a:cxn>
                    <a:cxn ang="0">
                      <a:pos x="199" y="267"/>
                    </a:cxn>
                    <a:cxn ang="0">
                      <a:pos x="146" y="285"/>
                    </a:cxn>
                    <a:cxn ang="0">
                      <a:pos x="84" y="266"/>
                    </a:cxn>
                  </a:cxnLst>
                  <a:rect l="0" t="0" r="r" b="b"/>
                  <a:pathLst>
                    <a:path w="293" h="342">
                      <a:moveTo>
                        <a:pt x="84" y="266"/>
                      </a:moveTo>
                      <a:cubicBezTo>
                        <a:pt x="84" y="266"/>
                        <a:pt x="79" y="257"/>
                        <a:pt x="74" y="251"/>
                      </a:cubicBezTo>
                      <a:cubicBezTo>
                        <a:pt x="69" y="245"/>
                        <a:pt x="64" y="243"/>
                        <a:pt x="64" y="236"/>
                      </a:cubicBezTo>
                      <a:cubicBezTo>
                        <a:pt x="64" y="228"/>
                        <a:pt x="66" y="221"/>
                        <a:pt x="66" y="209"/>
                      </a:cubicBezTo>
                      <a:cubicBezTo>
                        <a:pt x="66" y="198"/>
                        <a:pt x="63" y="194"/>
                        <a:pt x="63" y="185"/>
                      </a:cubicBezTo>
                      <a:cubicBezTo>
                        <a:pt x="62" y="176"/>
                        <a:pt x="61" y="169"/>
                        <a:pt x="61" y="162"/>
                      </a:cubicBezTo>
                      <a:cubicBezTo>
                        <a:pt x="61" y="155"/>
                        <a:pt x="61" y="139"/>
                        <a:pt x="61" y="135"/>
                      </a:cubicBezTo>
                      <a:cubicBezTo>
                        <a:pt x="61" y="131"/>
                        <a:pt x="57" y="139"/>
                        <a:pt x="56" y="147"/>
                      </a:cubicBezTo>
                      <a:cubicBezTo>
                        <a:pt x="54" y="155"/>
                        <a:pt x="52" y="193"/>
                        <a:pt x="52" y="203"/>
                      </a:cubicBezTo>
                      <a:cubicBezTo>
                        <a:pt x="52" y="212"/>
                        <a:pt x="49" y="243"/>
                        <a:pt x="46" y="251"/>
                      </a:cubicBezTo>
                      <a:cubicBezTo>
                        <a:pt x="43" y="259"/>
                        <a:pt x="38" y="282"/>
                        <a:pt x="38" y="290"/>
                      </a:cubicBezTo>
                      <a:cubicBezTo>
                        <a:pt x="38" y="298"/>
                        <a:pt x="40" y="329"/>
                        <a:pt x="36" y="331"/>
                      </a:cubicBezTo>
                      <a:cubicBezTo>
                        <a:pt x="33" y="334"/>
                        <a:pt x="18" y="332"/>
                        <a:pt x="15" y="333"/>
                      </a:cubicBezTo>
                      <a:cubicBezTo>
                        <a:pt x="12" y="334"/>
                        <a:pt x="3" y="342"/>
                        <a:pt x="2" y="336"/>
                      </a:cubicBezTo>
                      <a:cubicBezTo>
                        <a:pt x="1" y="330"/>
                        <a:pt x="3" y="306"/>
                        <a:pt x="2" y="295"/>
                      </a:cubicBezTo>
                      <a:cubicBezTo>
                        <a:pt x="1" y="285"/>
                        <a:pt x="0" y="263"/>
                        <a:pt x="0" y="246"/>
                      </a:cubicBezTo>
                      <a:cubicBezTo>
                        <a:pt x="0" y="229"/>
                        <a:pt x="3" y="202"/>
                        <a:pt x="6" y="183"/>
                      </a:cubicBezTo>
                      <a:cubicBezTo>
                        <a:pt x="10" y="164"/>
                        <a:pt x="18" y="106"/>
                        <a:pt x="19" y="93"/>
                      </a:cubicBezTo>
                      <a:cubicBezTo>
                        <a:pt x="20" y="80"/>
                        <a:pt x="25" y="61"/>
                        <a:pt x="31" y="53"/>
                      </a:cubicBezTo>
                      <a:cubicBezTo>
                        <a:pt x="37" y="46"/>
                        <a:pt x="57" y="35"/>
                        <a:pt x="62" y="34"/>
                      </a:cubicBezTo>
                      <a:cubicBezTo>
                        <a:pt x="67" y="32"/>
                        <a:pt x="89" y="21"/>
                        <a:pt x="89" y="21"/>
                      </a:cubicBezTo>
                      <a:cubicBezTo>
                        <a:pt x="95" y="6"/>
                        <a:pt x="95" y="6"/>
                        <a:pt x="95" y="6"/>
                      </a:cubicBezTo>
                      <a:cubicBezTo>
                        <a:pt x="95" y="6"/>
                        <a:pt x="102" y="0"/>
                        <a:pt x="102" y="8"/>
                      </a:cubicBezTo>
                      <a:cubicBezTo>
                        <a:pt x="102" y="15"/>
                        <a:pt x="101" y="22"/>
                        <a:pt x="102" y="30"/>
                      </a:cubicBezTo>
                      <a:cubicBezTo>
                        <a:pt x="103" y="33"/>
                        <a:pt x="107" y="38"/>
                        <a:pt x="110" y="40"/>
                      </a:cubicBezTo>
                      <a:cubicBezTo>
                        <a:pt x="113" y="42"/>
                        <a:pt x="121" y="52"/>
                        <a:pt x="123" y="55"/>
                      </a:cubicBezTo>
                      <a:cubicBezTo>
                        <a:pt x="124" y="58"/>
                        <a:pt x="128" y="75"/>
                        <a:pt x="134" y="63"/>
                      </a:cubicBezTo>
                      <a:cubicBezTo>
                        <a:pt x="140" y="51"/>
                        <a:pt x="142" y="45"/>
                        <a:pt x="146" y="42"/>
                      </a:cubicBezTo>
                      <a:cubicBezTo>
                        <a:pt x="150" y="39"/>
                        <a:pt x="159" y="31"/>
                        <a:pt x="159" y="31"/>
                      </a:cubicBezTo>
                      <a:cubicBezTo>
                        <a:pt x="159" y="31"/>
                        <a:pt x="162" y="19"/>
                        <a:pt x="163" y="15"/>
                      </a:cubicBezTo>
                      <a:cubicBezTo>
                        <a:pt x="164" y="11"/>
                        <a:pt x="167" y="4"/>
                        <a:pt x="173" y="8"/>
                      </a:cubicBezTo>
                      <a:cubicBezTo>
                        <a:pt x="179" y="12"/>
                        <a:pt x="192" y="19"/>
                        <a:pt x="201" y="20"/>
                      </a:cubicBezTo>
                      <a:cubicBezTo>
                        <a:pt x="209" y="22"/>
                        <a:pt x="228" y="22"/>
                        <a:pt x="236" y="35"/>
                      </a:cubicBezTo>
                      <a:cubicBezTo>
                        <a:pt x="244" y="47"/>
                        <a:pt x="259" y="81"/>
                        <a:pt x="261" y="94"/>
                      </a:cubicBezTo>
                      <a:cubicBezTo>
                        <a:pt x="263" y="107"/>
                        <a:pt x="272" y="133"/>
                        <a:pt x="277" y="146"/>
                      </a:cubicBezTo>
                      <a:cubicBezTo>
                        <a:pt x="281" y="158"/>
                        <a:pt x="292" y="190"/>
                        <a:pt x="291" y="206"/>
                      </a:cubicBezTo>
                      <a:cubicBezTo>
                        <a:pt x="290" y="223"/>
                        <a:pt x="293" y="241"/>
                        <a:pt x="288" y="260"/>
                      </a:cubicBezTo>
                      <a:cubicBezTo>
                        <a:pt x="286" y="268"/>
                        <a:pt x="279" y="291"/>
                        <a:pt x="279" y="297"/>
                      </a:cubicBezTo>
                      <a:cubicBezTo>
                        <a:pt x="279" y="303"/>
                        <a:pt x="284" y="309"/>
                        <a:pt x="275" y="306"/>
                      </a:cubicBezTo>
                      <a:cubicBezTo>
                        <a:pt x="267" y="303"/>
                        <a:pt x="255" y="298"/>
                        <a:pt x="249" y="295"/>
                      </a:cubicBezTo>
                      <a:cubicBezTo>
                        <a:pt x="239" y="291"/>
                        <a:pt x="246" y="281"/>
                        <a:pt x="249" y="270"/>
                      </a:cubicBezTo>
                      <a:cubicBezTo>
                        <a:pt x="252" y="259"/>
                        <a:pt x="253" y="245"/>
                        <a:pt x="252" y="236"/>
                      </a:cubicBezTo>
                      <a:cubicBezTo>
                        <a:pt x="250" y="227"/>
                        <a:pt x="247" y="209"/>
                        <a:pt x="246" y="197"/>
                      </a:cubicBezTo>
                      <a:cubicBezTo>
                        <a:pt x="244" y="186"/>
                        <a:pt x="239" y="178"/>
                        <a:pt x="235" y="170"/>
                      </a:cubicBezTo>
                      <a:cubicBezTo>
                        <a:pt x="231" y="161"/>
                        <a:pt x="225" y="152"/>
                        <a:pt x="222" y="144"/>
                      </a:cubicBezTo>
                      <a:cubicBezTo>
                        <a:pt x="219" y="137"/>
                        <a:pt x="219" y="128"/>
                        <a:pt x="216" y="149"/>
                      </a:cubicBezTo>
                      <a:cubicBezTo>
                        <a:pt x="214" y="170"/>
                        <a:pt x="216" y="188"/>
                        <a:pt x="216" y="199"/>
                      </a:cubicBezTo>
                      <a:cubicBezTo>
                        <a:pt x="215" y="210"/>
                        <a:pt x="218" y="222"/>
                        <a:pt x="215" y="233"/>
                      </a:cubicBezTo>
                      <a:cubicBezTo>
                        <a:pt x="219" y="246"/>
                        <a:pt x="199" y="267"/>
                        <a:pt x="199" y="267"/>
                      </a:cubicBezTo>
                      <a:cubicBezTo>
                        <a:pt x="146" y="285"/>
                        <a:pt x="146" y="285"/>
                        <a:pt x="146" y="285"/>
                      </a:cubicBezTo>
                      <a:lnTo>
                        <a:pt x="84" y="26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9" name="Freeform 50"/>
                <p:cNvSpPr>
                  <a:spLocks/>
                </p:cNvSpPr>
                <p:nvPr/>
              </p:nvSpPr>
              <p:spPr bwMode="gray">
                <a:xfrm>
                  <a:off x="-2924175" y="3929063"/>
                  <a:ext cx="334963" cy="787400"/>
                </a:xfrm>
                <a:custGeom>
                  <a:avLst/>
                  <a:gdLst/>
                  <a:ahLst/>
                  <a:cxnLst>
                    <a:cxn ang="0">
                      <a:pos x="168" y="2"/>
                    </a:cxn>
                    <a:cxn ang="0">
                      <a:pos x="180" y="66"/>
                    </a:cxn>
                    <a:cxn ang="0">
                      <a:pos x="185" y="137"/>
                    </a:cxn>
                    <a:cxn ang="0">
                      <a:pos x="190" y="211"/>
                    </a:cxn>
                    <a:cxn ang="0">
                      <a:pos x="188" y="268"/>
                    </a:cxn>
                    <a:cxn ang="0">
                      <a:pos x="193" y="318"/>
                    </a:cxn>
                    <a:cxn ang="0">
                      <a:pos x="196" y="367"/>
                    </a:cxn>
                    <a:cxn ang="0">
                      <a:pos x="190" y="418"/>
                    </a:cxn>
                    <a:cxn ang="0">
                      <a:pos x="186" y="471"/>
                    </a:cxn>
                    <a:cxn ang="0">
                      <a:pos x="181" y="486"/>
                    </a:cxn>
                    <a:cxn ang="0">
                      <a:pos x="182" y="493"/>
                    </a:cxn>
                    <a:cxn ang="0">
                      <a:pos x="213" y="514"/>
                    </a:cxn>
                    <a:cxn ang="0">
                      <a:pos x="204" y="527"/>
                    </a:cxn>
                    <a:cxn ang="0">
                      <a:pos x="148" y="506"/>
                    </a:cxn>
                    <a:cxn ang="0">
                      <a:pos x="131" y="496"/>
                    </a:cxn>
                    <a:cxn ang="0">
                      <a:pos x="128" y="483"/>
                    </a:cxn>
                    <a:cxn ang="0">
                      <a:pos x="121" y="436"/>
                    </a:cxn>
                    <a:cxn ang="0">
                      <a:pos x="123" y="335"/>
                    </a:cxn>
                    <a:cxn ang="0">
                      <a:pos x="115" y="246"/>
                    </a:cxn>
                    <a:cxn ang="0">
                      <a:pos x="107" y="176"/>
                    </a:cxn>
                    <a:cxn ang="0">
                      <a:pos x="105" y="140"/>
                    </a:cxn>
                    <a:cxn ang="0">
                      <a:pos x="97" y="125"/>
                    </a:cxn>
                    <a:cxn ang="0">
                      <a:pos x="95" y="180"/>
                    </a:cxn>
                    <a:cxn ang="0">
                      <a:pos x="93" y="210"/>
                    </a:cxn>
                    <a:cxn ang="0">
                      <a:pos x="91" y="260"/>
                    </a:cxn>
                    <a:cxn ang="0">
                      <a:pos x="100" y="314"/>
                    </a:cxn>
                    <a:cxn ang="0">
                      <a:pos x="106" y="373"/>
                    </a:cxn>
                    <a:cxn ang="0">
                      <a:pos x="115" y="420"/>
                    </a:cxn>
                    <a:cxn ang="0">
                      <a:pos x="115" y="453"/>
                    </a:cxn>
                    <a:cxn ang="0">
                      <a:pos x="113" y="486"/>
                    </a:cxn>
                    <a:cxn ang="0">
                      <a:pos x="97" y="491"/>
                    </a:cxn>
                    <a:cxn ang="0">
                      <a:pos x="86" y="492"/>
                    </a:cxn>
                    <a:cxn ang="0">
                      <a:pos x="54" y="502"/>
                    </a:cxn>
                    <a:cxn ang="0">
                      <a:pos x="26" y="505"/>
                    </a:cxn>
                    <a:cxn ang="0">
                      <a:pos x="14" y="490"/>
                    </a:cxn>
                    <a:cxn ang="0">
                      <a:pos x="48" y="478"/>
                    </a:cxn>
                    <a:cxn ang="0">
                      <a:pos x="53" y="451"/>
                    </a:cxn>
                    <a:cxn ang="0">
                      <a:pos x="42" y="390"/>
                    </a:cxn>
                    <a:cxn ang="0">
                      <a:pos x="25" y="257"/>
                    </a:cxn>
                    <a:cxn ang="0">
                      <a:pos x="7" y="134"/>
                    </a:cxn>
                    <a:cxn ang="0">
                      <a:pos x="5" y="64"/>
                    </a:cxn>
                    <a:cxn ang="0">
                      <a:pos x="16" y="17"/>
                    </a:cxn>
                    <a:cxn ang="0">
                      <a:pos x="22" y="5"/>
                    </a:cxn>
                    <a:cxn ang="0">
                      <a:pos x="74" y="18"/>
                    </a:cxn>
                    <a:cxn ang="0">
                      <a:pos x="117" y="18"/>
                    </a:cxn>
                    <a:cxn ang="0">
                      <a:pos x="149" y="9"/>
                    </a:cxn>
                    <a:cxn ang="0">
                      <a:pos x="168" y="2"/>
                    </a:cxn>
                  </a:cxnLst>
                  <a:rect l="0" t="0" r="r" b="b"/>
                  <a:pathLst>
                    <a:path w="226" h="531">
                      <a:moveTo>
                        <a:pt x="168" y="2"/>
                      </a:moveTo>
                      <a:cubicBezTo>
                        <a:pt x="170" y="11"/>
                        <a:pt x="179" y="49"/>
                        <a:pt x="180" y="66"/>
                      </a:cubicBezTo>
                      <a:cubicBezTo>
                        <a:pt x="181" y="83"/>
                        <a:pt x="184" y="122"/>
                        <a:pt x="185" y="137"/>
                      </a:cubicBezTo>
                      <a:cubicBezTo>
                        <a:pt x="186" y="151"/>
                        <a:pt x="190" y="201"/>
                        <a:pt x="190" y="211"/>
                      </a:cubicBezTo>
                      <a:cubicBezTo>
                        <a:pt x="190" y="221"/>
                        <a:pt x="187" y="260"/>
                        <a:pt x="188" y="268"/>
                      </a:cubicBezTo>
                      <a:cubicBezTo>
                        <a:pt x="189" y="276"/>
                        <a:pt x="192" y="309"/>
                        <a:pt x="193" y="318"/>
                      </a:cubicBezTo>
                      <a:cubicBezTo>
                        <a:pt x="195" y="327"/>
                        <a:pt x="197" y="361"/>
                        <a:pt x="196" y="367"/>
                      </a:cubicBezTo>
                      <a:cubicBezTo>
                        <a:pt x="196" y="372"/>
                        <a:pt x="192" y="406"/>
                        <a:pt x="190" y="418"/>
                      </a:cubicBezTo>
                      <a:cubicBezTo>
                        <a:pt x="187" y="429"/>
                        <a:pt x="186" y="466"/>
                        <a:pt x="186" y="471"/>
                      </a:cubicBezTo>
                      <a:cubicBezTo>
                        <a:pt x="186" y="475"/>
                        <a:pt x="187" y="486"/>
                        <a:pt x="181" y="486"/>
                      </a:cubicBezTo>
                      <a:cubicBezTo>
                        <a:pt x="177" y="486"/>
                        <a:pt x="179" y="488"/>
                        <a:pt x="182" y="493"/>
                      </a:cubicBezTo>
                      <a:cubicBezTo>
                        <a:pt x="185" y="497"/>
                        <a:pt x="213" y="514"/>
                        <a:pt x="213" y="514"/>
                      </a:cubicBezTo>
                      <a:cubicBezTo>
                        <a:pt x="213" y="514"/>
                        <a:pt x="226" y="518"/>
                        <a:pt x="204" y="527"/>
                      </a:cubicBezTo>
                      <a:cubicBezTo>
                        <a:pt x="196" y="531"/>
                        <a:pt x="166" y="517"/>
                        <a:pt x="148" y="506"/>
                      </a:cubicBezTo>
                      <a:cubicBezTo>
                        <a:pt x="131" y="503"/>
                        <a:pt x="132" y="500"/>
                        <a:pt x="131" y="496"/>
                      </a:cubicBezTo>
                      <a:cubicBezTo>
                        <a:pt x="130" y="491"/>
                        <a:pt x="130" y="486"/>
                        <a:pt x="128" y="483"/>
                      </a:cubicBezTo>
                      <a:cubicBezTo>
                        <a:pt x="126" y="480"/>
                        <a:pt x="119" y="457"/>
                        <a:pt x="121" y="436"/>
                      </a:cubicBezTo>
                      <a:cubicBezTo>
                        <a:pt x="124" y="416"/>
                        <a:pt x="122" y="357"/>
                        <a:pt x="123" y="335"/>
                      </a:cubicBezTo>
                      <a:cubicBezTo>
                        <a:pt x="124" y="314"/>
                        <a:pt x="115" y="262"/>
                        <a:pt x="115" y="246"/>
                      </a:cubicBezTo>
                      <a:cubicBezTo>
                        <a:pt x="114" y="230"/>
                        <a:pt x="107" y="182"/>
                        <a:pt x="107" y="176"/>
                      </a:cubicBezTo>
                      <a:cubicBezTo>
                        <a:pt x="107" y="169"/>
                        <a:pt x="105" y="143"/>
                        <a:pt x="105" y="140"/>
                      </a:cubicBezTo>
                      <a:cubicBezTo>
                        <a:pt x="105" y="136"/>
                        <a:pt x="100" y="120"/>
                        <a:pt x="97" y="125"/>
                      </a:cubicBezTo>
                      <a:cubicBezTo>
                        <a:pt x="95" y="131"/>
                        <a:pt x="96" y="175"/>
                        <a:pt x="95" y="180"/>
                      </a:cubicBezTo>
                      <a:cubicBezTo>
                        <a:pt x="94" y="185"/>
                        <a:pt x="93" y="204"/>
                        <a:pt x="93" y="210"/>
                      </a:cubicBezTo>
                      <a:cubicBezTo>
                        <a:pt x="93" y="216"/>
                        <a:pt x="91" y="250"/>
                        <a:pt x="91" y="260"/>
                      </a:cubicBezTo>
                      <a:cubicBezTo>
                        <a:pt x="91" y="271"/>
                        <a:pt x="99" y="304"/>
                        <a:pt x="100" y="314"/>
                      </a:cubicBezTo>
                      <a:cubicBezTo>
                        <a:pt x="100" y="325"/>
                        <a:pt x="103" y="358"/>
                        <a:pt x="106" y="373"/>
                      </a:cubicBezTo>
                      <a:cubicBezTo>
                        <a:pt x="110" y="387"/>
                        <a:pt x="115" y="412"/>
                        <a:pt x="115" y="420"/>
                      </a:cubicBezTo>
                      <a:cubicBezTo>
                        <a:pt x="115" y="427"/>
                        <a:pt x="115" y="446"/>
                        <a:pt x="115" y="453"/>
                      </a:cubicBezTo>
                      <a:cubicBezTo>
                        <a:pt x="115" y="460"/>
                        <a:pt x="118" y="482"/>
                        <a:pt x="113" y="486"/>
                      </a:cubicBezTo>
                      <a:cubicBezTo>
                        <a:pt x="109" y="490"/>
                        <a:pt x="99" y="493"/>
                        <a:pt x="97" y="491"/>
                      </a:cubicBezTo>
                      <a:cubicBezTo>
                        <a:pt x="94" y="490"/>
                        <a:pt x="91" y="487"/>
                        <a:pt x="86" y="492"/>
                      </a:cubicBezTo>
                      <a:cubicBezTo>
                        <a:pt x="81" y="496"/>
                        <a:pt x="64" y="500"/>
                        <a:pt x="54" y="502"/>
                      </a:cubicBezTo>
                      <a:cubicBezTo>
                        <a:pt x="42" y="504"/>
                        <a:pt x="29" y="505"/>
                        <a:pt x="26" y="505"/>
                      </a:cubicBezTo>
                      <a:cubicBezTo>
                        <a:pt x="19" y="503"/>
                        <a:pt x="0" y="494"/>
                        <a:pt x="14" y="490"/>
                      </a:cubicBezTo>
                      <a:cubicBezTo>
                        <a:pt x="21" y="488"/>
                        <a:pt x="46" y="484"/>
                        <a:pt x="48" y="478"/>
                      </a:cubicBezTo>
                      <a:cubicBezTo>
                        <a:pt x="50" y="473"/>
                        <a:pt x="53" y="458"/>
                        <a:pt x="53" y="451"/>
                      </a:cubicBezTo>
                      <a:cubicBezTo>
                        <a:pt x="53" y="443"/>
                        <a:pt x="49" y="423"/>
                        <a:pt x="42" y="390"/>
                      </a:cubicBezTo>
                      <a:cubicBezTo>
                        <a:pt x="35" y="357"/>
                        <a:pt x="27" y="276"/>
                        <a:pt x="25" y="257"/>
                      </a:cubicBezTo>
                      <a:cubicBezTo>
                        <a:pt x="22" y="237"/>
                        <a:pt x="10" y="145"/>
                        <a:pt x="7" y="134"/>
                      </a:cubicBezTo>
                      <a:cubicBezTo>
                        <a:pt x="5" y="122"/>
                        <a:pt x="4" y="75"/>
                        <a:pt x="5" y="64"/>
                      </a:cubicBezTo>
                      <a:cubicBezTo>
                        <a:pt x="6" y="53"/>
                        <a:pt x="16" y="24"/>
                        <a:pt x="16" y="17"/>
                      </a:cubicBezTo>
                      <a:cubicBezTo>
                        <a:pt x="17" y="11"/>
                        <a:pt x="14" y="0"/>
                        <a:pt x="22" y="5"/>
                      </a:cubicBezTo>
                      <a:cubicBezTo>
                        <a:pt x="29" y="9"/>
                        <a:pt x="64" y="18"/>
                        <a:pt x="74" y="18"/>
                      </a:cubicBezTo>
                      <a:cubicBezTo>
                        <a:pt x="85" y="19"/>
                        <a:pt x="101" y="20"/>
                        <a:pt x="117" y="18"/>
                      </a:cubicBezTo>
                      <a:cubicBezTo>
                        <a:pt x="131" y="14"/>
                        <a:pt x="138" y="13"/>
                        <a:pt x="149" y="9"/>
                      </a:cubicBezTo>
                      <a:cubicBezTo>
                        <a:pt x="156" y="5"/>
                        <a:pt x="168" y="2"/>
                        <a:pt x="168" y="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0" name="Freeform 51"/>
                <p:cNvSpPr>
                  <a:spLocks/>
                </p:cNvSpPr>
                <p:nvPr/>
              </p:nvSpPr>
              <p:spPr bwMode="gray">
                <a:xfrm>
                  <a:off x="-2901950" y="3932238"/>
                  <a:ext cx="231775" cy="42863"/>
                </a:xfrm>
                <a:custGeom>
                  <a:avLst/>
                  <a:gdLst/>
                  <a:ahLst/>
                  <a:cxnLst>
                    <a:cxn ang="0">
                      <a:pos x="2" y="1"/>
                    </a:cxn>
                    <a:cxn ang="0">
                      <a:pos x="1" y="10"/>
                    </a:cxn>
                    <a:cxn ang="0">
                      <a:pos x="4" y="16"/>
                    </a:cxn>
                    <a:cxn ang="0">
                      <a:pos x="33" y="25"/>
                    </a:cxn>
                    <a:cxn ang="0">
                      <a:pos x="65" y="29"/>
                    </a:cxn>
                    <a:cxn ang="0">
                      <a:pos x="101" y="28"/>
                    </a:cxn>
                    <a:cxn ang="0">
                      <a:pos x="133" y="20"/>
                    </a:cxn>
                    <a:cxn ang="0">
                      <a:pos x="151" y="12"/>
                    </a:cxn>
                    <a:cxn ang="0">
                      <a:pos x="155" y="8"/>
                    </a:cxn>
                    <a:cxn ang="0">
                      <a:pos x="153" y="0"/>
                    </a:cxn>
                    <a:cxn ang="0">
                      <a:pos x="138" y="4"/>
                    </a:cxn>
                    <a:cxn ang="0">
                      <a:pos x="117" y="10"/>
                    </a:cxn>
                    <a:cxn ang="0">
                      <a:pos x="86" y="16"/>
                    </a:cxn>
                    <a:cxn ang="0">
                      <a:pos x="56" y="15"/>
                    </a:cxn>
                    <a:cxn ang="0">
                      <a:pos x="27" y="9"/>
                    </a:cxn>
                    <a:cxn ang="0">
                      <a:pos x="10" y="3"/>
                    </a:cxn>
                    <a:cxn ang="0">
                      <a:pos x="2" y="1"/>
                    </a:cxn>
                  </a:cxnLst>
                  <a:rect l="0" t="0" r="r" b="b"/>
                  <a:pathLst>
                    <a:path w="157" h="29">
                      <a:moveTo>
                        <a:pt x="2" y="1"/>
                      </a:moveTo>
                      <a:cubicBezTo>
                        <a:pt x="2" y="2"/>
                        <a:pt x="1" y="6"/>
                        <a:pt x="1" y="10"/>
                      </a:cubicBezTo>
                      <a:cubicBezTo>
                        <a:pt x="1" y="14"/>
                        <a:pt x="0" y="15"/>
                        <a:pt x="4" y="16"/>
                      </a:cubicBezTo>
                      <a:cubicBezTo>
                        <a:pt x="8" y="18"/>
                        <a:pt x="26" y="24"/>
                        <a:pt x="33" y="25"/>
                      </a:cubicBezTo>
                      <a:cubicBezTo>
                        <a:pt x="39" y="27"/>
                        <a:pt x="54" y="29"/>
                        <a:pt x="65" y="29"/>
                      </a:cubicBezTo>
                      <a:cubicBezTo>
                        <a:pt x="77" y="29"/>
                        <a:pt x="94" y="29"/>
                        <a:pt x="101" y="28"/>
                      </a:cubicBezTo>
                      <a:cubicBezTo>
                        <a:pt x="109" y="26"/>
                        <a:pt x="128" y="22"/>
                        <a:pt x="133" y="20"/>
                      </a:cubicBezTo>
                      <a:cubicBezTo>
                        <a:pt x="138" y="18"/>
                        <a:pt x="148" y="13"/>
                        <a:pt x="151" y="12"/>
                      </a:cubicBezTo>
                      <a:cubicBezTo>
                        <a:pt x="153" y="11"/>
                        <a:pt x="157" y="11"/>
                        <a:pt x="155" y="8"/>
                      </a:cubicBezTo>
                      <a:cubicBezTo>
                        <a:pt x="155" y="5"/>
                        <a:pt x="155" y="1"/>
                        <a:pt x="153" y="0"/>
                      </a:cubicBezTo>
                      <a:cubicBezTo>
                        <a:pt x="150" y="1"/>
                        <a:pt x="142" y="2"/>
                        <a:pt x="138" y="4"/>
                      </a:cubicBezTo>
                      <a:cubicBezTo>
                        <a:pt x="134" y="6"/>
                        <a:pt x="126" y="8"/>
                        <a:pt x="117" y="10"/>
                      </a:cubicBezTo>
                      <a:cubicBezTo>
                        <a:pt x="108" y="13"/>
                        <a:pt x="95" y="17"/>
                        <a:pt x="86" y="16"/>
                      </a:cubicBezTo>
                      <a:cubicBezTo>
                        <a:pt x="77" y="16"/>
                        <a:pt x="68" y="17"/>
                        <a:pt x="56" y="15"/>
                      </a:cubicBezTo>
                      <a:cubicBezTo>
                        <a:pt x="44" y="12"/>
                        <a:pt x="35" y="11"/>
                        <a:pt x="27" y="9"/>
                      </a:cubicBezTo>
                      <a:cubicBezTo>
                        <a:pt x="19" y="6"/>
                        <a:pt x="13" y="5"/>
                        <a:pt x="10" y="3"/>
                      </a:cubicBezTo>
                      <a:cubicBezTo>
                        <a:pt x="6" y="1"/>
                        <a:pt x="2" y="1"/>
                        <a:pt x="2" y="1"/>
                      </a:cubicBezTo>
                      <a:close/>
                    </a:path>
                  </a:pathLst>
                </a:cu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1" name="Rectangle 52"/>
                <p:cNvSpPr>
                  <a:spLocks noChangeArrowheads="1"/>
                </p:cNvSpPr>
                <p:nvPr/>
              </p:nvSpPr>
              <p:spPr bwMode="gray">
                <a:xfrm>
                  <a:off x="-2805113" y="3954463"/>
                  <a:ext cx="39688" cy="22225"/>
                </a:xfrm>
                <a:prstGeom prst="rect">
                  <a:avLst/>
                </a:pr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2" name="Freeform 53"/>
                <p:cNvSpPr>
                  <a:spLocks/>
                </p:cNvSpPr>
                <p:nvPr/>
              </p:nvSpPr>
              <p:spPr bwMode="gray">
                <a:xfrm>
                  <a:off x="-2801938" y="3683000"/>
                  <a:ext cx="17463" cy="269875"/>
                </a:xfrm>
                <a:custGeom>
                  <a:avLst/>
                  <a:gdLst/>
                  <a:ahLst/>
                  <a:cxnLst>
                    <a:cxn ang="0">
                      <a:pos x="0" y="0"/>
                    </a:cxn>
                    <a:cxn ang="0">
                      <a:pos x="2" y="0"/>
                    </a:cxn>
                    <a:cxn ang="0">
                      <a:pos x="11" y="170"/>
                    </a:cxn>
                    <a:cxn ang="0">
                      <a:pos x="8" y="170"/>
                    </a:cxn>
                    <a:cxn ang="0">
                      <a:pos x="0" y="0"/>
                    </a:cxn>
                    <a:cxn ang="0">
                      <a:pos x="0" y="0"/>
                    </a:cxn>
                  </a:cxnLst>
                  <a:rect l="0" t="0" r="r" b="b"/>
                  <a:pathLst>
                    <a:path w="11" h="170">
                      <a:moveTo>
                        <a:pt x="0" y="0"/>
                      </a:moveTo>
                      <a:lnTo>
                        <a:pt x="2" y="0"/>
                      </a:lnTo>
                      <a:lnTo>
                        <a:pt x="11" y="170"/>
                      </a:lnTo>
                      <a:lnTo>
                        <a:pt x="8" y="170"/>
                      </a:lnTo>
                      <a:lnTo>
                        <a:pt x="0" y="0"/>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8" name="Group 6"/>
          <p:cNvGrpSpPr/>
          <p:nvPr/>
        </p:nvGrpSpPr>
        <p:grpSpPr>
          <a:xfrm>
            <a:off x="1574162" y="1536699"/>
            <a:ext cx="7167136" cy="4025902"/>
            <a:chOff x="1574162" y="1536699"/>
            <a:chExt cx="7167136" cy="4025902"/>
          </a:xfrm>
        </p:grpSpPr>
        <p:pic>
          <p:nvPicPr>
            <p:cNvPr id="234" name="Imagen 28"/>
            <p:cNvPicPr>
              <a:picLocks noChangeAspect="1"/>
            </p:cNvPicPr>
            <p:nvPr/>
          </p:nvPicPr>
          <p:blipFill>
            <a:blip r:embed="rId4" cstate="print"/>
            <a:stretch>
              <a:fillRect/>
            </a:stretch>
          </p:blipFill>
          <p:spPr>
            <a:xfrm>
              <a:off x="1574162" y="2322812"/>
              <a:ext cx="1605527" cy="1605945"/>
            </a:xfrm>
            <a:prstGeom prst="rect">
              <a:avLst/>
            </a:prstGeom>
          </p:spPr>
        </p:pic>
        <p:pic>
          <p:nvPicPr>
            <p:cNvPr id="372" name="Imagen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1684" y="3201711"/>
              <a:ext cx="674928" cy="1077408"/>
            </a:xfrm>
            <a:prstGeom prst="rect">
              <a:avLst/>
            </a:prstGeom>
          </p:spPr>
        </p:pic>
        <p:grpSp>
          <p:nvGrpSpPr>
            <p:cNvPr id="29" name="Group 50"/>
            <p:cNvGrpSpPr/>
            <p:nvPr/>
          </p:nvGrpSpPr>
          <p:grpSpPr>
            <a:xfrm>
              <a:off x="8329560" y="2865370"/>
              <a:ext cx="411738" cy="979425"/>
              <a:chOff x="6653903" y="-1756572"/>
              <a:chExt cx="635036" cy="1486958"/>
            </a:xfrm>
          </p:grpSpPr>
          <p:sp>
            <p:nvSpPr>
              <p:cNvPr id="374" name="Freeform 9"/>
              <p:cNvSpPr>
                <a:spLocks/>
              </p:cNvSpPr>
              <p:nvPr/>
            </p:nvSpPr>
            <p:spPr bwMode="auto">
              <a:xfrm>
                <a:off x="6705166" y="-1119356"/>
                <a:ext cx="532509" cy="741248"/>
              </a:xfrm>
              <a:custGeom>
                <a:avLst/>
                <a:gdLst>
                  <a:gd name="T0" fmla="*/ 0 w 4345"/>
                  <a:gd name="T1" fmla="*/ 0 h 6048"/>
                  <a:gd name="T2" fmla="*/ 660 w 4345"/>
                  <a:gd name="T3" fmla="*/ 6048 h 6048"/>
                  <a:gd name="T4" fmla="*/ 3685 w 4345"/>
                  <a:gd name="T5" fmla="*/ 6048 h 6048"/>
                  <a:gd name="T6" fmla="*/ 4345 w 4345"/>
                  <a:gd name="T7" fmla="*/ 0 h 6048"/>
                  <a:gd name="T8" fmla="*/ 2173 w 4345"/>
                  <a:gd name="T9" fmla="*/ 127 h 6048"/>
                  <a:gd name="T10" fmla="*/ 0 w 4345"/>
                  <a:gd name="T11" fmla="*/ 0 h 6048"/>
                </a:gdLst>
                <a:ahLst/>
                <a:cxnLst>
                  <a:cxn ang="0">
                    <a:pos x="T0" y="T1"/>
                  </a:cxn>
                  <a:cxn ang="0">
                    <a:pos x="T2" y="T3"/>
                  </a:cxn>
                  <a:cxn ang="0">
                    <a:pos x="T4" y="T5"/>
                  </a:cxn>
                  <a:cxn ang="0">
                    <a:pos x="T6" y="T7"/>
                  </a:cxn>
                  <a:cxn ang="0">
                    <a:pos x="T8" y="T9"/>
                  </a:cxn>
                  <a:cxn ang="0">
                    <a:pos x="T10" y="T11"/>
                  </a:cxn>
                </a:cxnLst>
                <a:rect l="0" t="0" r="r" b="b"/>
                <a:pathLst>
                  <a:path w="4345" h="6048">
                    <a:moveTo>
                      <a:pt x="0" y="0"/>
                    </a:moveTo>
                    <a:cubicBezTo>
                      <a:pt x="660" y="6048"/>
                      <a:pt x="660" y="6048"/>
                      <a:pt x="660" y="6048"/>
                    </a:cubicBezTo>
                    <a:cubicBezTo>
                      <a:pt x="3685" y="6048"/>
                      <a:pt x="3685" y="6048"/>
                      <a:pt x="3685" y="6048"/>
                    </a:cubicBezTo>
                    <a:cubicBezTo>
                      <a:pt x="4345" y="0"/>
                      <a:pt x="4345" y="0"/>
                      <a:pt x="4345" y="0"/>
                    </a:cubicBezTo>
                    <a:cubicBezTo>
                      <a:pt x="3716" y="83"/>
                      <a:pt x="2963" y="127"/>
                      <a:pt x="2173" y="127"/>
                    </a:cubicBezTo>
                    <a:cubicBezTo>
                      <a:pt x="1382" y="127"/>
                      <a:pt x="629" y="83"/>
                      <a:pt x="0" y="0"/>
                    </a:cubicBezTo>
                    <a:close/>
                  </a:path>
                </a:pathLst>
              </a:custGeom>
              <a:solidFill>
                <a:schemeClr val="accent1"/>
              </a:soli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endParaRPr>
              </a:p>
            </p:txBody>
          </p:sp>
          <p:sp>
            <p:nvSpPr>
              <p:cNvPr id="375" name="Freeform 10"/>
              <p:cNvSpPr>
                <a:spLocks noEditPoints="1"/>
              </p:cNvSpPr>
              <p:nvPr/>
            </p:nvSpPr>
            <p:spPr bwMode="auto">
              <a:xfrm>
                <a:off x="6653903" y="-1756572"/>
                <a:ext cx="635036" cy="628136"/>
              </a:xfrm>
              <a:custGeom>
                <a:avLst/>
                <a:gdLst>
                  <a:gd name="T0" fmla="*/ 5181 w 5181"/>
                  <a:gd name="T1" fmla="*/ 1631 h 5125"/>
                  <a:gd name="T2" fmla="*/ 5036 w 5181"/>
                  <a:gd name="T3" fmla="*/ 1486 h 5125"/>
                  <a:gd name="T4" fmla="*/ 3656 w 5181"/>
                  <a:gd name="T5" fmla="*/ 1486 h 5125"/>
                  <a:gd name="T6" fmla="*/ 3656 w 5181"/>
                  <a:gd name="T7" fmla="*/ 711 h 5125"/>
                  <a:gd name="T8" fmla="*/ 4430 w 5181"/>
                  <a:gd name="T9" fmla="*/ 711 h 5125"/>
                  <a:gd name="T10" fmla="*/ 4430 w 5181"/>
                  <a:gd name="T11" fmla="*/ 0 h 5125"/>
                  <a:gd name="T12" fmla="*/ 751 w 5181"/>
                  <a:gd name="T13" fmla="*/ 0 h 5125"/>
                  <a:gd name="T14" fmla="*/ 751 w 5181"/>
                  <a:gd name="T15" fmla="*/ 711 h 5125"/>
                  <a:gd name="T16" fmla="*/ 1525 w 5181"/>
                  <a:gd name="T17" fmla="*/ 711 h 5125"/>
                  <a:gd name="T18" fmla="*/ 1525 w 5181"/>
                  <a:gd name="T19" fmla="*/ 1486 h 5125"/>
                  <a:gd name="T20" fmla="*/ 146 w 5181"/>
                  <a:gd name="T21" fmla="*/ 1486 h 5125"/>
                  <a:gd name="T22" fmla="*/ 0 w 5181"/>
                  <a:gd name="T23" fmla="*/ 1631 h 5125"/>
                  <a:gd name="T24" fmla="*/ 0 w 5181"/>
                  <a:gd name="T25" fmla="*/ 4619 h 5125"/>
                  <a:gd name="T26" fmla="*/ 2 w 5181"/>
                  <a:gd name="T27" fmla="*/ 4640 h 5125"/>
                  <a:gd name="T28" fmla="*/ 0 w 5181"/>
                  <a:gd name="T29" fmla="*/ 4656 h 5125"/>
                  <a:gd name="T30" fmla="*/ 2591 w 5181"/>
                  <a:gd name="T31" fmla="*/ 5125 h 5125"/>
                  <a:gd name="T32" fmla="*/ 5181 w 5181"/>
                  <a:gd name="T33" fmla="*/ 4656 h 5125"/>
                  <a:gd name="T34" fmla="*/ 5180 w 5181"/>
                  <a:gd name="T35" fmla="*/ 4640 h 5125"/>
                  <a:gd name="T36" fmla="*/ 5181 w 5181"/>
                  <a:gd name="T37" fmla="*/ 4619 h 5125"/>
                  <a:gd name="T38" fmla="*/ 5181 w 5181"/>
                  <a:gd name="T39" fmla="*/ 1631 h 5125"/>
                  <a:gd name="T40" fmla="*/ 1703 w 5181"/>
                  <a:gd name="T41" fmla="*/ 711 h 5125"/>
                  <a:gd name="T42" fmla="*/ 3478 w 5181"/>
                  <a:gd name="T43" fmla="*/ 711 h 5125"/>
                  <a:gd name="T44" fmla="*/ 3478 w 5181"/>
                  <a:gd name="T45" fmla="*/ 1486 h 5125"/>
                  <a:gd name="T46" fmla="*/ 1703 w 5181"/>
                  <a:gd name="T47" fmla="*/ 1486 h 5125"/>
                  <a:gd name="T48" fmla="*/ 1703 w 5181"/>
                  <a:gd name="T49" fmla="*/ 711 h 5125"/>
                  <a:gd name="T50" fmla="*/ 4945 w 5181"/>
                  <a:gd name="T51" fmla="*/ 4309 h 5125"/>
                  <a:gd name="T52" fmla="*/ 4330 w 5181"/>
                  <a:gd name="T53" fmla="*/ 4309 h 5125"/>
                  <a:gd name="T54" fmla="*/ 851 w 5181"/>
                  <a:gd name="T55" fmla="*/ 4309 h 5125"/>
                  <a:gd name="T56" fmla="*/ 236 w 5181"/>
                  <a:gd name="T57" fmla="*/ 4309 h 5125"/>
                  <a:gd name="T58" fmla="*/ 236 w 5181"/>
                  <a:gd name="T59" fmla="*/ 1716 h 5125"/>
                  <a:gd name="T60" fmla="*/ 4945 w 5181"/>
                  <a:gd name="T61" fmla="*/ 1716 h 5125"/>
                  <a:gd name="T62" fmla="*/ 4945 w 5181"/>
                  <a:gd name="T63" fmla="*/ 4309 h 5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81" h="5125">
                    <a:moveTo>
                      <a:pt x="5181" y="1631"/>
                    </a:moveTo>
                    <a:cubicBezTo>
                      <a:pt x="5181" y="1551"/>
                      <a:pt x="5116" y="1486"/>
                      <a:pt x="5036" y="1486"/>
                    </a:cubicBezTo>
                    <a:cubicBezTo>
                      <a:pt x="3656" y="1486"/>
                      <a:pt x="3656" y="1486"/>
                      <a:pt x="3656" y="1486"/>
                    </a:cubicBezTo>
                    <a:cubicBezTo>
                      <a:pt x="3656" y="711"/>
                      <a:pt x="3656" y="711"/>
                      <a:pt x="3656" y="711"/>
                    </a:cubicBezTo>
                    <a:cubicBezTo>
                      <a:pt x="4430" y="711"/>
                      <a:pt x="4430" y="711"/>
                      <a:pt x="4430" y="711"/>
                    </a:cubicBezTo>
                    <a:cubicBezTo>
                      <a:pt x="4430" y="0"/>
                      <a:pt x="4430" y="0"/>
                      <a:pt x="4430" y="0"/>
                    </a:cubicBezTo>
                    <a:cubicBezTo>
                      <a:pt x="751" y="0"/>
                      <a:pt x="751" y="0"/>
                      <a:pt x="751" y="0"/>
                    </a:cubicBezTo>
                    <a:cubicBezTo>
                      <a:pt x="751" y="711"/>
                      <a:pt x="751" y="711"/>
                      <a:pt x="751" y="711"/>
                    </a:cubicBezTo>
                    <a:cubicBezTo>
                      <a:pt x="1525" y="711"/>
                      <a:pt x="1525" y="711"/>
                      <a:pt x="1525" y="711"/>
                    </a:cubicBezTo>
                    <a:cubicBezTo>
                      <a:pt x="1525" y="1486"/>
                      <a:pt x="1525" y="1486"/>
                      <a:pt x="1525" y="1486"/>
                    </a:cubicBezTo>
                    <a:cubicBezTo>
                      <a:pt x="146" y="1486"/>
                      <a:pt x="146" y="1486"/>
                      <a:pt x="146" y="1486"/>
                    </a:cubicBezTo>
                    <a:cubicBezTo>
                      <a:pt x="65" y="1486"/>
                      <a:pt x="0" y="1551"/>
                      <a:pt x="0" y="1631"/>
                    </a:cubicBezTo>
                    <a:cubicBezTo>
                      <a:pt x="0" y="4619"/>
                      <a:pt x="0" y="4619"/>
                      <a:pt x="0" y="4619"/>
                    </a:cubicBezTo>
                    <a:cubicBezTo>
                      <a:pt x="0" y="4626"/>
                      <a:pt x="1" y="4633"/>
                      <a:pt x="2" y="4640"/>
                    </a:cubicBezTo>
                    <a:cubicBezTo>
                      <a:pt x="1" y="4645"/>
                      <a:pt x="0" y="4651"/>
                      <a:pt x="0" y="4656"/>
                    </a:cubicBezTo>
                    <a:cubicBezTo>
                      <a:pt x="0" y="4915"/>
                      <a:pt x="1160" y="5125"/>
                      <a:pt x="2591" y="5125"/>
                    </a:cubicBezTo>
                    <a:cubicBezTo>
                      <a:pt x="4021" y="5125"/>
                      <a:pt x="5181" y="4915"/>
                      <a:pt x="5181" y="4656"/>
                    </a:cubicBezTo>
                    <a:cubicBezTo>
                      <a:pt x="5181" y="4651"/>
                      <a:pt x="5181" y="4645"/>
                      <a:pt x="5180" y="4640"/>
                    </a:cubicBezTo>
                    <a:cubicBezTo>
                      <a:pt x="5181" y="4633"/>
                      <a:pt x="5181" y="4626"/>
                      <a:pt x="5181" y="4619"/>
                    </a:cubicBezTo>
                    <a:lnTo>
                      <a:pt x="5181" y="1631"/>
                    </a:lnTo>
                    <a:close/>
                    <a:moveTo>
                      <a:pt x="1703" y="711"/>
                    </a:moveTo>
                    <a:cubicBezTo>
                      <a:pt x="3478" y="711"/>
                      <a:pt x="3478" y="711"/>
                      <a:pt x="3478" y="711"/>
                    </a:cubicBezTo>
                    <a:cubicBezTo>
                      <a:pt x="3478" y="1486"/>
                      <a:pt x="3478" y="1486"/>
                      <a:pt x="3478" y="1486"/>
                    </a:cubicBezTo>
                    <a:cubicBezTo>
                      <a:pt x="1703" y="1486"/>
                      <a:pt x="1703" y="1486"/>
                      <a:pt x="1703" y="1486"/>
                    </a:cubicBezTo>
                    <a:lnTo>
                      <a:pt x="1703" y="711"/>
                    </a:lnTo>
                    <a:close/>
                    <a:moveTo>
                      <a:pt x="4945" y="4309"/>
                    </a:moveTo>
                    <a:cubicBezTo>
                      <a:pt x="4330" y="4309"/>
                      <a:pt x="4330" y="4309"/>
                      <a:pt x="4330" y="4309"/>
                    </a:cubicBezTo>
                    <a:cubicBezTo>
                      <a:pt x="851" y="4309"/>
                      <a:pt x="851" y="4309"/>
                      <a:pt x="851" y="4309"/>
                    </a:cubicBezTo>
                    <a:cubicBezTo>
                      <a:pt x="236" y="4309"/>
                      <a:pt x="236" y="4309"/>
                      <a:pt x="236" y="4309"/>
                    </a:cubicBezTo>
                    <a:cubicBezTo>
                      <a:pt x="236" y="1716"/>
                      <a:pt x="236" y="1716"/>
                      <a:pt x="236" y="1716"/>
                    </a:cubicBezTo>
                    <a:cubicBezTo>
                      <a:pt x="4945" y="1716"/>
                      <a:pt x="4945" y="1716"/>
                      <a:pt x="4945" y="1716"/>
                    </a:cubicBezTo>
                    <a:lnTo>
                      <a:pt x="4945" y="4309"/>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endParaRPr>
              </a:p>
            </p:txBody>
          </p:sp>
          <p:sp>
            <p:nvSpPr>
              <p:cNvPr id="376" name="Freeform 11"/>
              <p:cNvSpPr>
                <a:spLocks/>
              </p:cNvSpPr>
              <p:nvPr/>
            </p:nvSpPr>
            <p:spPr bwMode="auto">
              <a:xfrm>
                <a:off x="6728671" y="-360467"/>
                <a:ext cx="485500" cy="90853"/>
              </a:xfrm>
              <a:custGeom>
                <a:avLst/>
                <a:gdLst>
                  <a:gd name="T0" fmla="*/ 406 w 9357"/>
                  <a:gd name="T1" fmla="*/ 0 h 1751"/>
                  <a:gd name="T2" fmla="*/ 0 w 9357"/>
                  <a:gd name="T3" fmla="*/ 1751 h 1751"/>
                  <a:gd name="T4" fmla="*/ 9357 w 9357"/>
                  <a:gd name="T5" fmla="*/ 1751 h 1751"/>
                  <a:gd name="T6" fmla="*/ 8950 w 9357"/>
                  <a:gd name="T7" fmla="*/ 0 h 1751"/>
                  <a:gd name="T8" fmla="*/ 406 w 9357"/>
                  <a:gd name="T9" fmla="*/ 0 h 1751"/>
                </a:gdLst>
                <a:ahLst/>
                <a:cxnLst>
                  <a:cxn ang="0">
                    <a:pos x="T0" y="T1"/>
                  </a:cxn>
                  <a:cxn ang="0">
                    <a:pos x="T2" y="T3"/>
                  </a:cxn>
                  <a:cxn ang="0">
                    <a:pos x="T4" y="T5"/>
                  </a:cxn>
                  <a:cxn ang="0">
                    <a:pos x="T6" y="T7"/>
                  </a:cxn>
                  <a:cxn ang="0">
                    <a:pos x="T8" y="T9"/>
                  </a:cxn>
                </a:cxnLst>
                <a:rect l="0" t="0" r="r" b="b"/>
                <a:pathLst>
                  <a:path w="9357" h="1751">
                    <a:moveTo>
                      <a:pt x="406" y="0"/>
                    </a:moveTo>
                    <a:lnTo>
                      <a:pt x="0" y="1751"/>
                    </a:lnTo>
                    <a:lnTo>
                      <a:pt x="9357" y="1751"/>
                    </a:lnTo>
                    <a:lnTo>
                      <a:pt x="8950" y="0"/>
                    </a:lnTo>
                    <a:lnTo>
                      <a:pt x="406"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endParaRPr>
              </a:p>
            </p:txBody>
          </p:sp>
        </p:grpSp>
        <p:sp>
          <p:nvSpPr>
            <p:cNvPr id="377" name="Freeform 18"/>
            <p:cNvSpPr>
              <a:spLocks noEditPoints="1"/>
            </p:cNvSpPr>
            <p:nvPr/>
          </p:nvSpPr>
          <p:spPr bwMode="auto">
            <a:xfrm>
              <a:off x="4573755" y="1536699"/>
              <a:ext cx="615551" cy="350769"/>
            </a:xfrm>
            <a:custGeom>
              <a:avLst/>
              <a:gdLst>
                <a:gd name="T0" fmla="*/ 4697 w 5389"/>
                <a:gd name="T1" fmla="*/ 150 h 3509"/>
                <a:gd name="T2" fmla="*/ 3793 w 5389"/>
                <a:gd name="T3" fmla="*/ 0 h 3509"/>
                <a:gd name="T4" fmla="*/ 3567 w 5389"/>
                <a:gd name="T5" fmla="*/ 256 h 3509"/>
                <a:gd name="T6" fmla="*/ 2423 w 5389"/>
                <a:gd name="T7" fmla="*/ 256 h 3509"/>
                <a:gd name="T8" fmla="*/ 1776 w 5389"/>
                <a:gd name="T9" fmla="*/ 135 h 3509"/>
                <a:gd name="T10" fmla="*/ 888 w 5389"/>
                <a:gd name="T11" fmla="*/ 0 h 3509"/>
                <a:gd name="T12" fmla="*/ 90 w 5389"/>
                <a:gd name="T13" fmla="*/ 2620 h 3509"/>
                <a:gd name="T14" fmla="*/ 1339 w 5389"/>
                <a:gd name="T15" fmla="*/ 2967 h 3509"/>
                <a:gd name="T16" fmla="*/ 2423 w 5389"/>
                <a:gd name="T17" fmla="*/ 1897 h 3509"/>
                <a:gd name="T18" fmla="*/ 3703 w 5389"/>
                <a:gd name="T19" fmla="*/ 1897 h 3509"/>
                <a:gd name="T20" fmla="*/ 4847 w 5389"/>
                <a:gd name="T21" fmla="*/ 3419 h 3509"/>
                <a:gd name="T22" fmla="*/ 1686 w 5389"/>
                <a:gd name="T23" fmla="*/ 1084 h 3509"/>
                <a:gd name="T24" fmla="*/ 1460 w 5389"/>
                <a:gd name="T25" fmla="*/ 1174 h 3509"/>
                <a:gd name="T26" fmla="*/ 1385 w 5389"/>
                <a:gd name="T27" fmla="*/ 1400 h 3509"/>
                <a:gd name="T28" fmla="*/ 1159 w 5389"/>
                <a:gd name="T29" fmla="*/ 1476 h 3509"/>
                <a:gd name="T30" fmla="*/ 1084 w 5389"/>
                <a:gd name="T31" fmla="*/ 1250 h 3509"/>
                <a:gd name="T32" fmla="*/ 858 w 5389"/>
                <a:gd name="T33" fmla="*/ 1174 h 3509"/>
                <a:gd name="T34" fmla="*/ 782 w 5389"/>
                <a:gd name="T35" fmla="*/ 964 h 3509"/>
                <a:gd name="T36" fmla="*/ 1008 w 5389"/>
                <a:gd name="T37" fmla="*/ 873 h 3509"/>
                <a:gd name="T38" fmla="*/ 1084 w 5389"/>
                <a:gd name="T39" fmla="*/ 647 h 3509"/>
                <a:gd name="T40" fmla="*/ 1294 w 5389"/>
                <a:gd name="T41" fmla="*/ 572 h 3509"/>
                <a:gd name="T42" fmla="*/ 1385 w 5389"/>
                <a:gd name="T43" fmla="*/ 798 h 3509"/>
                <a:gd name="T44" fmla="*/ 1610 w 5389"/>
                <a:gd name="T45" fmla="*/ 873 h 3509"/>
                <a:gd name="T46" fmla="*/ 1686 w 5389"/>
                <a:gd name="T47" fmla="*/ 1084 h 3509"/>
                <a:gd name="T48" fmla="*/ 3793 w 5389"/>
                <a:gd name="T49" fmla="*/ 1174 h 3509"/>
                <a:gd name="T50" fmla="*/ 3793 w 5389"/>
                <a:gd name="T51" fmla="*/ 858 h 3509"/>
                <a:gd name="T52" fmla="*/ 3793 w 5389"/>
                <a:gd name="T53" fmla="*/ 1174 h 3509"/>
                <a:gd name="T54" fmla="*/ 3989 w 5389"/>
                <a:gd name="T55" fmla="*/ 1370 h 3509"/>
                <a:gd name="T56" fmla="*/ 4305 w 5389"/>
                <a:gd name="T57" fmla="*/ 1370 h 3509"/>
                <a:gd name="T58" fmla="*/ 4155 w 5389"/>
                <a:gd name="T59" fmla="*/ 813 h 3509"/>
                <a:gd name="T60" fmla="*/ 4155 w 5389"/>
                <a:gd name="T61" fmla="*/ 497 h 3509"/>
                <a:gd name="T62" fmla="*/ 4155 w 5389"/>
                <a:gd name="T63" fmla="*/ 813 h 3509"/>
                <a:gd name="T64" fmla="*/ 4350 w 5389"/>
                <a:gd name="T65" fmla="*/ 1009 h 3509"/>
                <a:gd name="T66" fmla="*/ 4666 w 5389"/>
                <a:gd name="T67" fmla="*/ 1009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89" h="3509">
                  <a:moveTo>
                    <a:pt x="5299" y="2620"/>
                  </a:moveTo>
                  <a:cubicBezTo>
                    <a:pt x="5103" y="1792"/>
                    <a:pt x="4922" y="964"/>
                    <a:pt x="4697" y="150"/>
                  </a:cubicBezTo>
                  <a:cubicBezTo>
                    <a:pt x="4666" y="60"/>
                    <a:pt x="4591" y="0"/>
                    <a:pt x="4501" y="0"/>
                  </a:cubicBezTo>
                  <a:cubicBezTo>
                    <a:pt x="3793" y="0"/>
                    <a:pt x="3793" y="0"/>
                    <a:pt x="3793" y="0"/>
                  </a:cubicBezTo>
                  <a:cubicBezTo>
                    <a:pt x="3718" y="0"/>
                    <a:pt x="3643" y="45"/>
                    <a:pt x="3613" y="135"/>
                  </a:cubicBezTo>
                  <a:cubicBezTo>
                    <a:pt x="3567" y="256"/>
                    <a:pt x="3567" y="256"/>
                    <a:pt x="3567" y="256"/>
                  </a:cubicBezTo>
                  <a:cubicBezTo>
                    <a:pt x="2965" y="256"/>
                    <a:pt x="2965" y="256"/>
                    <a:pt x="2965" y="256"/>
                  </a:cubicBezTo>
                  <a:cubicBezTo>
                    <a:pt x="2423" y="256"/>
                    <a:pt x="2423" y="256"/>
                    <a:pt x="2423" y="256"/>
                  </a:cubicBezTo>
                  <a:cubicBezTo>
                    <a:pt x="1821" y="256"/>
                    <a:pt x="1821" y="256"/>
                    <a:pt x="1821" y="256"/>
                  </a:cubicBezTo>
                  <a:cubicBezTo>
                    <a:pt x="1776" y="135"/>
                    <a:pt x="1776" y="135"/>
                    <a:pt x="1776" y="135"/>
                  </a:cubicBezTo>
                  <a:cubicBezTo>
                    <a:pt x="1746" y="45"/>
                    <a:pt x="1671" y="0"/>
                    <a:pt x="1595" y="0"/>
                  </a:cubicBezTo>
                  <a:cubicBezTo>
                    <a:pt x="888" y="0"/>
                    <a:pt x="888" y="0"/>
                    <a:pt x="888" y="0"/>
                  </a:cubicBezTo>
                  <a:cubicBezTo>
                    <a:pt x="797" y="0"/>
                    <a:pt x="722" y="60"/>
                    <a:pt x="692" y="150"/>
                  </a:cubicBezTo>
                  <a:cubicBezTo>
                    <a:pt x="466" y="964"/>
                    <a:pt x="286" y="1792"/>
                    <a:pt x="90" y="2620"/>
                  </a:cubicBezTo>
                  <a:cubicBezTo>
                    <a:pt x="0" y="2967"/>
                    <a:pt x="195" y="3328"/>
                    <a:pt x="542" y="3419"/>
                  </a:cubicBezTo>
                  <a:cubicBezTo>
                    <a:pt x="888" y="3509"/>
                    <a:pt x="1234" y="3298"/>
                    <a:pt x="1339" y="2967"/>
                  </a:cubicBezTo>
                  <a:cubicBezTo>
                    <a:pt x="1671" y="1897"/>
                    <a:pt x="1671" y="1897"/>
                    <a:pt x="1671" y="1897"/>
                  </a:cubicBezTo>
                  <a:cubicBezTo>
                    <a:pt x="2423" y="1897"/>
                    <a:pt x="2423" y="1897"/>
                    <a:pt x="2423" y="1897"/>
                  </a:cubicBezTo>
                  <a:cubicBezTo>
                    <a:pt x="2965" y="1897"/>
                    <a:pt x="2965" y="1897"/>
                    <a:pt x="2965" y="1897"/>
                  </a:cubicBezTo>
                  <a:cubicBezTo>
                    <a:pt x="3703" y="1897"/>
                    <a:pt x="3703" y="1897"/>
                    <a:pt x="3703" y="1897"/>
                  </a:cubicBezTo>
                  <a:cubicBezTo>
                    <a:pt x="4049" y="2967"/>
                    <a:pt x="4049" y="2967"/>
                    <a:pt x="4049" y="2967"/>
                  </a:cubicBezTo>
                  <a:cubicBezTo>
                    <a:pt x="4155" y="3298"/>
                    <a:pt x="4501" y="3509"/>
                    <a:pt x="4847" y="3419"/>
                  </a:cubicBezTo>
                  <a:cubicBezTo>
                    <a:pt x="5193" y="3328"/>
                    <a:pt x="5389" y="2967"/>
                    <a:pt x="5299" y="2620"/>
                  </a:cubicBezTo>
                  <a:close/>
                  <a:moveTo>
                    <a:pt x="1686" y="1084"/>
                  </a:moveTo>
                  <a:cubicBezTo>
                    <a:pt x="1686" y="1129"/>
                    <a:pt x="1656" y="1174"/>
                    <a:pt x="1610" y="1174"/>
                  </a:cubicBezTo>
                  <a:cubicBezTo>
                    <a:pt x="1460" y="1174"/>
                    <a:pt x="1460" y="1174"/>
                    <a:pt x="1460" y="1174"/>
                  </a:cubicBezTo>
                  <a:cubicBezTo>
                    <a:pt x="1415" y="1174"/>
                    <a:pt x="1385" y="1205"/>
                    <a:pt x="1385" y="1250"/>
                  </a:cubicBezTo>
                  <a:cubicBezTo>
                    <a:pt x="1385" y="1400"/>
                    <a:pt x="1385" y="1400"/>
                    <a:pt x="1385" y="1400"/>
                  </a:cubicBezTo>
                  <a:cubicBezTo>
                    <a:pt x="1385" y="1446"/>
                    <a:pt x="1339" y="1476"/>
                    <a:pt x="1294" y="1476"/>
                  </a:cubicBezTo>
                  <a:cubicBezTo>
                    <a:pt x="1159" y="1476"/>
                    <a:pt x="1159" y="1476"/>
                    <a:pt x="1159" y="1476"/>
                  </a:cubicBezTo>
                  <a:cubicBezTo>
                    <a:pt x="1114" y="1476"/>
                    <a:pt x="1084" y="1446"/>
                    <a:pt x="1084" y="1400"/>
                  </a:cubicBezTo>
                  <a:cubicBezTo>
                    <a:pt x="1084" y="1250"/>
                    <a:pt x="1084" y="1250"/>
                    <a:pt x="1084" y="1250"/>
                  </a:cubicBezTo>
                  <a:cubicBezTo>
                    <a:pt x="1084" y="1205"/>
                    <a:pt x="1053" y="1174"/>
                    <a:pt x="1008" y="1174"/>
                  </a:cubicBezTo>
                  <a:cubicBezTo>
                    <a:pt x="858" y="1174"/>
                    <a:pt x="858" y="1174"/>
                    <a:pt x="858" y="1174"/>
                  </a:cubicBezTo>
                  <a:cubicBezTo>
                    <a:pt x="813" y="1174"/>
                    <a:pt x="782" y="1129"/>
                    <a:pt x="782" y="1084"/>
                  </a:cubicBezTo>
                  <a:cubicBezTo>
                    <a:pt x="782" y="964"/>
                    <a:pt x="782" y="964"/>
                    <a:pt x="782" y="964"/>
                  </a:cubicBezTo>
                  <a:cubicBezTo>
                    <a:pt x="782" y="918"/>
                    <a:pt x="813" y="873"/>
                    <a:pt x="858" y="873"/>
                  </a:cubicBezTo>
                  <a:cubicBezTo>
                    <a:pt x="1008" y="873"/>
                    <a:pt x="1008" y="873"/>
                    <a:pt x="1008" y="873"/>
                  </a:cubicBezTo>
                  <a:cubicBezTo>
                    <a:pt x="1053" y="873"/>
                    <a:pt x="1084" y="843"/>
                    <a:pt x="1084" y="798"/>
                  </a:cubicBezTo>
                  <a:cubicBezTo>
                    <a:pt x="1084" y="647"/>
                    <a:pt x="1084" y="647"/>
                    <a:pt x="1084" y="647"/>
                  </a:cubicBezTo>
                  <a:cubicBezTo>
                    <a:pt x="1084" y="602"/>
                    <a:pt x="1114" y="572"/>
                    <a:pt x="1159" y="572"/>
                  </a:cubicBezTo>
                  <a:cubicBezTo>
                    <a:pt x="1294" y="572"/>
                    <a:pt x="1294" y="572"/>
                    <a:pt x="1294" y="572"/>
                  </a:cubicBezTo>
                  <a:cubicBezTo>
                    <a:pt x="1339" y="572"/>
                    <a:pt x="1385" y="602"/>
                    <a:pt x="1385" y="647"/>
                  </a:cubicBezTo>
                  <a:cubicBezTo>
                    <a:pt x="1385" y="798"/>
                    <a:pt x="1385" y="798"/>
                    <a:pt x="1385" y="798"/>
                  </a:cubicBezTo>
                  <a:cubicBezTo>
                    <a:pt x="1385" y="843"/>
                    <a:pt x="1415" y="873"/>
                    <a:pt x="1460" y="873"/>
                  </a:cubicBezTo>
                  <a:cubicBezTo>
                    <a:pt x="1610" y="873"/>
                    <a:pt x="1610" y="873"/>
                    <a:pt x="1610" y="873"/>
                  </a:cubicBezTo>
                  <a:cubicBezTo>
                    <a:pt x="1656" y="873"/>
                    <a:pt x="1686" y="918"/>
                    <a:pt x="1686" y="964"/>
                  </a:cubicBezTo>
                  <a:cubicBezTo>
                    <a:pt x="1686" y="1084"/>
                    <a:pt x="1686" y="1084"/>
                    <a:pt x="1686" y="1084"/>
                  </a:cubicBezTo>
                  <a:cubicBezTo>
                    <a:pt x="1686" y="1084"/>
                    <a:pt x="1686" y="1084"/>
                    <a:pt x="1686" y="1084"/>
                  </a:cubicBezTo>
                  <a:close/>
                  <a:moveTo>
                    <a:pt x="3793" y="1174"/>
                  </a:moveTo>
                  <a:cubicBezTo>
                    <a:pt x="3703" y="1174"/>
                    <a:pt x="3643" y="1099"/>
                    <a:pt x="3643" y="1009"/>
                  </a:cubicBezTo>
                  <a:cubicBezTo>
                    <a:pt x="3643" y="933"/>
                    <a:pt x="3703" y="858"/>
                    <a:pt x="3793" y="858"/>
                  </a:cubicBezTo>
                  <a:cubicBezTo>
                    <a:pt x="3884" y="858"/>
                    <a:pt x="3959" y="933"/>
                    <a:pt x="3959" y="1009"/>
                  </a:cubicBezTo>
                  <a:cubicBezTo>
                    <a:pt x="3959" y="1099"/>
                    <a:pt x="3884" y="1174"/>
                    <a:pt x="3793" y="1174"/>
                  </a:cubicBezTo>
                  <a:close/>
                  <a:moveTo>
                    <a:pt x="4155" y="1521"/>
                  </a:moveTo>
                  <a:cubicBezTo>
                    <a:pt x="4064" y="1521"/>
                    <a:pt x="3989" y="1461"/>
                    <a:pt x="3989" y="1370"/>
                  </a:cubicBezTo>
                  <a:cubicBezTo>
                    <a:pt x="3989" y="1280"/>
                    <a:pt x="4064" y="1205"/>
                    <a:pt x="4155" y="1205"/>
                  </a:cubicBezTo>
                  <a:cubicBezTo>
                    <a:pt x="4245" y="1205"/>
                    <a:pt x="4305" y="1280"/>
                    <a:pt x="4305" y="1370"/>
                  </a:cubicBezTo>
                  <a:cubicBezTo>
                    <a:pt x="4305" y="1461"/>
                    <a:pt x="4245" y="1521"/>
                    <a:pt x="4155" y="1521"/>
                  </a:cubicBezTo>
                  <a:close/>
                  <a:moveTo>
                    <a:pt x="4155" y="813"/>
                  </a:moveTo>
                  <a:cubicBezTo>
                    <a:pt x="4064" y="813"/>
                    <a:pt x="3989" y="753"/>
                    <a:pt x="3989" y="662"/>
                  </a:cubicBezTo>
                  <a:cubicBezTo>
                    <a:pt x="3989" y="572"/>
                    <a:pt x="4064" y="497"/>
                    <a:pt x="4155" y="497"/>
                  </a:cubicBezTo>
                  <a:cubicBezTo>
                    <a:pt x="4245" y="497"/>
                    <a:pt x="4305" y="572"/>
                    <a:pt x="4305" y="662"/>
                  </a:cubicBezTo>
                  <a:cubicBezTo>
                    <a:pt x="4305" y="753"/>
                    <a:pt x="4245" y="813"/>
                    <a:pt x="4155" y="813"/>
                  </a:cubicBezTo>
                  <a:close/>
                  <a:moveTo>
                    <a:pt x="4501" y="1174"/>
                  </a:moveTo>
                  <a:cubicBezTo>
                    <a:pt x="4411" y="1174"/>
                    <a:pt x="4350" y="1099"/>
                    <a:pt x="4350" y="1009"/>
                  </a:cubicBezTo>
                  <a:cubicBezTo>
                    <a:pt x="4350" y="933"/>
                    <a:pt x="4411" y="858"/>
                    <a:pt x="4501" y="858"/>
                  </a:cubicBezTo>
                  <a:cubicBezTo>
                    <a:pt x="4591" y="858"/>
                    <a:pt x="4666" y="933"/>
                    <a:pt x="4666" y="1009"/>
                  </a:cubicBezTo>
                  <a:cubicBezTo>
                    <a:pt x="4666" y="1099"/>
                    <a:pt x="4591" y="1174"/>
                    <a:pt x="4501" y="117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121899" tIns="60949" rIns="121899" bIns="60949" numCol="1" anchor="ctr" anchorCtr="0" compatLnSpc="1">
              <a:prstTxWarp prst="textNoShape">
                <a:avLst/>
              </a:prstTxWarp>
            </a:bodyPr>
            <a:lstStyle/>
            <a:p>
              <a:pPr algn="ctr"/>
              <a:endParaRPr lang="en-US" sz="2100" b="1" kern="0" dirty="0">
                <a:solidFill>
                  <a:sysClr val="window" lastClr="FFFFFF"/>
                </a:solidFill>
              </a:endParaRPr>
            </a:p>
          </p:txBody>
        </p:sp>
        <p:pic>
          <p:nvPicPr>
            <p:cNvPr id="6" name="Picture 5" descr="glasses.ps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5500" y="5113939"/>
              <a:ext cx="911249" cy="448662"/>
            </a:xfrm>
            <a:prstGeom prst="rect">
              <a:avLst/>
            </a:prstGeom>
          </p:spPr>
        </p:pic>
      </p:grpSp>
    </p:spTree>
    <p:extLst>
      <p:ext uri="{BB962C8B-B14F-4D97-AF65-F5344CB8AC3E}">
        <p14:creationId xmlns:p14="http://schemas.microsoft.com/office/powerpoint/2010/main" val="19265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248"/>
                                        </p:tgtEl>
                                        <p:attrNameLst>
                                          <p:attrName>style.visibility</p:attrName>
                                        </p:attrNameLst>
                                      </p:cBhvr>
                                      <p:to>
                                        <p:strVal val="visible"/>
                                      </p:to>
                                    </p:set>
                                    <p:animEffect transition="in" filter="fade">
                                      <p:cBhvr>
                                        <p:cTn id="13" dur="500"/>
                                        <p:tgtEl>
                                          <p:spTgt spid="248"/>
                                        </p:tgtEl>
                                      </p:cBhvr>
                                    </p:animEffect>
                                  </p:childTnLst>
                                </p:cTn>
                              </p:par>
                              <p:par>
                                <p:cTn id="14" presetID="10" presetClass="entr" presetSubtype="0" fill="hold"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6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500"/>
                                        <p:tgtEl>
                                          <p:spTgt spid="2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800"/>
                                        <p:tgtEl>
                                          <p:spTgt spid="2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4"/>
                                        </p:tgtEl>
                                        <p:attrNameLst>
                                          <p:attrName>style.visibility</p:attrName>
                                        </p:attrNameLst>
                                      </p:cBhvr>
                                      <p:to>
                                        <p:strVal val="visible"/>
                                      </p:to>
                                    </p:set>
                                    <p:animEffect transition="in" filter="fade">
                                      <p:cBhvr>
                                        <p:cTn id="25" dur="900"/>
                                        <p:tgtEl>
                                          <p:spTgt spid="294"/>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1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293"/>
                                        </p:tgtEl>
                                        <p:attrNameLst>
                                          <p:attrName>style.visibility</p:attrName>
                                        </p:attrNameLst>
                                      </p:cBhvr>
                                      <p:to>
                                        <p:strVal val="visible"/>
                                      </p:to>
                                    </p:set>
                                    <p:animEffect transition="in" filter="fade">
                                      <p:cBhvr>
                                        <p:cTn id="34" dur="1000"/>
                                        <p:tgtEl>
                                          <p:spTgt spid="293"/>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292"/>
                                        </p:tgtEl>
                                        <p:attrNameLst>
                                          <p:attrName>style.visibility</p:attrName>
                                        </p:attrNameLst>
                                      </p:cBhvr>
                                      <p:to>
                                        <p:strVal val="visible"/>
                                      </p:to>
                                    </p:set>
                                    <p:animEffect transition="in" filter="fade">
                                      <p:cBhvr>
                                        <p:cTn id="40" dur="500"/>
                                        <p:tgtEl>
                                          <p:spTgt spid="292"/>
                                        </p:tgtEl>
                                      </p:cBhvr>
                                    </p:animEffect>
                                  </p:childTnLst>
                                </p:cTn>
                              </p:par>
                              <p:par>
                                <p:cTn id="41" presetID="10" presetClass="entr" presetSubtype="0" fill="hold" nodeType="withEffect">
                                  <p:stCondLst>
                                    <p:cond delay="4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1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291"/>
                                        </p:tgtEl>
                                        <p:attrNameLst>
                                          <p:attrName>style.visibility</p:attrName>
                                        </p:attrNameLst>
                                      </p:cBhvr>
                                      <p:to>
                                        <p:strVal val="visible"/>
                                      </p:to>
                                    </p:set>
                                    <p:animEffect transition="in" filter="fade">
                                      <p:cBhvr>
                                        <p:cTn id="49" dur="800"/>
                                        <p:tgtEl>
                                          <p:spTgt spid="29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par>
                                <p:cTn id="53" presetID="16" presetClass="entr" presetSubtype="37" fill="hold" nodeType="withEffect">
                                  <p:stCondLst>
                                    <p:cond delay="750"/>
                                  </p:stCondLst>
                                  <p:childTnLst>
                                    <p:set>
                                      <p:cBhvr>
                                        <p:cTn id="54" dur="1" fill="hold">
                                          <p:stCondLst>
                                            <p:cond delay="0"/>
                                          </p:stCondLst>
                                        </p:cTn>
                                        <p:tgtEl>
                                          <p:spTgt spid="266"/>
                                        </p:tgtEl>
                                        <p:attrNameLst>
                                          <p:attrName>style.visibility</p:attrName>
                                        </p:attrNameLst>
                                      </p:cBhvr>
                                      <p:to>
                                        <p:strVal val="visible"/>
                                      </p:to>
                                    </p:set>
                                    <p:animEffect transition="in" filter="barn(outVertical)">
                                      <p:cBhvr>
                                        <p:cTn id="55" dur="500"/>
                                        <p:tgtEl>
                                          <p:spTgt spid="266"/>
                                        </p:tgtEl>
                                      </p:cBhvr>
                                    </p:animEffect>
                                  </p:childTnLst>
                                </p:cTn>
                              </p:par>
                              <p:par>
                                <p:cTn id="56" presetID="16" presetClass="entr" presetSubtype="37" fill="hold" nodeType="withEffect">
                                  <p:stCondLst>
                                    <p:cond delay="750"/>
                                  </p:stCondLst>
                                  <p:childTnLst>
                                    <p:set>
                                      <p:cBhvr>
                                        <p:cTn id="57" dur="1" fill="hold">
                                          <p:stCondLst>
                                            <p:cond delay="0"/>
                                          </p:stCondLst>
                                        </p:cTn>
                                        <p:tgtEl>
                                          <p:spTgt spid="276"/>
                                        </p:tgtEl>
                                        <p:attrNameLst>
                                          <p:attrName>style.visibility</p:attrName>
                                        </p:attrNameLst>
                                      </p:cBhvr>
                                      <p:to>
                                        <p:strVal val="visible"/>
                                      </p:to>
                                    </p:set>
                                    <p:animEffect transition="in" filter="barn(outVertical)">
                                      <p:cBhvr>
                                        <p:cTn id="58" dur="500"/>
                                        <p:tgtEl>
                                          <p:spTgt spid="276"/>
                                        </p:tgtEl>
                                      </p:cBhvr>
                                    </p:animEffect>
                                  </p:childTnLst>
                                </p:cTn>
                              </p:par>
                              <p:par>
                                <p:cTn id="59" presetID="16" presetClass="entr" presetSubtype="37" fill="hold" nodeType="withEffect">
                                  <p:stCondLst>
                                    <p:cond delay="750"/>
                                  </p:stCondLst>
                                  <p:childTnLst>
                                    <p:set>
                                      <p:cBhvr>
                                        <p:cTn id="60" dur="1" fill="hold">
                                          <p:stCondLst>
                                            <p:cond delay="0"/>
                                          </p:stCondLst>
                                        </p:cTn>
                                        <p:tgtEl>
                                          <p:spTgt spid="277"/>
                                        </p:tgtEl>
                                        <p:attrNameLst>
                                          <p:attrName>style.visibility</p:attrName>
                                        </p:attrNameLst>
                                      </p:cBhvr>
                                      <p:to>
                                        <p:strVal val="visible"/>
                                      </p:to>
                                    </p:set>
                                    <p:animEffect transition="in" filter="barn(outVertical)">
                                      <p:cBhvr>
                                        <p:cTn id="61" dur="500"/>
                                        <p:tgtEl>
                                          <p:spTgt spid="277"/>
                                        </p:tgtEl>
                                      </p:cBhvr>
                                    </p:animEffect>
                                  </p:childTnLst>
                                </p:cTn>
                              </p:par>
                              <p:par>
                                <p:cTn id="62" presetID="16" presetClass="entr" presetSubtype="37" fill="hold" nodeType="withEffect">
                                  <p:stCondLst>
                                    <p:cond delay="750"/>
                                  </p:stCondLst>
                                  <p:childTnLst>
                                    <p:set>
                                      <p:cBhvr>
                                        <p:cTn id="63" dur="1" fill="hold">
                                          <p:stCondLst>
                                            <p:cond delay="0"/>
                                          </p:stCondLst>
                                        </p:cTn>
                                        <p:tgtEl>
                                          <p:spTgt spid="265"/>
                                        </p:tgtEl>
                                        <p:attrNameLst>
                                          <p:attrName>style.visibility</p:attrName>
                                        </p:attrNameLst>
                                      </p:cBhvr>
                                      <p:to>
                                        <p:strVal val="visible"/>
                                      </p:to>
                                    </p:set>
                                    <p:animEffect transition="in" filter="barn(outVertical)">
                                      <p:cBhvr>
                                        <p:cTn id="64" dur="500"/>
                                        <p:tgtEl>
                                          <p:spTgt spid="265"/>
                                        </p:tgtEl>
                                      </p:cBhvr>
                                    </p:animEffect>
                                  </p:childTnLst>
                                </p:cTn>
                              </p:par>
                              <p:par>
                                <p:cTn id="65" presetID="16" presetClass="entr" presetSubtype="37" fill="hold" nodeType="withEffect">
                                  <p:stCondLst>
                                    <p:cond delay="750"/>
                                  </p:stCondLst>
                                  <p:childTnLst>
                                    <p:set>
                                      <p:cBhvr>
                                        <p:cTn id="66" dur="1" fill="hold">
                                          <p:stCondLst>
                                            <p:cond delay="0"/>
                                          </p:stCondLst>
                                        </p:cTn>
                                        <p:tgtEl>
                                          <p:spTgt spid="262"/>
                                        </p:tgtEl>
                                        <p:attrNameLst>
                                          <p:attrName>style.visibility</p:attrName>
                                        </p:attrNameLst>
                                      </p:cBhvr>
                                      <p:to>
                                        <p:strVal val="visible"/>
                                      </p:to>
                                    </p:set>
                                    <p:animEffect transition="in" filter="barn(outVertical)">
                                      <p:cBhvr>
                                        <p:cTn id="67" dur="500"/>
                                        <p:tgtEl>
                                          <p:spTgt spid="262"/>
                                        </p:tgtEl>
                                      </p:cBhvr>
                                    </p:animEffect>
                                  </p:childTnLst>
                                </p:cTn>
                              </p:par>
                              <p:par>
                                <p:cTn id="68" presetID="16" presetClass="entr" presetSubtype="37" fill="hold" nodeType="withEffect">
                                  <p:stCondLst>
                                    <p:cond delay="750"/>
                                  </p:stCondLst>
                                  <p:childTnLst>
                                    <p:set>
                                      <p:cBhvr>
                                        <p:cTn id="69" dur="1" fill="hold">
                                          <p:stCondLst>
                                            <p:cond delay="0"/>
                                          </p:stCondLst>
                                        </p:cTn>
                                        <p:tgtEl>
                                          <p:spTgt spid="260"/>
                                        </p:tgtEl>
                                        <p:attrNameLst>
                                          <p:attrName>style.visibility</p:attrName>
                                        </p:attrNameLst>
                                      </p:cBhvr>
                                      <p:to>
                                        <p:strVal val="visible"/>
                                      </p:to>
                                    </p:set>
                                    <p:animEffect transition="in" filter="barn(outVertical)">
                                      <p:cBhvr>
                                        <p:cTn id="70" dur="500"/>
                                        <p:tgtEl>
                                          <p:spTgt spid="260"/>
                                        </p:tgtEl>
                                      </p:cBhvr>
                                    </p:animEffect>
                                  </p:childTnLst>
                                </p:cTn>
                              </p:par>
                              <p:par>
                                <p:cTn id="71" presetID="16" presetClass="entr" presetSubtype="37" fill="hold" nodeType="withEffect">
                                  <p:stCondLst>
                                    <p:cond delay="750"/>
                                  </p:stCondLst>
                                  <p:childTnLst>
                                    <p:set>
                                      <p:cBhvr>
                                        <p:cTn id="72" dur="1" fill="hold">
                                          <p:stCondLst>
                                            <p:cond delay="0"/>
                                          </p:stCondLst>
                                        </p:cTn>
                                        <p:tgtEl>
                                          <p:spTgt spid="261"/>
                                        </p:tgtEl>
                                        <p:attrNameLst>
                                          <p:attrName>style.visibility</p:attrName>
                                        </p:attrNameLst>
                                      </p:cBhvr>
                                      <p:to>
                                        <p:strVal val="visible"/>
                                      </p:to>
                                    </p:set>
                                    <p:animEffect transition="in" filter="barn(outVertical)">
                                      <p:cBhvr>
                                        <p:cTn id="73" dur="500"/>
                                        <p:tgtEl>
                                          <p:spTgt spid="261"/>
                                        </p:tgtEl>
                                      </p:cBhvr>
                                    </p:animEffect>
                                  </p:childTnLst>
                                </p:cTn>
                              </p:par>
                              <p:par>
                                <p:cTn id="74" presetID="16" presetClass="entr" presetSubtype="37" fill="hold" nodeType="withEffect">
                                  <p:stCondLst>
                                    <p:cond delay="750"/>
                                  </p:stCondLst>
                                  <p:childTnLst>
                                    <p:set>
                                      <p:cBhvr>
                                        <p:cTn id="75" dur="1" fill="hold">
                                          <p:stCondLst>
                                            <p:cond delay="0"/>
                                          </p:stCondLst>
                                        </p:cTn>
                                        <p:tgtEl>
                                          <p:spTgt spid="263"/>
                                        </p:tgtEl>
                                        <p:attrNameLst>
                                          <p:attrName>style.visibility</p:attrName>
                                        </p:attrNameLst>
                                      </p:cBhvr>
                                      <p:to>
                                        <p:strVal val="visible"/>
                                      </p:to>
                                    </p:set>
                                    <p:animEffect transition="in" filter="barn(outVertical)">
                                      <p:cBhvr>
                                        <p:cTn id="76" dur="500"/>
                                        <p:tgtEl>
                                          <p:spTgt spid="263"/>
                                        </p:tgtEl>
                                      </p:cBhvr>
                                    </p:animEffect>
                                  </p:childTnLst>
                                </p:cTn>
                              </p:par>
                              <p:par>
                                <p:cTn id="77" presetID="16" presetClass="entr" presetSubtype="37" fill="hold" nodeType="withEffect">
                                  <p:stCondLst>
                                    <p:cond delay="750"/>
                                  </p:stCondLst>
                                  <p:childTnLst>
                                    <p:set>
                                      <p:cBhvr>
                                        <p:cTn id="78" dur="1" fill="hold">
                                          <p:stCondLst>
                                            <p:cond delay="0"/>
                                          </p:stCondLst>
                                        </p:cTn>
                                        <p:tgtEl>
                                          <p:spTgt spid="264"/>
                                        </p:tgtEl>
                                        <p:attrNameLst>
                                          <p:attrName>style.visibility</p:attrName>
                                        </p:attrNameLst>
                                      </p:cBhvr>
                                      <p:to>
                                        <p:strVal val="visible"/>
                                      </p:to>
                                    </p:set>
                                    <p:animEffect transition="in" filter="barn(outVertical)">
                                      <p:cBhvr>
                                        <p:cTn id="79" dur="500"/>
                                        <p:tgtEl>
                                          <p:spTgt spid="264"/>
                                        </p:tgtEl>
                                      </p:cBhvr>
                                    </p:animEffect>
                                  </p:childTnLst>
                                </p:cTn>
                              </p:par>
                              <p:par>
                                <p:cTn id="80" presetID="16" presetClass="entr" presetSubtype="37" fill="hold" nodeType="withEffect">
                                  <p:stCondLst>
                                    <p:cond delay="750"/>
                                  </p:stCondLst>
                                  <p:childTnLst>
                                    <p:set>
                                      <p:cBhvr>
                                        <p:cTn id="81" dur="1" fill="hold">
                                          <p:stCondLst>
                                            <p:cond delay="0"/>
                                          </p:stCondLst>
                                        </p:cTn>
                                        <p:tgtEl>
                                          <p:spTgt spid="268"/>
                                        </p:tgtEl>
                                        <p:attrNameLst>
                                          <p:attrName>style.visibility</p:attrName>
                                        </p:attrNameLst>
                                      </p:cBhvr>
                                      <p:to>
                                        <p:strVal val="visible"/>
                                      </p:to>
                                    </p:set>
                                    <p:animEffect transition="in" filter="barn(outVertical)">
                                      <p:cBhvr>
                                        <p:cTn id="82" dur="500"/>
                                        <p:tgtEl>
                                          <p:spTgt spid="268"/>
                                        </p:tgtEl>
                                      </p:cBhvr>
                                    </p:animEffect>
                                  </p:childTnLst>
                                </p:cTn>
                              </p:par>
                              <p:par>
                                <p:cTn id="83" presetID="16" presetClass="entr" presetSubtype="37" fill="hold" nodeType="withEffect">
                                  <p:stCondLst>
                                    <p:cond delay="750"/>
                                  </p:stCondLst>
                                  <p:childTnLst>
                                    <p:set>
                                      <p:cBhvr>
                                        <p:cTn id="84" dur="1" fill="hold">
                                          <p:stCondLst>
                                            <p:cond delay="0"/>
                                          </p:stCondLst>
                                        </p:cTn>
                                        <p:tgtEl>
                                          <p:spTgt spid="270"/>
                                        </p:tgtEl>
                                        <p:attrNameLst>
                                          <p:attrName>style.visibility</p:attrName>
                                        </p:attrNameLst>
                                      </p:cBhvr>
                                      <p:to>
                                        <p:strVal val="visible"/>
                                      </p:to>
                                    </p:set>
                                    <p:animEffect transition="in" filter="barn(outVertical)">
                                      <p:cBhvr>
                                        <p:cTn id="85" dur="500"/>
                                        <p:tgtEl>
                                          <p:spTgt spid="270"/>
                                        </p:tgtEl>
                                      </p:cBhvr>
                                    </p:animEffect>
                                  </p:childTnLst>
                                </p:cTn>
                              </p:par>
                              <p:par>
                                <p:cTn id="86" presetID="16" presetClass="entr" presetSubtype="37" fill="hold" nodeType="withEffect">
                                  <p:stCondLst>
                                    <p:cond delay="750"/>
                                  </p:stCondLst>
                                  <p:childTnLst>
                                    <p:set>
                                      <p:cBhvr>
                                        <p:cTn id="87" dur="1" fill="hold">
                                          <p:stCondLst>
                                            <p:cond delay="0"/>
                                          </p:stCondLst>
                                        </p:cTn>
                                        <p:tgtEl>
                                          <p:spTgt spid="272"/>
                                        </p:tgtEl>
                                        <p:attrNameLst>
                                          <p:attrName>style.visibility</p:attrName>
                                        </p:attrNameLst>
                                      </p:cBhvr>
                                      <p:to>
                                        <p:strVal val="visible"/>
                                      </p:to>
                                    </p:set>
                                    <p:animEffect transition="in" filter="barn(outVertical)">
                                      <p:cBhvr>
                                        <p:cTn id="88" dur="500"/>
                                        <p:tgtEl>
                                          <p:spTgt spid="272"/>
                                        </p:tgtEl>
                                      </p:cBhvr>
                                    </p:animEffect>
                                  </p:childTnLst>
                                </p:cTn>
                              </p:par>
                              <p:par>
                                <p:cTn id="89" presetID="16" presetClass="entr" presetSubtype="37" fill="hold" nodeType="withEffect">
                                  <p:stCondLst>
                                    <p:cond delay="750"/>
                                  </p:stCondLst>
                                  <p:childTnLst>
                                    <p:set>
                                      <p:cBhvr>
                                        <p:cTn id="90" dur="1" fill="hold">
                                          <p:stCondLst>
                                            <p:cond delay="0"/>
                                          </p:stCondLst>
                                        </p:cTn>
                                        <p:tgtEl>
                                          <p:spTgt spid="278"/>
                                        </p:tgtEl>
                                        <p:attrNameLst>
                                          <p:attrName>style.visibility</p:attrName>
                                        </p:attrNameLst>
                                      </p:cBhvr>
                                      <p:to>
                                        <p:strVal val="visible"/>
                                      </p:to>
                                    </p:set>
                                    <p:animEffect transition="in" filter="barn(outVertical)">
                                      <p:cBhvr>
                                        <p:cTn id="91" dur="500"/>
                                        <p:tgtEl>
                                          <p:spTgt spid="278"/>
                                        </p:tgtEl>
                                      </p:cBhvr>
                                    </p:animEffect>
                                  </p:childTnLst>
                                </p:cTn>
                              </p:par>
                              <p:par>
                                <p:cTn id="92" presetID="16" presetClass="entr" presetSubtype="37" fill="hold" nodeType="withEffect">
                                  <p:stCondLst>
                                    <p:cond delay="750"/>
                                  </p:stCondLst>
                                  <p:childTnLst>
                                    <p:set>
                                      <p:cBhvr>
                                        <p:cTn id="93" dur="1" fill="hold">
                                          <p:stCondLst>
                                            <p:cond delay="0"/>
                                          </p:stCondLst>
                                        </p:cTn>
                                        <p:tgtEl>
                                          <p:spTgt spid="279"/>
                                        </p:tgtEl>
                                        <p:attrNameLst>
                                          <p:attrName>style.visibility</p:attrName>
                                        </p:attrNameLst>
                                      </p:cBhvr>
                                      <p:to>
                                        <p:strVal val="visible"/>
                                      </p:to>
                                    </p:set>
                                    <p:animEffect transition="in" filter="barn(outVertical)">
                                      <p:cBhvr>
                                        <p:cTn id="94" dur="500"/>
                                        <p:tgtEl>
                                          <p:spTgt spid="279"/>
                                        </p:tgtEl>
                                      </p:cBhvr>
                                    </p:animEffect>
                                  </p:childTnLst>
                                </p:cTn>
                              </p:par>
                              <p:par>
                                <p:cTn id="95" presetID="16" presetClass="entr" presetSubtype="37" fill="hold" nodeType="withEffect">
                                  <p:stCondLst>
                                    <p:cond delay="750"/>
                                  </p:stCondLst>
                                  <p:childTnLst>
                                    <p:set>
                                      <p:cBhvr>
                                        <p:cTn id="96" dur="1" fill="hold">
                                          <p:stCondLst>
                                            <p:cond delay="0"/>
                                          </p:stCondLst>
                                        </p:cTn>
                                        <p:tgtEl>
                                          <p:spTgt spid="274"/>
                                        </p:tgtEl>
                                        <p:attrNameLst>
                                          <p:attrName>style.visibility</p:attrName>
                                        </p:attrNameLst>
                                      </p:cBhvr>
                                      <p:to>
                                        <p:strVal val="visible"/>
                                      </p:to>
                                    </p:set>
                                    <p:animEffect transition="in" filter="barn(outVertical)">
                                      <p:cBhvr>
                                        <p:cTn id="97" dur="500"/>
                                        <p:tgtEl>
                                          <p:spTgt spid="274"/>
                                        </p:tgtEl>
                                      </p:cBhvr>
                                    </p:animEffect>
                                  </p:childTnLst>
                                </p:cTn>
                              </p:par>
                              <p:par>
                                <p:cTn id="98" presetID="16" presetClass="entr" presetSubtype="37" fill="hold" nodeType="withEffect">
                                  <p:stCondLst>
                                    <p:cond delay="750"/>
                                  </p:stCondLst>
                                  <p:childTnLst>
                                    <p:set>
                                      <p:cBhvr>
                                        <p:cTn id="99" dur="1" fill="hold">
                                          <p:stCondLst>
                                            <p:cond delay="0"/>
                                          </p:stCondLst>
                                        </p:cTn>
                                        <p:tgtEl>
                                          <p:spTgt spid="267"/>
                                        </p:tgtEl>
                                        <p:attrNameLst>
                                          <p:attrName>style.visibility</p:attrName>
                                        </p:attrNameLst>
                                      </p:cBhvr>
                                      <p:to>
                                        <p:strVal val="visible"/>
                                      </p:to>
                                    </p:set>
                                    <p:animEffect transition="in" filter="barn(outVertical)">
                                      <p:cBhvr>
                                        <p:cTn id="100" dur="500"/>
                                        <p:tgtEl>
                                          <p:spTgt spid="267"/>
                                        </p:tgtEl>
                                      </p:cBhvr>
                                    </p:animEffect>
                                  </p:childTnLst>
                                </p:cTn>
                              </p:par>
                              <p:par>
                                <p:cTn id="101" presetID="16" presetClass="entr" presetSubtype="37" fill="hold" nodeType="withEffect">
                                  <p:stCondLst>
                                    <p:cond delay="750"/>
                                  </p:stCondLst>
                                  <p:childTnLst>
                                    <p:set>
                                      <p:cBhvr>
                                        <p:cTn id="102" dur="1" fill="hold">
                                          <p:stCondLst>
                                            <p:cond delay="0"/>
                                          </p:stCondLst>
                                        </p:cTn>
                                        <p:tgtEl>
                                          <p:spTgt spid="280"/>
                                        </p:tgtEl>
                                        <p:attrNameLst>
                                          <p:attrName>style.visibility</p:attrName>
                                        </p:attrNameLst>
                                      </p:cBhvr>
                                      <p:to>
                                        <p:strVal val="visible"/>
                                      </p:to>
                                    </p:set>
                                    <p:animEffect transition="in" filter="barn(outVertical)">
                                      <p:cBhvr>
                                        <p:cTn id="103" dur="500"/>
                                        <p:tgtEl>
                                          <p:spTgt spid="280"/>
                                        </p:tgtEl>
                                      </p:cBhvr>
                                    </p:animEffect>
                                  </p:childTnLst>
                                </p:cTn>
                              </p:par>
                              <p:par>
                                <p:cTn id="104" presetID="16" presetClass="entr" presetSubtype="37" fill="hold" nodeType="withEffect">
                                  <p:stCondLst>
                                    <p:cond delay="750"/>
                                  </p:stCondLst>
                                  <p:childTnLst>
                                    <p:set>
                                      <p:cBhvr>
                                        <p:cTn id="105" dur="1" fill="hold">
                                          <p:stCondLst>
                                            <p:cond delay="0"/>
                                          </p:stCondLst>
                                        </p:cTn>
                                        <p:tgtEl>
                                          <p:spTgt spid="275"/>
                                        </p:tgtEl>
                                        <p:attrNameLst>
                                          <p:attrName>style.visibility</p:attrName>
                                        </p:attrNameLst>
                                      </p:cBhvr>
                                      <p:to>
                                        <p:strVal val="visible"/>
                                      </p:to>
                                    </p:set>
                                    <p:animEffect transition="in" filter="barn(outVertical)">
                                      <p:cBhvr>
                                        <p:cTn id="106" dur="500"/>
                                        <p:tgtEl>
                                          <p:spTgt spid="275"/>
                                        </p:tgtEl>
                                      </p:cBhvr>
                                    </p:animEffect>
                                  </p:childTnLst>
                                </p:cTn>
                              </p:par>
                              <p:par>
                                <p:cTn id="107" presetID="16" presetClass="entr" presetSubtype="37" fill="hold" nodeType="withEffect">
                                  <p:stCondLst>
                                    <p:cond delay="750"/>
                                  </p:stCondLst>
                                  <p:childTnLst>
                                    <p:set>
                                      <p:cBhvr>
                                        <p:cTn id="108" dur="1" fill="hold">
                                          <p:stCondLst>
                                            <p:cond delay="0"/>
                                          </p:stCondLst>
                                        </p:cTn>
                                        <p:tgtEl>
                                          <p:spTgt spid="271"/>
                                        </p:tgtEl>
                                        <p:attrNameLst>
                                          <p:attrName>style.visibility</p:attrName>
                                        </p:attrNameLst>
                                      </p:cBhvr>
                                      <p:to>
                                        <p:strVal val="visible"/>
                                      </p:to>
                                    </p:set>
                                    <p:animEffect transition="in" filter="barn(outVertical)">
                                      <p:cBhvr>
                                        <p:cTn id="109" dur="500"/>
                                        <p:tgtEl>
                                          <p:spTgt spid="271"/>
                                        </p:tgtEl>
                                      </p:cBhvr>
                                    </p:animEffect>
                                  </p:childTnLst>
                                </p:cTn>
                              </p:par>
                              <p:par>
                                <p:cTn id="110" presetID="16" presetClass="entr" presetSubtype="37" fill="hold" nodeType="withEffect">
                                  <p:stCondLst>
                                    <p:cond delay="750"/>
                                  </p:stCondLst>
                                  <p:childTnLst>
                                    <p:set>
                                      <p:cBhvr>
                                        <p:cTn id="111" dur="1" fill="hold">
                                          <p:stCondLst>
                                            <p:cond delay="0"/>
                                          </p:stCondLst>
                                        </p:cTn>
                                        <p:tgtEl>
                                          <p:spTgt spid="282"/>
                                        </p:tgtEl>
                                        <p:attrNameLst>
                                          <p:attrName>style.visibility</p:attrName>
                                        </p:attrNameLst>
                                      </p:cBhvr>
                                      <p:to>
                                        <p:strVal val="visible"/>
                                      </p:to>
                                    </p:set>
                                    <p:animEffect transition="in" filter="barn(outVertical)">
                                      <p:cBhvr>
                                        <p:cTn id="112" dur="500"/>
                                        <p:tgtEl>
                                          <p:spTgt spid="282"/>
                                        </p:tgtEl>
                                      </p:cBhvr>
                                    </p:animEffect>
                                  </p:childTnLst>
                                </p:cTn>
                              </p:par>
                              <p:par>
                                <p:cTn id="113" presetID="16" presetClass="entr" presetSubtype="37" fill="hold" nodeType="withEffect">
                                  <p:stCondLst>
                                    <p:cond delay="750"/>
                                  </p:stCondLst>
                                  <p:childTnLst>
                                    <p:set>
                                      <p:cBhvr>
                                        <p:cTn id="114" dur="1" fill="hold">
                                          <p:stCondLst>
                                            <p:cond delay="0"/>
                                          </p:stCondLst>
                                        </p:cTn>
                                        <p:tgtEl>
                                          <p:spTgt spid="283"/>
                                        </p:tgtEl>
                                        <p:attrNameLst>
                                          <p:attrName>style.visibility</p:attrName>
                                        </p:attrNameLst>
                                      </p:cBhvr>
                                      <p:to>
                                        <p:strVal val="visible"/>
                                      </p:to>
                                    </p:set>
                                    <p:animEffect transition="in" filter="barn(outVertical)">
                                      <p:cBhvr>
                                        <p:cTn id="115" dur="500"/>
                                        <p:tgtEl>
                                          <p:spTgt spid="283"/>
                                        </p:tgtEl>
                                      </p:cBhvr>
                                    </p:animEffect>
                                  </p:childTnLst>
                                </p:cTn>
                              </p:par>
                              <p:par>
                                <p:cTn id="116" presetID="16" presetClass="entr" presetSubtype="37" fill="hold" nodeType="withEffect">
                                  <p:stCondLst>
                                    <p:cond delay="750"/>
                                  </p:stCondLst>
                                  <p:childTnLst>
                                    <p:set>
                                      <p:cBhvr>
                                        <p:cTn id="117" dur="1" fill="hold">
                                          <p:stCondLst>
                                            <p:cond delay="0"/>
                                          </p:stCondLst>
                                        </p:cTn>
                                        <p:tgtEl>
                                          <p:spTgt spid="284"/>
                                        </p:tgtEl>
                                        <p:attrNameLst>
                                          <p:attrName>style.visibility</p:attrName>
                                        </p:attrNameLst>
                                      </p:cBhvr>
                                      <p:to>
                                        <p:strVal val="visible"/>
                                      </p:to>
                                    </p:set>
                                    <p:animEffect transition="in" filter="barn(outVertical)">
                                      <p:cBhvr>
                                        <p:cTn id="118" dur="500"/>
                                        <p:tgtEl>
                                          <p:spTgt spid="284"/>
                                        </p:tgtEl>
                                      </p:cBhvr>
                                    </p:animEffect>
                                  </p:childTnLst>
                                </p:cTn>
                              </p:par>
                              <p:par>
                                <p:cTn id="119" presetID="16" presetClass="entr" presetSubtype="37" fill="hold" nodeType="withEffect">
                                  <p:stCondLst>
                                    <p:cond delay="750"/>
                                  </p:stCondLst>
                                  <p:childTnLst>
                                    <p:set>
                                      <p:cBhvr>
                                        <p:cTn id="120" dur="1" fill="hold">
                                          <p:stCondLst>
                                            <p:cond delay="0"/>
                                          </p:stCondLst>
                                        </p:cTn>
                                        <p:tgtEl>
                                          <p:spTgt spid="288"/>
                                        </p:tgtEl>
                                        <p:attrNameLst>
                                          <p:attrName>style.visibility</p:attrName>
                                        </p:attrNameLst>
                                      </p:cBhvr>
                                      <p:to>
                                        <p:strVal val="visible"/>
                                      </p:to>
                                    </p:set>
                                    <p:animEffect transition="in" filter="barn(outVertical)">
                                      <p:cBhvr>
                                        <p:cTn id="121" dur="500"/>
                                        <p:tgtEl>
                                          <p:spTgt spid="288"/>
                                        </p:tgtEl>
                                      </p:cBhvr>
                                    </p:animEffect>
                                  </p:childTnLst>
                                </p:cTn>
                              </p:par>
                              <p:par>
                                <p:cTn id="122" presetID="16" presetClass="entr" presetSubtype="37" fill="hold" nodeType="withEffect">
                                  <p:stCondLst>
                                    <p:cond delay="750"/>
                                  </p:stCondLst>
                                  <p:childTnLst>
                                    <p:set>
                                      <p:cBhvr>
                                        <p:cTn id="123" dur="1" fill="hold">
                                          <p:stCondLst>
                                            <p:cond delay="0"/>
                                          </p:stCondLst>
                                        </p:cTn>
                                        <p:tgtEl>
                                          <p:spTgt spid="289"/>
                                        </p:tgtEl>
                                        <p:attrNameLst>
                                          <p:attrName>style.visibility</p:attrName>
                                        </p:attrNameLst>
                                      </p:cBhvr>
                                      <p:to>
                                        <p:strVal val="visible"/>
                                      </p:to>
                                    </p:set>
                                    <p:animEffect transition="in" filter="barn(outVertical)">
                                      <p:cBhvr>
                                        <p:cTn id="124" dur="500"/>
                                        <p:tgtEl>
                                          <p:spTgt spid="289"/>
                                        </p:tgtEl>
                                      </p:cBhvr>
                                    </p:animEffect>
                                  </p:childTnLst>
                                </p:cTn>
                              </p:par>
                              <p:par>
                                <p:cTn id="125" presetID="16" presetClass="entr" presetSubtype="37" fill="hold" nodeType="withEffect">
                                  <p:stCondLst>
                                    <p:cond delay="750"/>
                                  </p:stCondLst>
                                  <p:childTnLst>
                                    <p:set>
                                      <p:cBhvr>
                                        <p:cTn id="126" dur="1" fill="hold">
                                          <p:stCondLst>
                                            <p:cond delay="0"/>
                                          </p:stCondLst>
                                        </p:cTn>
                                        <p:tgtEl>
                                          <p:spTgt spid="285"/>
                                        </p:tgtEl>
                                        <p:attrNameLst>
                                          <p:attrName>style.visibility</p:attrName>
                                        </p:attrNameLst>
                                      </p:cBhvr>
                                      <p:to>
                                        <p:strVal val="visible"/>
                                      </p:to>
                                    </p:set>
                                    <p:animEffect transition="in" filter="barn(outVertical)">
                                      <p:cBhvr>
                                        <p:cTn id="127" dur="500"/>
                                        <p:tgtEl>
                                          <p:spTgt spid="285"/>
                                        </p:tgtEl>
                                      </p:cBhvr>
                                    </p:animEffect>
                                  </p:childTnLst>
                                </p:cTn>
                              </p:par>
                              <p:par>
                                <p:cTn id="128" presetID="16" presetClass="entr" presetSubtype="37" fill="hold" nodeType="withEffect">
                                  <p:stCondLst>
                                    <p:cond delay="750"/>
                                  </p:stCondLst>
                                  <p:childTnLst>
                                    <p:set>
                                      <p:cBhvr>
                                        <p:cTn id="129" dur="1" fill="hold">
                                          <p:stCondLst>
                                            <p:cond delay="0"/>
                                          </p:stCondLst>
                                        </p:cTn>
                                        <p:tgtEl>
                                          <p:spTgt spid="281"/>
                                        </p:tgtEl>
                                        <p:attrNameLst>
                                          <p:attrName>style.visibility</p:attrName>
                                        </p:attrNameLst>
                                      </p:cBhvr>
                                      <p:to>
                                        <p:strVal val="visible"/>
                                      </p:to>
                                    </p:set>
                                    <p:animEffect transition="in" filter="barn(outVertical)">
                                      <p:cBhvr>
                                        <p:cTn id="130" dur="500"/>
                                        <p:tgtEl>
                                          <p:spTgt spid="281"/>
                                        </p:tgtEl>
                                      </p:cBhvr>
                                    </p:animEffect>
                                  </p:childTnLst>
                                </p:cTn>
                              </p:par>
                              <p:par>
                                <p:cTn id="131" presetID="16" presetClass="entr" presetSubtype="37" fill="hold" nodeType="withEffect">
                                  <p:stCondLst>
                                    <p:cond delay="750"/>
                                  </p:stCondLst>
                                  <p:childTnLst>
                                    <p:set>
                                      <p:cBhvr>
                                        <p:cTn id="132" dur="1" fill="hold">
                                          <p:stCondLst>
                                            <p:cond delay="0"/>
                                          </p:stCondLst>
                                        </p:cTn>
                                        <p:tgtEl>
                                          <p:spTgt spid="269"/>
                                        </p:tgtEl>
                                        <p:attrNameLst>
                                          <p:attrName>style.visibility</p:attrName>
                                        </p:attrNameLst>
                                      </p:cBhvr>
                                      <p:to>
                                        <p:strVal val="visible"/>
                                      </p:to>
                                    </p:set>
                                    <p:animEffect transition="in" filter="barn(outVertical)">
                                      <p:cBhvr>
                                        <p:cTn id="133" dur="500"/>
                                        <p:tgtEl>
                                          <p:spTgt spid="269"/>
                                        </p:tgtEl>
                                      </p:cBhvr>
                                    </p:animEffect>
                                  </p:childTnLst>
                                </p:cTn>
                              </p:par>
                              <p:par>
                                <p:cTn id="134" presetID="16" presetClass="entr" presetSubtype="37" fill="hold" nodeType="withEffect">
                                  <p:stCondLst>
                                    <p:cond delay="750"/>
                                  </p:stCondLst>
                                  <p:childTnLst>
                                    <p:set>
                                      <p:cBhvr>
                                        <p:cTn id="135" dur="1" fill="hold">
                                          <p:stCondLst>
                                            <p:cond delay="0"/>
                                          </p:stCondLst>
                                        </p:cTn>
                                        <p:tgtEl>
                                          <p:spTgt spid="287"/>
                                        </p:tgtEl>
                                        <p:attrNameLst>
                                          <p:attrName>style.visibility</p:attrName>
                                        </p:attrNameLst>
                                      </p:cBhvr>
                                      <p:to>
                                        <p:strVal val="visible"/>
                                      </p:to>
                                    </p:set>
                                    <p:animEffect transition="in" filter="barn(outVertical)">
                                      <p:cBhvr>
                                        <p:cTn id="136" dur="500"/>
                                        <p:tgtEl>
                                          <p:spTgt spid="287"/>
                                        </p:tgtEl>
                                      </p:cBhvr>
                                    </p:animEffect>
                                  </p:childTnLst>
                                </p:cTn>
                              </p:par>
                              <p:par>
                                <p:cTn id="137" presetID="16" presetClass="entr" presetSubtype="37" fill="hold" nodeType="withEffect">
                                  <p:stCondLst>
                                    <p:cond delay="750"/>
                                  </p:stCondLst>
                                  <p:childTnLst>
                                    <p:set>
                                      <p:cBhvr>
                                        <p:cTn id="138" dur="1" fill="hold">
                                          <p:stCondLst>
                                            <p:cond delay="0"/>
                                          </p:stCondLst>
                                        </p:cTn>
                                        <p:tgtEl>
                                          <p:spTgt spid="273"/>
                                        </p:tgtEl>
                                        <p:attrNameLst>
                                          <p:attrName>style.visibility</p:attrName>
                                        </p:attrNameLst>
                                      </p:cBhvr>
                                      <p:to>
                                        <p:strVal val="visible"/>
                                      </p:to>
                                    </p:set>
                                    <p:animEffect transition="in" filter="barn(outVertical)">
                                      <p:cBhvr>
                                        <p:cTn id="139" dur="500"/>
                                        <p:tgtEl>
                                          <p:spTgt spid="273"/>
                                        </p:tgtEl>
                                      </p:cBhvr>
                                    </p:animEffect>
                                  </p:childTnLst>
                                </p:cTn>
                              </p:par>
                              <p:par>
                                <p:cTn id="140" presetID="16" presetClass="entr" presetSubtype="37" fill="hold" nodeType="withEffect">
                                  <p:stCondLst>
                                    <p:cond delay="750"/>
                                  </p:stCondLst>
                                  <p:childTnLst>
                                    <p:set>
                                      <p:cBhvr>
                                        <p:cTn id="141" dur="1" fill="hold">
                                          <p:stCondLst>
                                            <p:cond delay="0"/>
                                          </p:stCondLst>
                                        </p:cTn>
                                        <p:tgtEl>
                                          <p:spTgt spid="286"/>
                                        </p:tgtEl>
                                        <p:attrNameLst>
                                          <p:attrName>style.visibility</p:attrName>
                                        </p:attrNameLst>
                                      </p:cBhvr>
                                      <p:to>
                                        <p:strVal val="visible"/>
                                      </p:to>
                                    </p:set>
                                    <p:animEffect transition="in" filter="barn(outVertical)">
                                      <p:cBhvr>
                                        <p:cTn id="142" dur="500"/>
                                        <p:tgtEl>
                                          <p:spTgt spid="286"/>
                                        </p:tgtEl>
                                      </p:cBhvr>
                                    </p:animEffect>
                                  </p:childTnLst>
                                </p:cTn>
                              </p:par>
                            </p:childTnLst>
                          </p:cTn>
                        </p:par>
                        <p:par>
                          <p:cTn id="143" fill="hold">
                            <p:stCondLst>
                              <p:cond delay="1500"/>
                            </p:stCondLst>
                            <p:childTnLst>
                              <p:par>
                                <p:cTn id="144" presetID="55" presetClass="entr" presetSubtype="0" fill="hold" nodeType="afterEffect">
                                  <p:stCondLst>
                                    <p:cond delay="0"/>
                                  </p:stCondLst>
                                  <p:childTnLst>
                                    <p:set>
                                      <p:cBhvr>
                                        <p:cTn id="145" dur="1" fill="hold">
                                          <p:stCondLst>
                                            <p:cond delay="0"/>
                                          </p:stCondLst>
                                        </p:cTn>
                                        <p:tgtEl>
                                          <p:spTgt spid="13"/>
                                        </p:tgtEl>
                                        <p:attrNameLst>
                                          <p:attrName>style.visibility</p:attrName>
                                        </p:attrNameLst>
                                      </p:cBhvr>
                                      <p:to>
                                        <p:strVal val="visible"/>
                                      </p:to>
                                    </p:set>
                                    <p:anim calcmode="lin" valueType="num">
                                      <p:cBhvr>
                                        <p:cTn id="146" dur="1000" fill="hold"/>
                                        <p:tgtEl>
                                          <p:spTgt spid="13"/>
                                        </p:tgtEl>
                                        <p:attrNameLst>
                                          <p:attrName>ppt_w</p:attrName>
                                        </p:attrNameLst>
                                      </p:cBhvr>
                                      <p:tavLst>
                                        <p:tav tm="0">
                                          <p:val>
                                            <p:strVal val="#ppt_w*0.70"/>
                                          </p:val>
                                        </p:tav>
                                        <p:tav tm="100000">
                                          <p:val>
                                            <p:strVal val="#ppt_w"/>
                                          </p:val>
                                        </p:tav>
                                      </p:tavLst>
                                    </p:anim>
                                    <p:anim calcmode="lin" valueType="num">
                                      <p:cBhvr>
                                        <p:cTn id="147" dur="1000" fill="hold"/>
                                        <p:tgtEl>
                                          <p:spTgt spid="13"/>
                                        </p:tgtEl>
                                        <p:attrNameLst>
                                          <p:attrName>ppt_h</p:attrName>
                                        </p:attrNameLst>
                                      </p:cBhvr>
                                      <p:tavLst>
                                        <p:tav tm="0">
                                          <p:val>
                                            <p:strVal val="#ppt_h"/>
                                          </p:val>
                                        </p:tav>
                                        <p:tav tm="100000">
                                          <p:val>
                                            <p:strVal val="#ppt_h"/>
                                          </p:val>
                                        </p:tav>
                                      </p:tavLst>
                                    </p:anim>
                                    <p:animEffect transition="in" filter="fade">
                                      <p:cBhvr>
                                        <p:cTn id="148" dur="1000"/>
                                        <p:tgtEl>
                                          <p:spTgt spid="13"/>
                                        </p:tgtEl>
                                      </p:cBhvr>
                                    </p:animEffect>
                                  </p:childTnLst>
                                </p:cTn>
                              </p:par>
                            </p:childTnLst>
                          </p:cTn>
                        </p:par>
                        <p:par>
                          <p:cTn id="149" fill="hold">
                            <p:stCondLst>
                              <p:cond delay="2500"/>
                            </p:stCondLst>
                            <p:childTnLst>
                              <p:par>
                                <p:cTn id="150" presetID="10" presetClass="exit" presetSubtype="0" fill="hold" nodeType="afterEffect">
                                  <p:stCondLst>
                                    <p:cond delay="500"/>
                                  </p:stCondLst>
                                  <p:childTnLst>
                                    <p:animEffect transition="out" filter="fade">
                                      <p:cBhvr>
                                        <p:cTn id="151" dur="2000"/>
                                        <p:tgtEl>
                                          <p:spTgt spid="13"/>
                                        </p:tgtEl>
                                      </p:cBhvr>
                                    </p:animEffect>
                                    <p:set>
                                      <p:cBhvr>
                                        <p:cTn id="152" dur="1" fill="hold">
                                          <p:stCondLst>
                                            <p:cond delay="1999"/>
                                          </p:stCondLst>
                                        </p:cTn>
                                        <p:tgtEl>
                                          <p:spTgt spid="13"/>
                                        </p:tgtEl>
                                        <p:attrNameLst>
                                          <p:attrName>style.visibility</p:attrName>
                                        </p:attrNameLst>
                                      </p:cBhvr>
                                      <p:to>
                                        <p:strVal val="hidden"/>
                                      </p:to>
                                    </p:set>
                                  </p:childTnLst>
                                </p:cTn>
                              </p:par>
                            </p:childTnLst>
                          </p:cTn>
                        </p:par>
                        <p:par>
                          <p:cTn id="153" fill="hold">
                            <p:stCondLst>
                              <p:cond delay="5000"/>
                            </p:stCondLst>
                            <p:childTnLst>
                              <p:par>
                                <p:cTn id="154" presetID="55" presetClass="entr" presetSubtype="0" fill="hold" nodeType="afterEffect">
                                  <p:stCondLst>
                                    <p:cond delay="500"/>
                                  </p:stCondLst>
                                  <p:childTnLst>
                                    <p:set>
                                      <p:cBhvr>
                                        <p:cTn id="155" dur="1" fill="hold">
                                          <p:stCondLst>
                                            <p:cond delay="0"/>
                                          </p:stCondLst>
                                        </p:cTn>
                                        <p:tgtEl>
                                          <p:spTgt spid="17"/>
                                        </p:tgtEl>
                                        <p:attrNameLst>
                                          <p:attrName>style.visibility</p:attrName>
                                        </p:attrNameLst>
                                      </p:cBhvr>
                                      <p:to>
                                        <p:strVal val="visible"/>
                                      </p:to>
                                    </p:set>
                                    <p:anim calcmode="lin" valueType="num">
                                      <p:cBhvr>
                                        <p:cTn id="156" dur="1000" fill="hold"/>
                                        <p:tgtEl>
                                          <p:spTgt spid="17"/>
                                        </p:tgtEl>
                                        <p:attrNameLst>
                                          <p:attrName>ppt_w</p:attrName>
                                        </p:attrNameLst>
                                      </p:cBhvr>
                                      <p:tavLst>
                                        <p:tav tm="0">
                                          <p:val>
                                            <p:strVal val="#ppt_w*0.70"/>
                                          </p:val>
                                        </p:tav>
                                        <p:tav tm="100000">
                                          <p:val>
                                            <p:strVal val="#ppt_w"/>
                                          </p:val>
                                        </p:tav>
                                      </p:tavLst>
                                    </p:anim>
                                    <p:anim calcmode="lin" valueType="num">
                                      <p:cBhvr>
                                        <p:cTn id="157" dur="1000" fill="hold"/>
                                        <p:tgtEl>
                                          <p:spTgt spid="17"/>
                                        </p:tgtEl>
                                        <p:attrNameLst>
                                          <p:attrName>ppt_h</p:attrName>
                                        </p:attrNameLst>
                                      </p:cBhvr>
                                      <p:tavLst>
                                        <p:tav tm="0">
                                          <p:val>
                                            <p:strVal val="#ppt_h"/>
                                          </p:val>
                                        </p:tav>
                                        <p:tav tm="100000">
                                          <p:val>
                                            <p:strVal val="#ppt_h"/>
                                          </p:val>
                                        </p:tav>
                                      </p:tavLst>
                                    </p:anim>
                                    <p:animEffect transition="in" filter="fade">
                                      <p:cBhvr>
                                        <p:cTn id="158" dur="1000"/>
                                        <p:tgtEl>
                                          <p:spTgt spid="17"/>
                                        </p:tgtEl>
                                      </p:cBhvr>
                                    </p:animEffect>
                                  </p:childTnLst>
                                </p:cTn>
                              </p:par>
                            </p:childTnLst>
                          </p:cTn>
                        </p:par>
                        <p:par>
                          <p:cTn id="159" fill="hold">
                            <p:stCondLst>
                              <p:cond delay="6500"/>
                            </p:stCondLst>
                            <p:childTnLst>
                              <p:par>
                                <p:cTn id="160" presetID="10" presetClass="exit" presetSubtype="0" fill="hold" nodeType="afterEffect">
                                  <p:stCondLst>
                                    <p:cond delay="500"/>
                                  </p:stCondLst>
                                  <p:childTnLst>
                                    <p:animEffect transition="out" filter="fade">
                                      <p:cBhvr>
                                        <p:cTn id="161" dur="2000"/>
                                        <p:tgtEl>
                                          <p:spTgt spid="17"/>
                                        </p:tgtEl>
                                      </p:cBhvr>
                                    </p:animEffect>
                                    <p:set>
                                      <p:cBhvr>
                                        <p:cTn id="162" dur="1" fill="hold">
                                          <p:stCondLst>
                                            <p:cond delay="1999"/>
                                          </p:stCondLst>
                                        </p:cTn>
                                        <p:tgtEl>
                                          <p:spTgt spid="17"/>
                                        </p:tgtEl>
                                        <p:attrNameLst>
                                          <p:attrName>style.visibility</p:attrName>
                                        </p:attrNameLst>
                                      </p:cBhvr>
                                      <p:to>
                                        <p:strVal val="hidden"/>
                                      </p:to>
                                    </p:set>
                                  </p:childTnLst>
                                </p:cTn>
                              </p:par>
                            </p:childTnLst>
                          </p:cTn>
                        </p:par>
                        <p:par>
                          <p:cTn id="163" fill="hold">
                            <p:stCondLst>
                              <p:cond delay="9000"/>
                            </p:stCondLst>
                            <p:childTnLst>
                              <p:par>
                                <p:cTn id="164" presetID="55" presetClass="entr" presetSubtype="0" fill="hold" nodeType="afterEffect">
                                  <p:stCondLst>
                                    <p:cond delay="500"/>
                                  </p:stCondLst>
                                  <p:childTnLst>
                                    <p:set>
                                      <p:cBhvr>
                                        <p:cTn id="165" dur="1" fill="hold">
                                          <p:stCondLst>
                                            <p:cond delay="0"/>
                                          </p:stCondLst>
                                        </p:cTn>
                                        <p:tgtEl>
                                          <p:spTgt spid="16"/>
                                        </p:tgtEl>
                                        <p:attrNameLst>
                                          <p:attrName>style.visibility</p:attrName>
                                        </p:attrNameLst>
                                      </p:cBhvr>
                                      <p:to>
                                        <p:strVal val="visible"/>
                                      </p:to>
                                    </p:set>
                                    <p:anim calcmode="lin" valueType="num">
                                      <p:cBhvr>
                                        <p:cTn id="166" dur="1000" fill="hold"/>
                                        <p:tgtEl>
                                          <p:spTgt spid="16"/>
                                        </p:tgtEl>
                                        <p:attrNameLst>
                                          <p:attrName>ppt_w</p:attrName>
                                        </p:attrNameLst>
                                      </p:cBhvr>
                                      <p:tavLst>
                                        <p:tav tm="0">
                                          <p:val>
                                            <p:strVal val="#ppt_w*0.70"/>
                                          </p:val>
                                        </p:tav>
                                        <p:tav tm="100000">
                                          <p:val>
                                            <p:strVal val="#ppt_w"/>
                                          </p:val>
                                        </p:tav>
                                      </p:tavLst>
                                    </p:anim>
                                    <p:anim calcmode="lin" valueType="num">
                                      <p:cBhvr>
                                        <p:cTn id="167" dur="1000" fill="hold"/>
                                        <p:tgtEl>
                                          <p:spTgt spid="16"/>
                                        </p:tgtEl>
                                        <p:attrNameLst>
                                          <p:attrName>ppt_h</p:attrName>
                                        </p:attrNameLst>
                                      </p:cBhvr>
                                      <p:tavLst>
                                        <p:tav tm="0">
                                          <p:val>
                                            <p:strVal val="#ppt_h"/>
                                          </p:val>
                                        </p:tav>
                                        <p:tav tm="100000">
                                          <p:val>
                                            <p:strVal val="#ppt_h"/>
                                          </p:val>
                                        </p:tav>
                                      </p:tavLst>
                                    </p:anim>
                                    <p:animEffect transition="in" filter="fade">
                                      <p:cBhvr>
                                        <p:cTn id="16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58" grpId="0" animBg="1"/>
      <p:bldP spid="259" grpId="0" animBg="1"/>
      <p:bldP spid="290" grpId="0" animBg="1"/>
      <p:bldP spid="291" grpId="0" animBg="1"/>
      <p:bldP spid="292" grpId="0" animBg="1"/>
      <p:bldP spid="293" grpId="0" animBg="1"/>
      <p:bldP spid="2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dirty="0" smtClean="0">
                <a:solidFill>
                  <a:srgbClr val="FF0000"/>
                </a:solidFill>
              </a:rPr>
              <a:t>Rethink </a:t>
            </a:r>
            <a:r>
              <a:rPr lang="en-US" sz="6000" dirty="0" smtClean="0">
                <a:solidFill>
                  <a:srgbClr val="5F5F5F"/>
                </a:solidFill>
              </a:rPr>
              <a:t>Mobile</a:t>
            </a:r>
            <a:br>
              <a:rPr lang="en-US" sz="6000" dirty="0" smtClean="0">
                <a:solidFill>
                  <a:srgbClr val="5F5F5F"/>
                </a:solidFill>
              </a:rPr>
            </a:br>
            <a:endParaRPr lang="en-US" dirty="0"/>
          </a:p>
        </p:txBody>
      </p:sp>
      <p:sp>
        <p:nvSpPr>
          <p:cNvPr id="3" name="Footer Placeholder 2"/>
          <p:cNvSpPr>
            <a:spLocks noGrp="1"/>
          </p:cNvSpPr>
          <p:nvPr>
            <p:ph type="ftr" sz="quarter" idx="4294967295"/>
          </p:nvPr>
        </p:nvSpPr>
        <p:spPr>
          <a:xfrm>
            <a:off x="9445625" y="6556375"/>
            <a:ext cx="2743200" cy="182563"/>
          </a:xfrm>
        </p:spPr>
        <p:txBody>
          <a:bodyPr/>
          <a:lstStyle/>
          <a:p>
            <a:r>
              <a:rPr lang="en-US" smtClean="0"/>
              <a:t>Oracle Confidential – Internal/Restricted/Highly Restricted</a:t>
            </a:r>
            <a:endParaRPr lang="en-US" dirty="0"/>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7</a:t>
            </a:fld>
            <a:endParaRPr lang="en-US" dirty="0"/>
          </a:p>
        </p:txBody>
      </p:sp>
      <p:pic>
        <p:nvPicPr>
          <p:cNvPr id="5" name="Picture 4"/>
          <p:cNvPicPr>
            <a:picLocks noChangeAspect="1"/>
          </p:cNvPicPr>
          <p:nvPr/>
        </p:nvPicPr>
        <p:blipFill>
          <a:blip r:embed="rId2" cstate="print">
            <a:alphaModFix amt="30000"/>
            <a:extLst>
              <a:ext uri="{28A0092B-C50C-407E-A947-70E740481C1C}">
                <a14:useLocalDpi xmlns:a14="http://schemas.microsoft.com/office/drawing/2010/main" val="0"/>
              </a:ext>
            </a:extLst>
          </a:blip>
          <a:stretch>
            <a:fillRect/>
          </a:stretch>
        </p:blipFill>
        <p:spPr>
          <a:xfrm>
            <a:off x="7150446" y="2099386"/>
            <a:ext cx="5535406" cy="3911600"/>
          </a:xfrm>
          <a:prstGeom prst="rect">
            <a:avLst/>
          </a:prstGeom>
        </p:spPr>
      </p:pic>
    </p:spTree>
    <p:extLst>
      <p:ext uri="{BB962C8B-B14F-4D97-AF65-F5344CB8AC3E}">
        <p14:creationId xmlns:p14="http://schemas.microsoft.com/office/powerpoint/2010/main" val="281247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Enterprise Mobility Challenges</a:t>
            </a:r>
          </a:p>
        </p:txBody>
      </p:sp>
      <p:grpSp>
        <p:nvGrpSpPr>
          <p:cNvPr id="5" name="Group 8"/>
          <p:cNvGrpSpPr/>
          <p:nvPr/>
        </p:nvGrpSpPr>
        <p:grpSpPr>
          <a:xfrm>
            <a:off x="379546" y="1524000"/>
            <a:ext cx="3736209" cy="4660490"/>
            <a:chOff x="379546" y="1524000"/>
            <a:chExt cx="3736209" cy="4660490"/>
          </a:xfrm>
        </p:grpSpPr>
        <p:sp>
          <p:nvSpPr>
            <p:cNvPr id="46" name="Rectangle 45"/>
            <p:cNvSpPr>
              <a:spLocks noChangeArrowheads="1"/>
            </p:cNvSpPr>
            <p:nvPr/>
          </p:nvSpPr>
          <p:spPr bwMode="gray">
            <a:xfrm>
              <a:off x="422727" y="2394843"/>
              <a:ext cx="3669884" cy="3466508"/>
            </a:xfrm>
            <a:prstGeom prst="rect">
              <a:avLst/>
            </a:prstGeom>
            <a:solidFill>
              <a:schemeClr val="bg1">
                <a:lumMod val="95000"/>
              </a:schemeClr>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47" name="Rectangle 8"/>
            <p:cNvSpPr>
              <a:spLocks noChangeArrowheads="1"/>
            </p:cNvSpPr>
            <p:nvPr/>
          </p:nvSpPr>
          <p:spPr bwMode="gray">
            <a:xfrm>
              <a:off x="427024" y="1524000"/>
              <a:ext cx="3670519"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48" name="Text Box 19"/>
            <p:cNvSpPr txBox="1">
              <a:spLocks noChangeArrowheads="1"/>
            </p:cNvSpPr>
            <p:nvPr/>
          </p:nvSpPr>
          <p:spPr bwMode="gray">
            <a:xfrm flipH="1">
              <a:off x="431818" y="1615767"/>
              <a:ext cx="3683937" cy="620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000" b="1" dirty="0">
                  <a:solidFill>
                    <a:srgbClr val="FFFFFF"/>
                  </a:solidFill>
                </a:rPr>
                <a:t>Bring Your Own </a:t>
              </a:r>
              <a:r>
                <a:rPr lang="en-US" sz="2000" b="1" dirty="0" smtClean="0">
                  <a:solidFill>
                    <a:srgbClr val="FFFFFF"/>
                  </a:solidFill>
                </a:rPr>
                <a:t>Device</a:t>
              </a:r>
            </a:p>
            <a:p>
              <a:pPr algn="ctr" defTabSz="1218987" eaLnBrk="1" hangingPunct="1">
                <a:lnSpc>
                  <a:spcPct val="85000"/>
                </a:lnSpc>
              </a:pPr>
              <a:r>
                <a:rPr lang="en-US" sz="2000" b="1" dirty="0" smtClean="0">
                  <a:solidFill>
                    <a:srgbClr val="FFFFFF"/>
                  </a:solidFill>
                </a:rPr>
                <a:t> </a:t>
              </a:r>
              <a:r>
                <a:rPr lang="en-US" sz="2000" b="1" dirty="0">
                  <a:solidFill>
                    <a:srgbClr val="FFFFFF"/>
                  </a:solidFill>
                </a:rPr>
                <a:t>(BYOD</a:t>
              </a:r>
              <a:r>
                <a:rPr lang="en-US" sz="2000" b="1" dirty="0" smtClean="0">
                  <a:solidFill>
                    <a:srgbClr val="FFFFFF"/>
                  </a:solidFill>
                </a:rPr>
                <a:t>)</a:t>
              </a:r>
              <a:endParaRPr lang="en-US" sz="2000" b="1" dirty="0">
                <a:solidFill>
                  <a:srgbClr val="FFFFFF"/>
                </a:solidFill>
              </a:endParaRPr>
            </a:p>
          </p:txBody>
        </p:sp>
        <p:sp>
          <p:nvSpPr>
            <p:cNvPr id="43" name="TextBox 42"/>
            <p:cNvSpPr txBox="1"/>
            <p:nvPr/>
          </p:nvSpPr>
          <p:spPr>
            <a:xfrm>
              <a:off x="379546" y="5985778"/>
              <a:ext cx="3090377" cy="198712"/>
            </a:xfrm>
            <a:prstGeom prst="rect">
              <a:avLst/>
            </a:prstGeom>
            <a:noFill/>
          </p:spPr>
          <p:txBody>
            <a:bodyPr wrap="square" lIns="34232" tIns="17115" rIns="34232" bIns="17115" rtlCol="0">
              <a:spAutoFit/>
            </a:bodyPr>
            <a:lstStyle/>
            <a:p>
              <a:pPr>
                <a:defRPr/>
              </a:pPr>
              <a:r>
                <a:rPr lang="en-US" sz="1600" baseline="30000" dirty="0" smtClean="0"/>
                <a:t>Forbes: Mobile Business Statistics For 2012</a:t>
              </a:r>
            </a:p>
          </p:txBody>
        </p:sp>
        <p:sp>
          <p:nvSpPr>
            <p:cNvPr id="44" name="Rounded Rectangle 43"/>
            <p:cNvSpPr/>
            <p:nvPr/>
          </p:nvSpPr>
          <p:spPr>
            <a:xfrm>
              <a:off x="547032" y="2500971"/>
              <a:ext cx="3441373" cy="1637731"/>
            </a:xfrm>
            <a:prstGeom prst="roundRect">
              <a:avLst/>
            </a:prstGeom>
            <a:gradFill>
              <a:gsLst>
                <a:gs pos="0">
                  <a:schemeClr val="bg1">
                    <a:alpha val="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p:cNvSpPr/>
            <p:nvPr/>
          </p:nvSpPr>
          <p:spPr>
            <a:xfrm>
              <a:off x="550064" y="4105342"/>
              <a:ext cx="3441373" cy="1637731"/>
            </a:xfrm>
            <a:prstGeom prst="roundRect">
              <a:avLst/>
            </a:prstGeom>
            <a:gradFill>
              <a:gsLst>
                <a:gs pos="0">
                  <a:schemeClr val="bg1">
                    <a:alpha val="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8"/>
            <p:cNvGrpSpPr/>
            <p:nvPr/>
          </p:nvGrpSpPr>
          <p:grpSpPr>
            <a:xfrm>
              <a:off x="588938" y="2678854"/>
              <a:ext cx="3353487" cy="1212348"/>
              <a:chOff x="363534" y="2021352"/>
              <a:chExt cx="2515772" cy="909260"/>
            </a:xfrm>
          </p:grpSpPr>
          <p:grpSp>
            <p:nvGrpSpPr>
              <p:cNvPr id="7" name="Group 36"/>
              <p:cNvGrpSpPr/>
              <p:nvPr/>
            </p:nvGrpSpPr>
            <p:grpSpPr>
              <a:xfrm>
                <a:off x="363534" y="2021352"/>
                <a:ext cx="962101" cy="909260"/>
                <a:chOff x="10509764" y="5766370"/>
                <a:chExt cx="3422064" cy="3387308"/>
              </a:xfrm>
            </p:grpSpPr>
            <p:sp>
              <p:nvSpPr>
                <p:cNvPr id="39" name="Donut 38"/>
                <p:cNvSpPr/>
                <p:nvPr/>
              </p:nvSpPr>
              <p:spPr bwMode="auto">
                <a:xfrm>
                  <a:off x="10546198" y="5832962"/>
                  <a:ext cx="3204175" cy="3320716"/>
                </a:xfrm>
                <a:prstGeom prst="donut">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40" name="Block Arc 39"/>
                <p:cNvSpPr/>
                <p:nvPr/>
              </p:nvSpPr>
              <p:spPr bwMode="auto">
                <a:xfrm>
                  <a:off x="10509764" y="5766370"/>
                  <a:ext cx="3422064" cy="3311459"/>
                </a:xfrm>
                <a:prstGeom prst="blockArc">
                  <a:avLst>
                    <a:gd name="adj1" fmla="val 10204215"/>
                    <a:gd name="adj2" fmla="val 16225382"/>
                    <a:gd name="adj3" fmla="val 27025"/>
                  </a:avLst>
                </a:prstGeom>
                <a:solidFill>
                  <a:schemeClr val="bg1">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41" name="TextBox 40"/>
                <p:cNvSpPr txBox="1"/>
                <p:nvPr/>
              </p:nvSpPr>
              <p:spPr>
                <a:xfrm>
                  <a:off x="10598788" y="7002559"/>
                  <a:ext cx="3180819" cy="888469"/>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74%</a:t>
                  </a:r>
                </a:p>
              </p:txBody>
            </p:sp>
          </p:grpSp>
          <p:sp>
            <p:nvSpPr>
              <p:cNvPr id="38" name="TextBox 37"/>
              <p:cNvSpPr txBox="1"/>
              <p:nvPr/>
            </p:nvSpPr>
            <p:spPr>
              <a:xfrm>
                <a:off x="1330226" y="2173794"/>
                <a:ext cx="1549080" cy="633635"/>
              </a:xfrm>
              <a:prstGeom prst="rect">
                <a:avLst/>
              </a:prstGeom>
            </p:spPr>
            <p:txBody>
              <a:bodyPr wrap="square">
                <a:spAutoFit/>
              </a:bodyPr>
              <a:lstStyle>
                <a:defPPr>
                  <a:defRPr lang="en-US"/>
                </a:defPPr>
                <a:lvl1pPr marL="91440" algn="ctr">
                  <a:lnSpc>
                    <a:spcPts val="1600"/>
                  </a:lnSpc>
                  <a:buClr>
                    <a:schemeClr val="accent1"/>
                  </a:buClr>
                  <a:defRPr sz="1400" b="1"/>
                </a:lvl1pPr>
              </a:lstStyle>
              <a:p>
                <a:pPr algn="l">
                  <a:lnSpc>
                    <a:spcPct val="90000"/>
                  </a:lnSpc>
                </a:pPr>
                <a:r>
                  <a:rPr lang="en-US" sz="1800" dirty="0">
                    <a:solidFill>
                      <a:schemeClr val="accent4"/>
                    </a:solidFill>
                  </a:rPr>
                  <a:t>74% Allow some sort of BYOD usage</a:t>
                </a:r>
                <a:r>
                  <a:rPr lang="en-US" sz="1100" dirty="0">
                    <a:solidFill>
                      <a:schemeClr val="accent4"/>
                    </a:solidFill>
                    <a:latin typeface="Arial Black" pitchFamily="34" charset="0"/>
                  </a:rPr>
                  <a:t>.</a:t>
                </a:r>
              </a:p>
            </p:txBody>
          </p:sp>
        </p:grpSp>
        <p:grpSp>
          <p:nvGrpSpPr>
            <p:cNvPr id="8" name="Group 9"/>
            <p:cNvGrpSpPr/>
            <p:nvPr/>
          </p:nvGrpSpPr>
          <p:grpSpPr>
            <a:xfrm>
              <a:off x="599237" y="4212593"/>
              <a:ext cx="3210842" cy="1343401"/>
              <a:chOff x="371259" y="3062470"/>
              <a:chExt cx="2408762" cy="1007549"/>
            </a:xfrm>
          </p:grpSpPr>
          <p:grpSp>
            <p:nvGrpSpPr>
              <p:cNvPr id="9" name="Group 37"/>
              <p:cNvGrpSpPr/>
              <p:nvPr/>
            </p:nvGrpSpPr>
            <p:grpSpPr>
              <a:xfrm>
                <a:off x="371259" y="3130365"/>
                <a:ext cx="962105" cy="888899"/>
                <a:chOff x="6113646" y="8165429"/>
                <a:chExt cx="2323133" cy="2356889"/>
              </a:xfrm>
            </p:grpSpPr>
            <p:sp>
              <p:nvSpPr>
                <p:cNvPr id="35" name="Donut 34"/>
                <p:cNvSpPr/>
                <p:nvPr/>
              </p:nvSpPr>
              <p:spPr bwMode="auto">
                <a:xfrm>
                  <a:off x="6120107" y="8182177"/>
                  <a:ext cx="2174820" cy="2311024"/>
                </a:xfrm>
                <a:prstGeom prst="donut">
                  <a:avLst/>
                </a:prstGeom>
                <a:solidFill>
                  <a:srgbClr val="BFBFBF"/>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36" name="Block Arc 35"/>
                <p:cNvSpPr/>
                <p:nvPr/>
              </p:nvSpPr>
              <p:spPr bwMode="auto">
                <a:xfrm>
                  <a:off x="6113646" y="8165429"/>
                  <a:ext cx="2323133" cy="2356889"/>
                </a:xfrm>
                <a:prstGeom prst="blockArc">
                  <a:avLst>
                    <a:gd name="adj1" fmla="val 14632404"/>
                    <a:gd name="adj2" fmla="val 16315551"/>
                    <a:gd name="adj3" fmla="val 25296"/>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grpSp>
          <p:sp>
            <p:nvSpPr>
              <p:cNvPr id="33" name="TextBox 32"/>
              <p:cNvSpPr txBox="1"/>
              <p:nvPr/>
            </p:nvSpPr>
            <p:spPr>
              <a:xfrm>
                <a:off x="1357956" y="3062470"/>
                <a:ext cx="1422065" cy="1007549"/>
              </a:xfrm>
              <a:prstGeom prst="rect">
                <a:avLst/>
              </a:prstGeom>
              <a:noFill/>
            </p:spPr>
            <p:txBody>
              <a:bodyPr wrap="square" lIns="91402" tIns="45698" rIns="91402" bIns="45698" rtlCol="0">
                <a:spAutoFit/>
              </a:bodyPr>
              <a:lstStyle/>
              <a:p>
                <a:pPr>
                  <a:lnSpc>
                    <a:spcPct val="90000"/>
                  </a:lnSpc>
                </a:pPr>
                <a:r>
                  <a:rPr lang="en-US" b="1" dirty="0">
                    <a:solidFill>
                      <a:schemeClr val="accent4"/>
                    </a:solidFill>
                  </a:rPr>
                  <a:t>Less than 10% “FULLY AWARE” of the devices accessing their network</a:t>
                </a:r>
              </a:p>
            </p:txBody>
          </p:sp>
          <p:sp>
            <p:nvSpPr>
              <p:cNvPr id="34" name="TextBox 33"/>
              <p:cNvSpPr txBox="1"/>
              <p:nvPr/>
            </p:nvSpPr>
            <p:spPr>
              <a:xfrm>
                <a:off x="417143" y="3442694"/>
                <a:ext cx="833115" cy="238493"/>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10%</a:t>
                </a:r>
                <a:endParaRPr lang="en-US" sz="1600" b="1" dirty="0">
                  <a:solidFill>
                    <a:schemeClr val="accent4"/>
                  </a:solidFill>
                </a:endParaRPr>
              </a:p>
            </p:txBody>
          </p:sp>
        </p:grpSp>
      </p:grpSp>
      <p:grpSp>
        <p:nvGrpSpPr>
          <p:cNvPr id="10" name="Group 4"/>
          <p:cNvGrpSpPr/>
          <p:nvPr/>
        </p:nvGrpSpPr>
        <p:grpSpPr>
          <a:xfrm>
            <a:off x="4292875" y="1523999"/>
            <a:ext cx="3693024" cy="4337350"/>
            <a:chOff x="4292875" y="1523999"/>
            <a:chExt cx="3693024" cy="4337350"/>
          </a:xfrm>
        </p:grpSpPr>
        <p:grpSp>
          <p:nvGrpSpPr>
            <p:cNvPr id="11" name="Group 9"/>
            <p:cNvGrpSpPr/>
            <p:nvPr/>
          </p:nvGrpSpPr>
          <p:grpSpPr>
            <a:xfrm>
              <a:off x="4292875" y="1523999"/>
              <a:ext cx="3693024" cy="4337350"/>
              <a:chOff x="4292875" y="1523999"/>
              <a:chExt cx="3693024" cy="4337350"/>
            </a:xfrm>
          </p:grpSpPr>
          <p:sp>
            <p:nvSpPr>
              <p:cNvPr id="68" name="Rectangle 67"/>
              <p:cNvSpPr>
                <a:spLocks noChangeArrowheads="1"/>
              </p:cNvSpPr>
              <p:nvPr/>
            </p:nvSpPr>
            <p:spPr bwMode="gray">
              <a:xfrm>
                <a:off x="4292875" y="2394841"/>
                <a:ext cx="3669880" cy="3466508"/>
              </a:xfrm>
              <a:prstGeom prst="rect">
                <a:avLst/>
              </a:prstGeom>
              <a:solidFill>
                <a:srgbClr val="F2F2F2"/>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69" name="Rectangle 8"/>
              <p:cNvSpPr>
                <a:spLocks noChangeArrowheads="1"/>
              </p:cNvSpPr>
              <p:nvPr/>
            </p:nvSpPr>
            <p:spPr bwMode="gray">
              <a:xfrm>
                <a:off x="4297172" y="1523999"/>
                <a:ext cx="3670515"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70" name="Text Box 19"/>
              <p:cNvSpPr txBox="1">
                <a:spLocks noChangeArrowheads="1"/>
              </p:cNvSpPr>
              <p:nvPr/>
            </p:nvSpPr>
            <p:spPr bwMode="gray">
              <a:xfrm flipH="1">
                <a:off x="4301966" y="1615766"/>
                <a:ext cx="3683933" cy="620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000" b="1" dirty="0" smtClean="0">
                    <a:solidFill>
                      <a:srgbClr val="FFFFFF"/>
                    </a:solidFill>
                  </a:rPr>
                  <a:t>Multiple Form Factors</a:t>
                </a:r>
              </a:p>
              <a:p>
                <a:pPr algn="ctr" defTabSz="1218987" eaLnBrk="1" hangingPunct="1">
                  <a:lnSpc>
                    <a:spcPct val="85000"/>
                  </a:lnSpc>
                </a:pPr>
                <a:r>
                  <a:rPr lang="en-US" sz="2000" b="1" dirty="0" smtClean="0">
                    <a:solidFill>
                      <a:srgbClr val="FFFFFF"/>
                    </a:solidFill>
                  </a:rPr>
                  <a:t>Multiple Mobile OS</a:t>
                </a:r>
                <a:endParaRPr lang="en-US" sz="2000" b="1" dirty="0">
                  <a:solidFill>
                    <a:srgbClr val="FFFFFF"/>
                  </a:solidFill>
                </a:endParaRPr>
              </a:p>
            </p:txBody>
          </p:sp>
          <p:grpSp>
            <p:nvGrpSpPr>
              <p:cNvPr id="12" name="Group 105"/>
              <p:cNvGrpSpPr/>
              <p:nvPr/>
            </p:nvGrpSpPr>
            <p:grpSpPr>
              <a:xfrm>
                <a:off x="4372433" y="2922227"/>
                <a:ext cx="1081434" cy="686934"/>
                <a:chOff x="3194963" y="1390090"/>
                <a:chExt cx="1082752" cy="525439"/>
              </a:xfrm>
            </p:grpSpPr>
            <p:sp>
              <p:nvSpPr>
                <p:cNvPr id="66" name="Rounded Rectangle 65"/>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dirty="0">
                    <a:solidFill>
                      <a:srgbClr val="FFFFFF"/>
                    </a:solidFill>
                    <a:ea typeface="ヒラギノ角ゴ Pro W3"/>
                    <a:cs typeface="ヒラギノ角ゴ Pro W3"/>
                  </a:endParaRPr>
                </a:p>
              </p:txBody>
            </p:sp>
            <p:sp>
              <p:nvSpPr>
                <p:cNvPr id="67" name="Rectangle 66"/>
                <p:cNvSpPr/>
                <p:nvPr/>
              </p:nvSpPr>
              <p:spPr>
                <a:xfrm>
                  <a:off x="3255883" y="1490128"/>
                  <a:ext cx="987284" cy="357544"/>
                </a:xfrm>
                <a:prstGeom prst="rect">
                  <a:avLst/>
                </a:prstGeom>
              </p:spPr>
              <p:txBody>
                <a:bodyPr wrap="square">
                  <a:spAutoFit/>
                </a:bodyPr>
                <a:lstStyle/>
                <a:p>
                  <a:pPr marL="91440">
                    <a:lnSpc>
                      <a:spcPts val="1400"/>
                    </a:lnSpc>
                    <a:buClr>
                      <a:schemeClr val="accent1"/>
                    </a:buClr>
                  </a:pPr>
                  <a:r>
                    <a:rPr lang="en-US" b="1" dirty="0" smtClean="0">
                      <a:solidFill>
                        <a:schemeClr val="bg1"/>
                      </a:solidFill>
                    </a:rPr>
                    <a:t>Form </a:t>
                  </a:r>
                </a:p>
                <a:p>
                  <a:pPr marL="91440">
                    <a:lnSpc>
                      <a:spcPts val="1400"/>
                    </a:lnSpc>
                    <a:buClr>
                      <a:schemeClr val="accent1"/>
                    </a:buClr>
                  </a:pPr>
                  <a:r>
                    <a:rPr lang="en-US" b="1" dirty="0" smtClean="0">
                      <a:solidFill>
                        <a:schemeClr val="bg1"/>
                      </a:solidFill>
                    </a:rPr>
                    <a:t>Factors</a:t>
                  </a:r>
                  <a:endParaRPr lang="en-US" b="1" dirty="0">
                    <a:solidFill>
                      <a:schemeClr val="bg1"/>
                    </a:solidFill>
                  </a:endParaRPr>
                </a:p>
              </p:txBody>
            </p:sp>
          </p:grpSp>
          <p:grpSp>
            <p:nvGrpSpPr>
              <p:cNvPr id="13" name="Group 105"/>
              <p:cNvGrpSpPr/>
              <p:nvPr/>
            </p:nvGrpSpPr>
            <p:grpSpPr>
              <a:xfrm>
                <a:off x="4404517" y="3952932"/>
                <a:ext cx="1081434" cy="686934"/>
                <a:chOff x="3194963" y="1390090"/>
                <a:chExt cx="1082752" cy="525439"/>
              </a:xfrm>
            </p:grpSpPr>
            <p:sp>
              <p:nvSpPr>
                <p:cNvPr id="64" name="Rounded Rectangle 63"/>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a:solidFill>
                      <a:srgbClr val="FFFFFF"/>
                    </a:solidFill>
                    <a:ea typeface="ヒラギノ角ゴ Pro W3"/>
                    <a:cs typeface="ヒラギノ角ゴ Pro W3"/>
                  </a:endParaRPr>
                </a:p>
              </p:txBody>
            </p:sp>
            <p:sp>
              <p:nvSpPr>
                <p:cNvPr id="65" name="Rectangle 64"/>
                <p:cNvSpPr/>
                <p:nvPr/>
              </p:nvSpPr>
              <p:spPr>
                <a:xfrm>
                  <a:off x="3255883" y="1490128"/>
                  <a:ext cx="987284" cy="357544"/>
                </a:xfrm>
                <a:prstGeom prst="rect">
                  <a:avLst/>
                </a:prstGeom>
              </p:spPr>
              <p:txBody>
                <a:bodyPr wrap="square">
                  <a:spAutoFit/>
                </a:bodyPr>
                <a:lstStyle/>
                <a:p>
                  <a:pPr marL="91440" algn="ctr">
                    <a:lnSpc>
                      <a:spcPts val="1400"/>
                    </a:lnSpc>
                    <a:buClr>
                      <a:schemeClr val="accent1"/>
                    </a:buClr>
                  </a:pPr>
                  <a:r>
                    <a:rPr lang="en-US" b="1" dirty="0" smtClean="0">
                      <a:solidFill>
                        <a:schemeClr val="bg1"/>
                      </a:solidFill>
                    </a:rPr>
                    <a:t>Mobile</a:t>
                  </a:r>
                </a:p>
                <a:p>
                  <a:pPr marL="91440" algn="ctr">
                    <a:lnSpc>
                      <a:spcPts val="1400"/>
                    </a:lnSpc>
                    <a:buClr>
                      <a:schemeClr val="accent1"/>
                    </a:buClr>
                  </a:pPr>
                  <a:r>
                    <a:rPr lang="en-US" b="1" dirty="0" smtClean="0">
                      <a:solidFill>
                        <a:schemeClr val="bg1"/>
                      </a:solidFill>
                    </a:rPr>
                    <a:t>OS</a:t>
                  </a:r>
                  <a:endParaRPr lang="en-US" b="1" dirty="0">
                    <a:solidFill>
                      <a:schemeClr val="bg1"/>
                    </a:solidFill>
                  </a:endParaRPr>
                </a:p>
              </p:txBody>
            </p:sp>
          </p:grpSp>
          <p:grpSp>
            <p:nvGrpSpPr>
              <p:cNvPr id="14" name="Group 105"/>
              <p:cNvGrpSpPr/>
              <p:nvPr/>
            </p:nvGrpSpPr>
            <p:grpSpPr>
              <a:xfrm>
                <a:off x="4424569" y="5007700"/>
                <a:ext cx="1081434" cy="686934"/>
                <a:chOff x="3194963" y="1390090"/>
                <a:chExt cx="1082752" cy="525439"/>
              </a:xfrm>
            </p:grpSpPr>
            <p:sp>
              <p:nvSpPr>
                <p:cNvPr id="62" name="Rounded Rectangle 61"/>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a:solidFill>
                      <a:srgbClr val="FFFFFF"/>
                    </a:solidFill>
                    <a:ea typeface="ヒラギノ角ゴ Pro W3"/>
                    <a:cs typeface="ヒラギノ角ゴ Pro W3"/>
                  </a:endParaRPr>
                </a:p>
              </p:txBody>
            </p:sp>
            <p:sp>
              <p:nvSpPr>
                <p:cNvPr id="63" name="Rectangle 62"/>
                <p:cNvSpPr/>
                <p:nvPr/>
              </p:nvSpPr>
              <p:spPr>
                <a:xfrm>
                  <a:off x="3255883" y="1572955"/>
                  <a:ext cx="987284" cy="220215"/>
                </a:xfrm>
                <a:prstGeom prst="rect">
                  <a:avLst/>
                </a:prstGeom>
              </p:spPr>
              <p:txBody>
                <a:bodyPr wrap="square">
                  <a:spAutoFit/>
                </a:bodyPr>
                <a:lstStyle/>
                <a:p>
                  <a:pPr marL="91440" algn="ctr">
                    <a:lnSpc>
                      <a:spcPts val="1400"/>
                    </a:lnSpc>
                    <a:buClr>
                      <a:schemeClr val="accent1"/>
                    </a:buClr>
                  </a:pPr>
                  <a:r>
                    <a:rPr lang="en-US" b="1" dirty="0" err="1" smtClean="0">
                      <a:solidFill>
                        <a:schemeClr val="bg1"/>
                      </a:solidFill>
                    </a:rPr>
                    <a:t>IoT</a:t>
                  </a:r>
                  <a:endParaRPr lang="en-US" b="1" dirty="0">
                    <a:solidFill>
                      <a:schemeClr val="bg1"/>
                    </a:solidFill>
                  </a:endParaRPr>
                </a:p>
              </p:txBody>
            </p:sp>
          </p:grpSp>
          <p:pic>
            <p:nvPicPr>
              <p:cNvPr id="5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2371" y="3934781"/>
                <a:ext cx="865042" cy="648780"/>
              </a:xfrm>
              <a:prstGeom prst="rect">
                <a:avLst/>
              </a:prstGeom>
              <a:noFill/>
            </p:spPr>
          </p:pic>
          <p:pic>
            <p:nvPicPr>
              <p:cNvPr id="57" name="Picture 6" descr="https://download.tizen.org/misc/Tizen-Brand/01-Primary-Assets/Lockup/On-Light/01-RGB/Tizen-Lockup-On-Light-RGB.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89612" y="4572000"/>
                <a:ext cx="1082587" cy="358272"/>
              </a:xfrm>
              <a:prstGeom prst="rect">
                <a:avLst/>
              </a:prstGeom>
              <a:noFill/>
            </p:spPr>
          </p:pic>
          <p:pic>
            <p:nvPicPr>
              <p:cNvPr id="58" name="Picture 8"/>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37412" y="4026608"/>
                <a:ext cx="457200" cy="475485"/>
              </a:xfrm>
              <a:prstGeom prst="rect">
                <a:avLst/>
              </a:prstGeom>
              <a:noFill/>
            </p:spPr>
          </p:pic>
          <p:pic>
            <p:nvPicPr>
              <p:cNvPr id="59" name="Picture 12" descr="http://www.tracyandmatt.co.uk/blogs/media/tracyandmatts_blog/windowslivewriter/firefoxmobileversioncomingsoon_138f7/firefox_logo_2.png"/>
              <p:cNvPicPr>
                <a:picLocks noChangeAspect="1" noChangeArrowheads="1"/>
              </p:cNvPicPr>
              <p:nvPr/>
            </p:nvPicPr>
            <p:blipFill>
              <a:blip r:embed="rId6" cstate="print"/>
              <a:srcRect/>
              <a:stretch>
                <a:fillRect/>
              </a:stretch>
            </p:blipFill>
            <p:spPr bwMode="auto">
              <a:xfrm>
                <a:off x="6971368" y="4511287"/>
                <a:ext cx="460218" cy="460338"/>
              </a:xfrm>
              <a:prstGeom prst="rect">
                <a:avLst/>
              </a:prstGeom>
              <a:noFill/>
            </p:spPr>
          </p:pic>
          <p:pic>
            <p:nvPicPr>
              <p:cNvPr id="60" name="Picture 12" descr="http://static.electronicsweekly.com/eyes-on-android/wp-content/uploads/sites/8/2013/09/Samsung-Galaxy-Gear-smart-watch.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935232" y="5105400"/>
                <a:ext cx="738394" cy="721353"/>
              </a:xfrm>
              <a:prstGeom prst="rect">
                <a:avLst/>
              </a:prstGeom>
              <a:noFill/>
            </p:spPr>
          </p:pic>
          <p:pic>
            <p:nvPicPr>
              <p:cNvPr id="61" name="Picture 14" descr="http://cdn3.sbnation.com/entry_photo_images/8036507/google-glass-hands-on-stock5_2040_large_verge_medium_landscape.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783" b="93478" l="4372" r="95082">
                            <a14:foregroundMark x1="5464" y1="35870" x2="5464" y2="35870"/>
                            <a14:foregroundMark x1="10383" y1="38043" x2="10383" y2="38043"/>
                            <a14:foregroundMark x1="91803" y1="28261" x2="91803" y2="28261"/>
                            <a14:foregroundMark x1="95082" y1="32609" x2="95082" y2="32609"/>
                            <a14:foregroundMark x1="85246" y1="17391" x2="85246" y2="17391"/>
                            <a14:foregroundMark x1="74863" y1="15217" x2="74863" y2="15217"/>
                            <a14:foregroundMark x1="42077" y1="93478" x2="42077" y2="93478"/>
                          </a14:backgroundRemoval>
                        </a14:imgEffect>
                      </a14:imgLayer>
                    </a14:imgProps>
                  </a:ext>
                  <a:ext uri="{28A0092B-C50C-407E-A947-70E740481C1C}">
                    <a14:useLocalDpi xmlns:a14="http://schemas.microsoft.com/office/drawing/2010/main"/>
                  </a:ext>
                </a:extLst>
              </a:blip>
              <a:srcRect/>
              <a:stretch>
                <a:fillRect/>
              </a:stretch>
            </p:blipFill>
            <p:spPr bwMode="auto">
              <a:xfrm rot="21448638">
                <a:off x="5761355" y="5130634"/>
                <a:ext cx="1159373" cy="579838"/>
              </a:xfrm>
              <a:prstGeom prst="rect">
                <a:avLst/>
              </a:prstGeom>
              <a:noFill/>
            </p:spPr>
          </p:pic>
          <p:pic>
            <p:nvPicPr>
              <p:cNvPr id="3" name="Picture 2" descr="Apple-iOS-Logo_0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612" y="4114800"/>
                <a:ext cx="562658" cy="444500"/>
              </a:xfrm>
              <a:prstGeom prst="rect">
                <a:avLst/>
              </a:prstGeom>
            </p:spPr>
          </p:pic>
        </p:grpSp>
        <p:pic>
          <p:nvPicPr>
            <p:cNvPr id="4" name="Picture 3" descr="iphoneplus-all-models-extrawide copy.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75301" y="2568395"/>
              <a:ext cx="2133599" cy="1059687"/>
            </a:xfrm>
            <a:prstGeom prst="rect">
              <a:avLst/>
            </a:prstGeom>
          </p:spPr>
        </p:pic>
      </p:grpSp>
      <p:grpSp>
        <p:nvGrpSpPr>
          <p:cNvPr id="71" name="Group 70"/>
          <p:cNvGrpSpPr/>
          <p:nvPr/>
        </p:nvGrpSpPr>
        <p:grpSpPr>
          <a:xfrm>
            <a:off x="8075612" y="1524000"/>
            <a:ext cx="3866418" cy="4673453"/>
            <a:chOff x="8075612" y="1524000"/>
            <a:chExt cx="3866418" cy="4673453"/>
          </a:xfrm>
        </p:grpSpPr>
        <p:sp>
          <p:nvSpPr>
            <p:cNvPr id="25" name="Rectangle 8"/>
            <p:cNvSpPr>
              <a:spLocks noChangeArrowheads="1"/>
            </p:cNvSpPr>
            <p:nvPr/>
          </p:nvSpPr>
          <p:spPr bwMode="gray">
            <a:xfrm>
              <a:off x="8126121" y="2395043"/>
              <a:ext cx="3669882" cy="3487482"/>
            </a:xfrm>
            <a:prstGeom prst="rect">
              <a:avLst/>
            </a:prstGeom>
            <a:solidFill>
              <a:srgbClr val="F2F2F2"/>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26" name="Rectangle 8"/>
            <p:cNvSpPr>
              <a:spLocks noChangeArrowheads="1"/>
            </p:cNvSpPr>
            <p:nvPr/>
          </p:nvSpPr>
          <p:spPr bwMode="gray">
            <a:xfrm>
              <a:off x="8122762" y="1524000"/>
              <a:ext cx="3675913"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7" name="Text Box 19"/>
            <p:cNvSpPr txBox="1">
              <a:spLocks noChangeArrowheads="1"/>
            </p:cNvSpPr>
            <p:nvPr/>
          </p:nvSpPr>
          <p:spPr bwMode="gray">
            <a:xfrm flipH="1">
              <a:off x="8404556" y="1615767"/>
              <a:ext cx="3177693" cy="620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dirty="0" smtClean="0">
                  <a:effectLst/>
                </a:rPr>
                <a:t>Enterprise Integration &amp; Security</a:t>
              </a:r>
              <a:endParaRPr lang="en-US" dirty="0">
                <a:effectLst/>
              </a:endParaRPr>
            </a:p>
          </p:txBody>
        </p:sp>
        <p:sp>
          <p:nvSpPr>
            <p:cNvPr id="15" name="TextBox 14"/>
            <p:cNvSpPr txBox="1"/>
            <p:nvPr/>
          </p:nvSpPr>
          <p:spPr>
            <a:xfrm>
              <a:off x="8075612" y="5998741"/>
              <a:ext cx="3866418" cy="198712"/>
            </a:xfrm>
            <a:prstGeom prst="rect">
              <a:avLst/>
            </a:prstGeom>
            <a:noFill/>
          </p:spPr>
          <p:txBody>
            <a:bodyPr wrap="square" lIns="34232" tIns="17115" rIns="34232" bIns="17115" rtlCol="0">
              <a:spAutoFit/>
            </a:bodyPr>
            <a:lstStyle/>
            <a:p>
              <a:r>
                <a:rPr lang="en-US" sz="1600" baseline="30000" dirty="0"/>
                <a:t>Source: 2014 Triangle Research Survey</a:t>
              </a:r>
            </a:p>
          </p:txBody>
        </p:sp>
        <p:pic>
          <p:nvPicPr>
            <p:cNvPr id="84" name="Picture 83" descr="Integrationchallenge.png"/>
            <p:cNvPicPr>
              <a:picLocks noChangeAspect="1"/>
            </p:cNvPicPr>
            <p:nvPr/>
          </p:nvPicPr>
          <p:blipFill>
            <a:blip r:embed="rId13" cstate="print"/>
            <a:stretch>
              <a:fillRect/>
            </a:stretch>
          </p:blipFill>
          <p:spPr>
            <a:xfrm>
              <a:off x="8341894" y="4799782"/>
              <a:ext cx="1036332" cy="1028894"/>
            </a:xfrm>
            <a:prstGeom prst="rect">
              <a:avLst/>
            </a:prstGeom>
          </p:spPr>
        </p:pic>
        <p:pic>
          <p:nvPicPr>
            <p:cNvPr id="85" name="Picture 84" descr="agility.png"/>
            <p:cNvPicPr>
              <a:picLocks noChangeAspect="1"/>
            </p:cNvPicPr>
            <p:nvPr/>
          </p:nvPicPr>
          <p:blipFill>
            <a:blip r:embed="rId14" cstate="print"/>
            <a:stretch>
              <a:fillRect/>
            </a:stretch>
          </p:blipFill>
          <p:spPr>
            <a:xfrm>
              <a:off x="8351837" y="3625134"/>
              <a:ext cx="1036332" cy="1036332"/>
            </a:xfrm>
            <a:prstGeom prst="rect">
              <a:avLst/>
            </a:prstGeom>
          </p:spPr>
        </p:pic>
        <p:pic>
          <p:nvPicPr>
            <p:cNvPr id="86" name="Picture 85" descr="securitybreach.png"/>
            <p:cNvPicPr>
              <a:picLocks noChangeAspect="1"/>
            </p:cNvPicPr>
            <p:nvPr/>
          </p:nvPicPr>
          <p:blipFill>
            <a:blip r:embed="rId15" cstate="print"/>
            <a:stretch>
              <a:fillRect/>
            </a:stretch>
          </p:blipFill>
          <p:spPr>
            <a:xfrm>
              <a:off x="8351837" y="2514601"/>
              <a:ext cx="1001472" cy="994301"/>
            </a:xfrm>
            <a:prstGeom prst="rect">
              <a:avLst/>
            </a:prstGeom>
          </p:spPr>
        </p:pic>
        <p:sp>
          <p:nvSpPr>
            <p:cNvPr id="87" name="Rectangle 86"/>
            <p:cNvSpPr/>
            <p:nvPr/>
          </p:nvSpPr>
          <p:spPr>
            <a:xfrm>
              <a:off x="9404625" y="3823266"/>
              <a:ext cx="2404787" cy="692497"/>
            </a:xfrm>
            <a:prstGeom prst="rect">
              <a:avLst/>
            </a:prstGeom>
          </p:spPr>
          <p:txBody>
            <a:bodyPr wrap="square">
              <a:spAutoFit/>
            </a:bodyPr>
            <a:lstStyle/>
            <a:p>
              <a:pPr algn="ctr"/>
              <a:r>
                <a:rPr lang="en-US" sz="1300" b="1" dirty="0" smtClean="0">
                  <a:solidFill>
                    <a:srgbClr val="FF1414"/>
                  </a:solidFill>
                </a:rPr>
                <a:t>87% of enterprises are updating or releasing</a:t>
              </a:r>
              <a:r>
                <a:rPr lang="en-US" sz="1300" dirty="0" smtClean="0"/>
                <a:t> mobile apps every 6 months or less</a:t>
              </a:r>
              <a:endParaRPr lang="en-US" sz="1300" dirty="0"/>
            </a:p>
          </p:txBody>
        </p:sp>
        <p:sp>
          <p:nvSpPr>
            <p:cNvPr id="88" name="Rectangle 87"/>
            <p:cNvSpPr/>
            <p:nvPr/>
          </p:nvSpPr>
          <p:spPr>
            <a:xfrm>
              <a:off x="9336195" y="5042392"/>
              <a:ext cx="2463274" cy="692497"/>
            </a:xfrm>
            <a:prstGeom prst="rect">
              <a:avLst/>
            </a:prstGeom>
          </p:spPr>
          <p:txBody>
            <a:bodyPr wrap="square">
              <a:spAutoFit/>
            </a:bodyPr>
            <a:lstStyle/>
            <a:p>
              <a:pPr algn="ctr"/>
              <a:r>
                <a:rPr lang="en-US" sz="1300" b="1" dirty="0" smtClean="0">
                  <a:solidFill>
                    <a:srgbClr val="FF1414"/>
                  </a:solidFill>
                </a:rPr>
                <a:t>2/3 of the time spent</a:t>
              </a:r>
              <a:r>
                <a:rPr lang="en-US" sz="1300" dirty="0" smtClean="0"/>
                <a:t> on mobility projects is securely integrating to back-end systems</a:t>
              </a:r>
              <a:endParaRPr lang="en-US" sz="1300" dirty="0"/>
            </a:p>
          </p:txBody>
        </p:sp>
        <p:sp>
          <p:nvSpPr>
            <p:cNvPr id="89" name="Text Box 15"/>
            <p:cNvSpPr txBox="1">
              <a:spLocks noChangeArrowheads="1"/>
            </p:cNvSpPr>
            <p:nvPr/>
          </p:nvSpPr>
          <p:spPr bwMode="auto">
            <a:xfrm>
              <a:off x="9447212" y="2667000"/>
              <a:ext cx="2234674" cy="646309"/>
            </a:xfrm>
            <a:prstGeom prst="rect">
              <a:avLst/>
            </a:prstGeom>
            <a:noFill/>
            <a:ln w="9525">
              <a:noFill/>
              <a:miter lim="800000"/>
              <a:headEnd/>
              <a:tailEnd/>
            </a:ln>
          </p:spPr>
          <p:txBody>
            <a:bodyPr wrap="square" lIns="45700" tIns="22849" rIns="45700" bIns="22849">
              <a:spAutoFit/>
            </a:bodyPr>
            <a:lstStyle/>
            <a:p>
              <a:pPr algn="ctr"/>
              <a:r>
                <a:rPr lang="en-US" sz="1300" b="1" dirty="0" smtClean="0">
                  <a:solidFill>
                    <a:srgbClr val="FF1414"/>
                  </a:solidFill>
                </a:rPr>
                <a:t>93% of enterprises are concerned </a:t>
              </a:r>
              <a:r>
                <a:rPr lang="en-US" sz="1300" dirty="0" smtClean="0"/>
                <a:t>with data loss and security breaches  </a:t>
              </a:r>
              <a:endParaRPr lang="en-US" sz="1300" dirty="0"/>
            </a:p>
          </p:txBody>
        </p:sp>
      </p:grpSp>
    </p:spTree>
    <p:extLst>
      <p:ext uri="{BB962C8B-B14F-4D97-AF65-F5344CB8AC3E}">
        <p14:creationId xmlns:p14="http://schemas.microsoft.com/office/powerpoint/2010/main" val="406497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1955" y="2181946"/>
            <a:ext cx="704186" cy="192527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grpSp>
        <p:nvGrpSpPr>
          <p:cNvPr id="70" name="Group 135"/>
          <p:cNvGrpSpPr/>
          <p:nvPr/>
        </p:nvGrpSpPr>
        <p:grpSpPr>
          <a:xfrm>
            <a:off x="3756095" y="3126819"/>
            <a:ext cx="649339" cy="1922893"/>
            <a:chOff x="7978749" y="1647645"/>
            <a:chExt cx="710857" cy="2104517"/>
          </a:xfrm>
        </p:grpSpPr>
        <p:sp>
          <p:nvSpPr>
            <p:cNvPr id="71" name="Freeform 55"/>
            <p:cNvSpPr>
              <a:spLocks/>
            </p:cNvSpPr>
            <p:nvPr/>
          </p:nvSpPr>
          <p:spPr bwMode="auto">
            <a:xfrm>
              <a:off x="8057504" y="1990679"/>
              <a:ext cx="158134" cy="696978"/>
            </a:xfrm>
            <a:custGeom>
              <a:avLst/>
              <a:gdLst>
                <a:gd name="T0" fmla="*/ 172 w 401"/>
                <a:gd name="T1" fmla="*/ 1760 h 1760"/>
                <a:gd name="T2" fmla="*/ 29 w 401"/>
                <a:gd name="T3" fmla="*/ 954 h 1760"/>
                <a:gd name="T4" fmla="*/ 57 w 401"/>
                <a:gd name="T5" fmla="*/ 48 h 1760"/>
                <a:gd name="T6" fmla="*/ 262 w 401"/>
                <a:gd name="T7" fmla="*/ 29 h 1760"/>
                <a:gd name="T8" fmla="*/ 386 w 401"/>
                <a:gd name="T9" fmla="*/ 201 h 1760"/>
                <a:gd name="T10" fmla="*/ 396 w 401"/>
                <a:gd name="T11" fmla="*/ 944 h 1760"/>
                <a:gd name="T12" fmla="*/ 353 w 401"/>
                <a:gd name="T13" fmla="*/ 1717 h 1760"/>
                <a:gd name="T14" fmla="*/ 248 w 401"/>
                <a:gd name="T15" fmla="*/ 1688 h 1760"/>
                <a:gd name="T16" fmla="*/ 172 w 401"/>
                <a:gd name="T17" fmla="*/ 1760 h 1760"/>
                <a:gd name="connsiteX0" fmla="*/ 4869 w 10580"/>
                <a:gd name="connsiteY0" fmla="*/ 10867 h 10867"/>
                <a:gd name="connsiteX1" fmla="*/ 723 w 10580"/>
                <a:gd name="connsiteY1" fmla="*/ 7872 h 10867"/>
                <a:gd name="connsiteX2" fmla="*/ 2001 w 10580"/>
                <a:gd name="connsiteY2" fmla="*/ 1140 h 10867"/>
                <a:gd name="connsiteX3" fmla="*/ 7114 w 10580"/>
                <a:gd name="connsiteY3" fmla="*/ 1032 h 10867"/>
                <a:gd name="connsiteX4" fmla="*/ 10206 w 10580"/>
                <a:gd name="connsiteY4" fmla="*/ 2009 h 10867"/>
                <a:gd name="connsiteX5" fmla="*/ 10455 w 10580"/>
                <a:gd name="connsiteY5" fmla="*/ 6231 h 10867"/>
                <a:gd name="connsiteX6" fmla="*/ 9383 w 10580"/>
                <a:gd name="connsiteY6" fmla="*/ 10623 h 10867"/>
                <a:gd name="connsiteX7" fmla="*/ 6765 w 10580"/>
                <a:gd name="connsiteY7" fmla="*/ 10458 h 10867"/>
                <a:gd name="connsiteX8" fmla="*/ 4869 w 10580"/>
                <a:gd name="connsiteY8" fmla="*/ 10867 h 10867"/>
                <a:gd name="connsiteX0" fmla="*/ 4869 w 10580"/>
                <a:gd name="connsiteY0" fmla="*/ 10867 h 10867"/>
                <a:gd name="connsiteX1" fmla="*/ 723 w 10580"/>
                <a:gd name="connsiteY1" fmla="*/ 7872 h 10867"/>
                <a:gd name="connsiteX2" fmla="*/ 2001 w 10580"/>
                <a:gd name="connsiteY2" fmla="*/ 1140 h 10867"/>
                <a:gd name="connsiteX3" fmla="*/ 7114 w 10580"/>
                <a:gd name="connsiteY3" fmla="*/ 1032 h 10867"/>
                <a:gd name="connsiteX4" fmla="*/ 10206 w 10580"/>
                <a:gd name="connsiteY4" fmla="*/ 2009 h 10867"/>
                <a:gd name="connsiteX5" fmla="*/ 10455 w 10580"/>
                <a:gd name="connsiteY5" fmla="*/ 6231 h 10867"/>
                <a:gd name="connsiteX6" fmla="*/ 9383 w 10580"/>
                <a:gd name="connsiteY6" fmla="*/ 10623 h 10867"/>
                <a:gd name="connsiteX7" fmla="*/ 6765 w 10580"/>
                <a:gd name="connsiteY7" fmla="*/ 10458 h 10867"/>
                <a:gd name="connsiteX8" fmla="*/ 4579 w 10580"/>
                <a:gd name="connsiteY8" fmla="*/ 10008 h 10867"/>
                <a:gd name="connsiteX0" fmla="*/ 4869 w 10580"/>
                <a:gd name="connsiteY0" fmla="*/ 10867 h 10867"/>
                <a:gd name="connsiteX1" fmla="*/ 2816 w 10580"/>
                <a:gd name="connsiteY1" fmla="*/ 9884 h 10867"/>
                <a:gd name="connsiteX2" fmla="*/ 723 w 10580"/>
                <a:gd name="connsiteY2" fmla="*/ 7872 h 10867"/>
                <a:gd name="connsiteX3" fmla="*/ 2001 w 10580"/>
                <a:gd name="connsiteY3" fmla="*/ 1140 h 10867"/>
                <a:gd name="connsiteX4" fmla="*/ 7114 w 10580"/>
                <a:gd name="connsiteY4" fmla="*/ 1032 h 10867"/>
                <a:gd name="connsiteX5" fmla="*/ 10206 w 10580"/>
                <a:gd name="connsiteY5" fmla="*/ 2009 h 10867"/>
                <a:gd name="connsiteX6" fmla="*/ 10455 w 10580"/>
                <a:gd name="connsiteY6" fmla="*/ 6231 h 10867"/>
                <a:gd name="connsiteX7" fmla="*/ 9383 w 10580"/>
                <a:gd name="connsiteY7" fmla="*/ 10623 h 10867"/>
                <a:gd name="connsiteX8" fmla="*/ 6765 w 10580"/>
                <a:gd name="connsiteY8" fmla="*/ 10458 h 10867"/>
                <a:gd name="connsiteX9" fmla="*/ 4579 w 10580"/>
                <a:gd name="connsiteY9" fmla="*/ 10008 h 10867"/>
                <a:gd name="connsiteX0" fmla="*/ 4869 w 10580"/>
                <a:gd name="connsiteY0" fmla="*/ 10867 h 10867"/>
                <a:gd name="connsiteX1" fmla="*/ 4663 w 10580"/>
                <a:gd name="connsiteY1" fmla="*/ 10054 h 10867"/>
                <a:gd name="connsiteX2" fmla="*/ 2816 w 10580"/>
                <a:gd name="connsiteY2" fmla="*/ 9884 h 10867"/>
                <a:gd name="connsiteX3" fmla="*/ 723 w 10580"/>
                <a:gd name="connsiteY3" fmla="*/ 7872 h 10867"/>
                <a:gd name="connsiteX4" fmla="*/ 2001 w 10580"/>
                <a:gd name="connsiteY4" fmla="*/ 1140 h 10867"/>
                <a:gd name="connsiteX5" fmla="*/ 7114 w 10580"/>
                <a:gd name="connsiteY5" fmla="*/ 1032 h 10867"/>
                <a:gd name="connsiteX6" fmla="*/ 10206 w 10580"/>
                <a:gd name="connsiteY6" fmla="*/ 2009 h 10867"/>
                <a:gd name="connsiteX7" fmla="*/ 10455 w 10580"/>
                <a:gd name="connsiteY7" fmla="*/ 6231 h 10867"/>
                <a:gd name="connsiteX8" fmla="*/ 9383 w 10580"/>
                <a:gd name="connsiteY8" fmla="*/ 10623 h 10867"/>
                <a:gd name="connsiteX9" fmla="*/ 6765 w 10580"/>
                <a:gd name="connsiteY9" fmla="*/ 10458 h 10867"/>
                <a:gd name="connsiteX10" fmla="*/ 4579 w 10580"/>
                <a:gd name="connsiteY10" fmla="*/ 10008 h 10867"/>
                <a:gd name="connsiteX0" fmla="*/ 4550 w 10580"/>
                <a:gd name="connsiteY0" fmla="*/ 10032 h 10623"/>
                <a:gd name="connsiteX1" fmla="*/ 4663 w 10580"/>
                <a:gd name="connsiteY1" fmla="*/ 10054 h 10623"/>
                <a:gd name="connsiteX2" fmla="*/ 2816 w 10580"/>
                <a:gd name="connsiteY2" fmla="*/ 9884 h 10623"/>
                <a:gd name="connsiteX3" fmla="*/ 723 w 10580"/>
                <a:gd name="connsiteY3" fmla="*/ 7872 h 10623"/>
                <a:gd name="connsiteX4" fmla="*/ 2001 w 10580"/>
                <a:gd name="connsiteY4" fmla="*/ 1140 h 10623"/>
                <a:gd name="connsiteX5" fmla="*/ 7114 w 10580"/>
                <a:gd name="connsiteY5" fmla="*/ 1032 h 10623"/>
                <a:gd name="connsiteX6" fmla="*/ 10206 w 10580"/>
                <a:gd name="connsiteY6" fmla="*/ 2009 h 10623"/>
                <a:gd name="connsiteX7" fmla="*/ 10455 w 10580"/>
                <a:gd name="connsiteY7" fmla="*/ 6231 h 10623"/>
                <a:gd name="connsiteX8" fmla="*/ 9383 w 10580"/>
                <a:gd name="connsiteY8" fmla="*/ 10623 h 10623"/>
                <a:gd name="connsiteX9" fmla="*/ 6765 w 10580"/>
                <a:gd name="connsiteY9" fmla="*/ 10458 h 10623"/>
                <a:gd name="connsiteX10" fmla="*/ 4579 w 10580"/>
                <a:gd name="connsiteY10" fmla="*/ 10008 h 10623"/>
                <a:gd name="connsiteX0" fmla="*/ 4550 w 10580"/>
                <a:gd name="connsiteY0" fmla="*/ 10032 h 10623"/>
                <a:gd name="connsiteX1" fmla="*/ 4663 w 10580"/>
                <a:gd name="connsiteY1" fmla="*/ 10054 h 10623"/>
                <a:gd name="connsiteX2" fmla="*/ 2816 w 10580"/>
                <a:gd name="connsiteY2" fmla="*/ 9884 h 10623"/>
                <a:gd name="connsiteX3" fmla="*/ 723 w 10580"/>
                <a:gd name="connsiteY3" fmla="*/ 7872 h 10623"/>
                <a:gd name="connsiteX4" fmla="*/ 2001 w 10580"/>
                <a:gd name="connsiteY4" fmla="*/ 1140 h 10623"/>
                <a:gd name="connsiteX5" fmla="*/ 7114 w 10580"/>
                <a:gd name="connsiteY5" fmla="*/ 1032 h 10623"/>
                <a:gd name="connsiteX6" fmla="*/ 10206 w 10580"/>
                <a:gd name="connsiteY6" fmla="*/ 2009 h 10623"/>
                <a:gd name="connsiteX7" fmla="*/ 10455 w 10580"/>
                <a:gd name="connsiteY7" fmla="*/ 6231 h 10623"/>
                <a:gd name="connsiteX8" fmla="*/ 9383 w 10580"/>
                <a:gd name="connsiteY8" fmla="*/ 10623 h 10623"/>
                <a:gd name="connsiteX9" fmla="*/ 6765 w 10580"/>
                <a:gd name="connsiteY9" fmla="*/ 10458 h 10623"/>
                <a:gd name="connsiteX10" fmla="*/ 5854 w 10580"/>
                <a:gd name="connsiteY10" fmla="*/ 10226 h 10623"/>
                <a:gd name="connsiteX0" fmla="*/ 4550 w 10580"/>
                <a:gd name="connsiteY0" fmla="*/ 10032 h 10623"/>
                <a:gd name="connsiteX1" fmla="*/ 4663 w 10580"/>
                <a:gd name="connsiteY1" fmla="*/ 10054 h 10623"/>
                <a:gd name="connsiteX2" fmla="*/ 2816 w 10580"/>
                <a:gd name="connsiteY2" fmla="*/ 9884 h 10623"/>
                <a:gd name="connsiteX3" fmla="*/ 723 w 10580"/>
                <a:gd name="connsiteY3" fmla="*/ 7872 h 10623"/>
                <a:gd name="connsiteX4" fmla="*/ 2001 w 10580"/>
                <a:gd name="connsiteY4" fmla="*/ 1140 h 10623"/>
                <a:gd name="connsiteX5" fmla="*/ 7114 w 10580"/>
                <a:gd name="connsiteY5" fmla="*/ 1032 h 10623"/>
                <a:gd name="connsiteX6" fmla="*/ 10206 w 10580"/>
                <a:gd name="connsiteY6" fmla="*/ 2009 h 10623"/>
                <a:gd name="connsiteX7" fmla="*/ 10455 w 10580"/>
                <a:gd name="connsiteY7" fmla="*/ 6231 h 10623"/>
                <a:gd name="connsiteX8" fmla="*/ 9383 w 10580"/>
                <a:gd name="connsiteY8" fmla="*/ 10623 h 10623"/>
                <a:gd name="connsiteX9" fmla="*/ 6765 w 10580"/>
                <a:gd name="connsiteY9" fmla="*/ 10458 h 10623"/>
                <a:gd name="connsiteX10" fmla="*/ 5535 w 10580"/>
                <a:gd name="connsiteY10" fmla="*/ 10335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80" h="10623">
                  <a:moveTo>
                    <a:pt x="4550" y="10032"/>
                  </a:moveTo>
                  <a:cubicBezTo>
                    <a:pt x="4516" y="10030"/>
                    <a:pt x="4952" y="10079"/>
                    <a:pt x="4663" y="10054"/>
                  </a:cubicBezTo>
                  <a:cubicBezTo>
                    <a:pt x="4374" y="10029"/>
                    <a:pt x="3473" y="10248"/>
                    <a:pt x="2816" y="9884"/>
                  </a:cubicBezTo>
                  <a:cubicBezTo>
                    <a:pt x="2159" y="9520"/>
                    <a:pt x="1100" y="9472"/>
                    <a:pt x="723" y="7872"/>
                  </a:cubicBezTo>
                  <a:cubicBezTo>
                    <a:pt x="0" y="6543"/>
                    <a:pt x="936" y="2280"/>
                    <a:pt x="2001" y="1140"/>
                  </a:cubicBezTo>
                  <a:cubicBezTo>
                    <a:pt x="3066" y="0"/>
                    <a:pt x="5817" y="867"/>
                    <a:pt x="7114" y="1032"/>
                  </a:cubicBezTo>
                  <a:cubicBezTo>
                    <a:pt x="8435" y="1191"/>
                    <a:pt x="10206" y="2009"/>
                    <a:pt x="10206" y="2009"/>
                  </a:cubicBezTo>
                  <a:cubicBezTo>
                    <a:pt x="10206" y="2009"/>
                    <a:pt x="10331" y="5418"/>
                    <a:pt x="10455" y="6231"/>
                  </a:cubicBezTo>
                  <a:cubicBezTo>
                    <a:pt x="10580" y="7072"/>
                    <a:pt x="9383" y="10623"/>
                    <a:pt x="9383" y="10623"/>
                  </a:cubicBezTo>
                  <a:cubicBezTo>
                    <a:pt x="9383" y="10623"/>
                    <a:pt x="8186" y="10515"/>
                    <a:pt x="6765" y="10458"/>
                  </a:cubicBezTo>
                  <a:cubicBezTo>
                    <a:pt x="5343" y="10378"/>
                    <a:pt x="5535" y="10335"/>
                    <a:pt x="5535" y="1033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6"/>
            <p:cNvSpPr>
              <a:spLocks/>
            </p:cNvSpPr>
            <p:nvPr/>
          </p:nvSpPr>
          <p:spPr bwMode="auto">
            <a:xfrm>
              <a:off x="8518833" y="1996294"/>
              <a:ext cx="170773" cy="653104"/>
            </a:xfrm>
            <a:custGeom>
              <a:avLst/>
              <a:gdLst>
                <a:gd name="T0" fmla="*/ 70 w 458"/>
                <a:gd name="T1" fmla="*/ 238 h 1752"/>
                <a:gd name="T2" fmla="*/ 33 w 458"/>
                <a:gd name="T3" fmla="*/ 778 h 1752"/>
                <a:gd name="T4" fmla="*/ 99 w 458"/>
                <a:gd name="T5" fmla="*/ 1093 h 1752"/>
                <a:gd name="T6" fmla="*/ 0 w 458"/>
                <a:gd name="T7" fmla="*/ 1604 h 1752"/>
                <a:gd name="T8" fmla="*/ 141 w 458"/>
                <a:gd name="T9" fmla="*/ 1618 h 1752"/>
                <a:gd name="T10" fmla="*/ 231 w 458"/>
                <a:gd name="T11" fmla="*/ 1752 h 1752"/>
                <a:gd name="T12" fmla="*/ 429 w 458"/>
                <a:gd name="T13" fmla="*/ 1203 h 1752"/>
                <a:gd name="T14" fmla="*/ 363 w 458"/>
                <a:gd name="T15" fmla="*/ 649 h 1752"/>
                <a:gd name="T16" fmla="*/ 174 w 458"/>
                <a:gd name="T17" fmla="*/ 0 h 1752"/>
                <a:gd name="T18" fmla="*/ 70 w 458"/>
                <a:gd name="T19" fmla="*/ 238 h 1752"/>
                <a:gd name="T20" fmla="*/ 70 w 458"/>
                <a:gd name="T21" fmla="*/ 23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752">
                  <a:moveTo>
                    <a:pt x="70" y="238"/>
                  </a:moveTo>
                  <a:cubicBezTo>
                    <a:pt x="37" y="382"/>
                    <a:pt x="19" y="725"/>
                    <a:pt x="33" y="778"/>
                  </a:cubicBezTo>
                  <a:cubicBezTo>
                    <a:pt x="47" y="835"/>
                    <a:pt x="99" y="1093"/>
                    <a:pt x="99" y="1093"/>
                  </a:cubicBezTo>
                  <a:cubicBezTo>
                    <a:pt x="0" y="1604"/>
                    <a:pt x="0" y="1604"/>
                    <a:pt x="0" y="1604"/>
                  </a:cubicBezTo>
                  <a:cubicBezTo>
                    <a:pt x="0" y="1604"/>
                    <a:pt x="85" y="1599"/>
                    <a:pt x="141" y="1618"/>
                  </a:cubicBezTo>
                  <a:cubicBezTo>
                    <a:pt x="222" y="1651"/>
                    <a:pt x="231" y="1752"/>
                    <a:pt x="231" y="1752"/>
                  </a:cubicBezTo>
                  <a:cubicBezTo>
                    <a:pt x="231" y="1752"/>
                    <a:pt x="396" y="1298"/>
                    <a:pt x="429" y="1203"/>
                  </a:cubicBezTo>
                  <a:cubicBezTo>
                    <a:pt x="458" y="1107"/>
                    <a:pt x="396" y="835"/>
                    <a:pt x="363" y="649"/>
                  </a:cubicBezTo>
                  <a:cubicBezTo>
                    <a:pt x="330" y="458"/>
                    <a:pt x="174" y="0"/>
                    <a:pt x="174" y="0"/>
                  </a:cubicBezTo>
                  <a:cubicBezTo>
                    <a:pt x="70" y="238"/>
                    <a:pt x="70" y="238"/>
                    <a:pt x="70" y="238"/>
                  </a:cubicBezTo>
                  <a:cubicBezTo>
                    <a:pt x="70" y="238"/>
                    <a:pt x="70" y="238"/>
                    <a:pt x="70" y="23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7"/>
            <p:cNvSpPr>
              <a:spLocks/>
            </p:cNvSpPr>
            <p:nvPr/>
          </p:nvSpPr>
          <p:spPr bwMode="auto">
            <a:xfrm>
              <a:off x="8319335" y="2580898"/>
              <a:ext cx="247479" cy="1011696"/>
            </a:xfrm>
            <a:custGeom>
              <a:avLst/>
              <a:gdLst>
                <a:gd name="T0" fmla="*/ 0 w 664"/>
                <a:gd name="T1" fmla="*/ 0 h 2714"/>
                <a:gd name="T2" fmla="*/ 158 w 664"/>
                <a:gd name="T3" fmla="*/ 1700 h 2714"/>
                <a:gd name="T4" fmla="*/ 72 w 664"/>
                <a:gd name="T5" fmla="*/ 2614 h 2714"/>
                <a:gd name="T6" fmla="*/ 268 w 664"/>
                <a:gd name="T7" fmla="*/ 2695 h 2714"/>
                <a:gd name="T8" fmla="*/ 473 w 664"/>
                <a:gd name="T9" fmla="*/ 2676 h 2714"/>
                <a:gd name="T10" fmla="*/ 631 w 664"/>
                <a:gd name="T11" fmla="*/ 747 h 2714"/>
                <a:gd name="T12" fmla="*/ 664 w 664"/>
                <a:gd name="T13" fmla="*/ 134 h 2714"/>
                <a:gd name="T14" fmla="*/ 0 w 664"/>
                <a:gd name="T15" fmla="*/ 0 h 2714"/>
                <a:gd name="T16" fmla="*/ 0 w 664"/>
                <a:gd name="T17" fmla="*/ 0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2714">
                  <a:moveTo>
                    <a:pt x="0" y="0"/>
                  </a:moveTo>
                  <a:cubicBezTo>
                    <a:pt x="0" y="0"/>
                    <a:pt x="148" y="1087"/>
                    <a:pt x="158" y="1700"/>
                  </a:cubicBezTo>
                  <a:cubicBezTo>
                    <a:pt x="163" y="2202"/>
                    <a:pt x="72" y="2614"/>
                    <a:pt x="72" y="2614"/>
                  </a:cubicBezTo>
                  <a:cubicBezTo>
                    <a:pt x="72" y="2614"/>
                    <a:pt x="182" y="2676"/>
                    <a:pt x="268" y="2695"/>
                  </a:cubicBezTo>
                  <a:cubicBezTo>
                    <a:pt x="359" y="2714"/>
                    <a:pt x="473" y="2676"/>
                    <a:pt x="473" y="2676"/>
                  </a:cubicBezTo>
                  <a:cubicBezTo>
                    <a:pt x="473" y="2676"/>
                    <a:pt x="621" y="891"/>
                    <a:pt x="631" y="747"/>
                  </a:cubicBezTo>
                  <a:cubicBezTo>
                    <a:pt x="641" y="603"/>
                    <a:pt x="664" y="134"/>
                    <a:pt x="664" y="134"/>
                  </a:cubicBezTo>
                  <a:cubicBezTo>
                    <a:pt x="0" y="0"/>
                    <a:pt x="0" y="0"/>
                    <a:pt x="0" y="0"/>
                  </a:cubicBezTo>
                  <a:cubicBezTo>
                    <a:pt x="0" y="0"/>
                    <a:pt x="0" y="0"/>
                    <a:pt x="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8"/>
            <p:cNvSpPr>
              <a:spLocks/>
            </p:cNvSpPr>
            <p:nvPr/>
          </p:nvSpPr>
          <p:spPr bwMode="auto">
            <a:xfrm>
              <a:off x="8111786" y="2572691"/>
              <a:ext cx="324185" cy="1028584"/>
            </a:xfrm>
            <a:custGeom>
              <a:avLst/>
              <a:gdLst>
                <a:gd name="T0" fmla="*/ 86 w 870"/>
                <a:gd name="T1" fmla="*/ 377 h 2759"/>
                <a:gd name="T2" fmla="*/ 19 w 870"/>
                <a:gd name="T3" fmla="*/ 1013 h 2759"/>
                <a:gd name="T4" fmla="*/ 67 w 870"/>
                <a:gd name="T5" fmla="*/ 2109 h 2759"/>
                <a:gd name="T6" fmla="*/ 120 w 870"/>
                <a:gd name="T7" fmla="*/ 2668 h 2759"/>
                <a:gd name="T8" fmla="*/ 273 w 870"/>
                <a:gd name="T9" fmla="*/ 2740 h 2759"/>
                <a:gd name="T10" fmla="*/ 483 w 870"/>
                <a:gd name="T11" fmla="*/ 2721 h 2759"/>
                <a:gd name="T12" fmla="*/ 459 w 870"/>
                <a:gd name="T13" fmla="*/ 1602 h 2759"/>
                <a:gd name="T14" fmla="*/ 669 w 870"/>
                <a:gd name="T15" fmla="*/ 597 h 2759"/>
                <a:gd name="T16" fmla="*/ 669 w 870"/>
                <a:gd name="T17" fmla="*/ 253 h 2759"/>
                <a:gd name="T18" fmla="*/ 86 w 870"/>
                <a:gd name="T19" fmla="*/ 377 h 2759"/>
                <a:gd name="T20" fmla="*/ 86 w 870"/>
                <a:gd name="T21" fmla="*/ 377 h 2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0" h="2759">
                  <a:moveTo>
                    <a:pt x="86" y="377"/>
                  </a:moveTo>
                  <a:cubicBezTo>
                    <a:pt x="86" y="377"/>
                    <a:pt x="33" y="770"/>
                    <a:pt x="19" y="1013"/>
                  </a:cubicBezTo>
                  <a:cubicBezTo>
                    <a:pt x="0" y="1253"/>
                    <a:pt x="33" y="1922"/>
                    <a:pt x="67" y="2109"/>
                  </a:cubicBezTo>
                  <a:cubicBezTo>
                    <a:pt x="100" y="2295"/>
                    <a:pt x="120" y="2668"/>
                    <a:pt x="120" y="2668"/>
                  </a:cubicBezTo>
                  <a:cubicBezTo>
                    <a:pt x="120" y="2668"/>
                    <a:pt x="210" y="2721"/>
                    <a:pt x="273" y="2740"/>
                  </a:cubicBezTo>
                  <a:cubicBezTo>
                    <a:pt x="335" y="2759"/>
                    <a:pt x="483" y="2721"/>
                    <a:pt x="483" y="2721"/>
                  </a:cubicBezTo>
                  <a:cubicBezTo>
                    <a:pt x="483" y="2721"/>
                    <a:pt x="440" y="1755"/>
                    <a:pt x="459" y="1602"/>
                  </a:cubicBezTo>
                  <a:cubicBezTo>
                    <a:pt x="473" y="1453"/>
                    <a:pt x="488" y="1152"/>
                    <a:pt x="669" y="597"/>
                  </a:cubicBezTo>
                  <a:cubicBezTo>
                    <a:pt x="870" y="0"/>
                    <a:pt x="669" y="253"/>
                    <a:pt x="669" y="253"/>
                  </a:cubicBezTo>
                  <a:cubicBezTo>
                    <a:pt x="86" y="377"/>
                    <a:pt x="86" y="377"/>
                    <a:pt x="86" y="377"/>
                  </a:cubicBezTo>
                  <a:cubicBezTo>
                    <a:pt x="86" y="377"/>
                    <a:pt x="86" y="377"/>
                    <a:pt x="86"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p:cNvSpPr>
              <a:spLocks/>
            </p:cNvSpPr>
            <p:nvPr/>
          </p:nvSpPr>
          <p:spPr bwMode="auto">
            <a:xfrm>
              <a:off x="8313810" y="3551717"/>
              <a:ext cx="144888" cy="200445"/>
            </a:xfrm>
            <a:custGeom>
              <a:avLst/>
              <a:gdLst>
                <a:gd name="T0" fmla="*/ 123 w 389"/>
                <a:gd name="T1" fmla="*/ 0 h 538"/>
                <a:gd name="T2" fmla="*/ 95 w 389"/>
                <a:gd name="T3" fmla="*/ 153 h 538"/>
                <a:gd name="T4" fmla="*/ 71 w 389"/>
                <a:gd name="T5" fmla="*/ 278 h 538"/>
                <a:gd name="T6" fmla="*/ 38 w 389"/>
                <a:gd name="T7" fmla="*/ 427 h 538"/>
                <a:gd name="T8" fmla="*/ 266 w 389"/>
                <a:gd name="T9" fmla="*/ 490 h 538"/>
                <a:gd name="T10" fmla="*/ 375 w 389"/>
                <a:gd name="T11" fmla="*/ 355 h 538"/>
                <a:gd name="T12" fmla="*/ 361 w 389"/>
                <a:gd name="T13" fmla="*/ 24 h 538"/>
                <a:gd name="T14" fmla="*/ 123 w 389"/>
                <a:gd name="T15" fmla="*/ 0 h 538"/>
                <a:gd name="T16" fmla="*/ 123 w 389"/>
                <a:gd name="T1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538">
                  <a:moveTo>
                    <a:pt x="123" y="0"/>
                  </a:moveTo>
                  <a:cubicBezTo>
                    <a:pt x="123" y="0"/>
                    <a:pt x="104" y="100"/>
                    <a:pt x="95" y="153"/>
                  </a:cubicBezTo>
                  <a:cubicBezTo>
                    <a:pt x="85" y="201"/>
                    <a:pt x="90" y="235"/>
                    <a:pt x="71" y="278"/>
                  </a:cubicBezTo>
                  <a:cubicBezTo>
                    <a:pt x="47" y="317"/>
                    <a:pt x="0" y="370"/>
                    <a:pt x="38" y="427"/>
                  </a:cubicBezTo>
                  <a:cubicBezTo>
                    <a:pt x="76" y="485"/>
                    <a:pt x="176" y="538"/>
                    <a:pt x="266" y="490"/>
                  </a:cubicBezTo>
                  <a:cubicBezTo>
                    <a:pt x="351" y="442"/>
                    <a:pt x="366" y="432"/>
                    <a:pt x="375" y="355"/>
                  </a:cubicBezTo>
                  <a:cubicBezTo>
                    <a:pt x="389" y="278"/>
                    <a:pt x="361" y="24"/>
                    <a:pt x="361" y="24"/>
                  </a:cubicBezTo>
                  <a:cubicBezTo>
                    <a:pt x="123" y="0"/>
                    <a:pt x="123" y="0"/>
                    <a:pt x="123" y="0"/>
                  </a:cubicBezTo>
                  <a:cubicBezTo>
                    <a:pt x="123" y="0"/>
                    <a:pt x="123" y="0"/>
                    <a:pt x="123"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p:cNvSpPr>
              <a:spLocks/>
            </p:cNvSpPr>
            <p:nvPr/>
          </p:nvSpPr>
          <p:spPr bwMode="auto">
            <a:xfrm>
              <a:off x="8054652" y="3567342"/>
              <a:ext cx="243375" cy="169194"/>
            </a:xfrm>
            <a:custGeom>
              <a:avLst/>
              <a:gdLst>
                <a:gd name="T0" fmla="*/ 324 w 653"/>
                <a:gd name="T1" fmla="*/ 0 h 454"/>
                <a:gd name="T2" fmla="*/ 267 w 653"/>
                <a:gd name="T3" fmla="*/ 119 h 454"/>
                <a:gd name="T4" fmla="*/ 91 w 653"/>
                <a:gd name="T5" fmla="*/ 277 h 454"/>
                <a:gd name="T6" fmla="*/ 10 w 653"/>
                <a:gd name="T7" fmla="*/ 382 h 454"/>
                <a:gd name="T8" fmla="*/ 186 w 653"/>
                <a:gd name="T9" fmla="*/ 439 h 454"/>
                <a:gd name="T10" fmla="*/ 396 w 653"/>
                <a:gd name="T11" fmla="*/ 363 h 454"/>
                <a:gd name="T12" fmla="*/ 505 w 653"/>
                <a:gd name="T13" fmla="*/ 301 h 454"/>
                <a:gd name="T14" fmla="*/ 543 w 653"/>
                <a:gd name="T15" fmla="*/ 301 h 454"/>
                <a:gd name="T16" fmla="*/ 548 w 653"/>
                <a:gd name="T17" fmla="*/ 315 h 454"/>
                <a:gd name="T18" fmla="*/ 634 w 653"/>
                <a:gd name="T19" fmla="*/ 301 h 454"/>
                <a:gd name="T20" fmla="*/ 648 w 653"/>
                <a:gd name="T21" fmla="*/ 167 h 454"/>
                <a:gd name="T22" fmla="*/ 610 w 653"/>
                <a:gd name="T23" fmla="*/ 9 h 454"/>
                <a:gd name="T24" fmla="*/ 324 w 653"/>
                <a:gd name="T25" fmla="*/ 0 h 454"/>
                <a:gd name="T26" fmla="*/ 324 w 653"/>
                <a:gd name="T2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3" h="454">
                  <a:moveTo>
                    <a:pt x="324" y="0"/>
                  </a:moveTo>
                  <a:cubicBezTo>
                    <a:pt x="324" y="0"/>
                    <a:pt x="334" y="43"/>
                    <a:pt x="267" y="119"/>
                  </a:cubicBezTo>
                  <a:cubicBezTo>
                    <a:pt x="200" y="196"/>
                    <a:pt x="124" y="253"/>
                    <a:pt x="91" y="277"/>
                  </a:cubicBezTo>
                  <a:cubicBezTo>
                    <a:pt x="53" y="301"/>
                    <a:pt x="0" y="349"/>
                    <a:pt x="10" y="382"/>
                  </a:cubicBezTo>
                  <a:cubicBezTo>
                    <a:pt x="24" y="411"/>
                    <a:pt x="62" y="454"/>
                    <a:pt x="186" y="439"/>
                  </a:cubicBezTo>
                  <a:cubicBezTo>
                    <a:pt x="310" y="425"/>
                    <a:pt x="305" y="411"/>
                    <a:pt x="396" y="363"/>
                  </a:cubicBezTo>
                  <a:cubicBezTo>
                    <a:pt x="486" y="310"/>
                    <a:pt x="486" y="305"/>
                    <a:pt x="505" y="301"/>
                  </a:cubicBezTo>
                  <a:cubicBezTo>
                    <a:pt x="524" y="301"/>
                    <a:pt x="543" y="301"/>
                    <a:pt x="543" y="301"/>
                  </a:cubicBezTo>
                  <a:cubicBezTo>
                    <a:pt x="548" y="315"/>
                    <a:pt x="548" y="315"/>
                    <a:pt x="548" y="315"/>
                  </a:cubicBezTo>
                  <a:cubicBezTo>
                    <a:pt x="634" y="301"/>
                    <a:pt x="634" y="301"/>
                    <a:pt x="634" y="301"/>
                  </a:cubicBezTo>
                  <a:cubicBezTo>
                    <a:pt x="634" y="301"/>
                    <a:pt x="653" y="210"/>
                    <a:pt x="648" y="167"/>
                  </a:cubicBezTo>
                  <a:cubicBezTo>
                    <a:pt x="648" y="124"/>
                    <a:pt x="610" y="9"/>
                    <a:pt x="610" y="9"/>
                  </a:cubicBezTo>
                  <a:cubicBezTo>
                    <a:pt x="324" y="0"/>
                    <a:pt x="324" y="0"/>
                    <a:pt x="324" y="0"/>
                  </a:cubicBezTo>
                  <a:cubicBezTo>
                    <a:pt x="324" y="0"/>
                    <a:pt x="324" y="0"/>
                    <a:pt x="32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1"/>
            <p:cNvSpPr>
              <a:spLocks/>
            </p:cNvSpPr>
            <p:nvPr/>
          </p:nvSpPr>
          <p:spPr bwMode="auto">
            <a:xfrm>
              <a:off x="8278299" y="2003396"/>
              <a:ext cx="41036" cy="288830"/>
            </a:xfrm>
            <a:custGeom>
              <a:avLst/>
              <a:gdLst>
                <a:gd name="T0" fmla="*/ 27 w 110"/>
                <a:gd name="T1" fmla="*/ 0 h 775"/>
                <a:gd name="T2" fmla="*/ 69 w 110"/>
                <a:gd name="T3" fmla="*/ 5 h 775"/>
                <a:gd name="T4" fmla="*/ 106 w 110"/>
                <a:gd name="T5" fmla="*/ 5 h 775"/>
                <a:gd name="T6" fmla="*/ 87 w 110"/>
                <a:gd name="T7" fmla="*/ 67 h 775"/>
                <a:gd name="T8" fmla="*/ 101 w 110"/>
                <a:gd name="T9" fmla="*/ 526 h 775"/>
                <a:gd name="T10" fmla="*/ 87 w 110"/>
                <a:gd name="T11" fmla="*/ 636 h 775"/>
                <a:gd name="T12" fmla="*/ 55 w 110"/>
                <a:gd name="T13" fmla="*/ 775 h 775"/>
                <a:gd name="T14" fmla="*/ 4 w 110"/>
                <a:gd name="T15" fmla="*/ 617 h 775"/>
                <a:gd name="T16" fmla="*/ 4 w 110"/>
                <a:gd name="T17" fmla="*/ 617 h 775"/>
                <a:gd name="T18" fmla="*/ 50 w 110"/>
                <a:gd name="T19" fmla="*/ 67 h 775"/>
                <a:gd name="T20" fmla="*/ 27 w 110"/>
                <a:gd name="T21"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75">
                  <a:moveTo>
                    <a:pt x="27" y="0"/>
                  </a:moveTo>
                  <a:cubicBezTo>
                    <a:pt x="32" y="0"/>
                    <a:pt x="50" y="5"/>
                    <a:pt x="69" y="5"/>
                  </a:cubicBezTo>
                  <a:cubicBezTo>
                    <a:pt x="87" y="5"/>
                    <a:pt x="101" y="0"/>
                    <a:pt x="106" y="5"/>
                  </a:cubicBezTo>
                  <a:cubicBezTo>
                    <a:pt x="110" y="5"/>
                    <a:pt x="92" y="67"/>
                    <a:pt x="87" y="67"/>
                  </a:cubicBezTo>
                  <a:cubicBezTo>
                    <a:pt x="87" y="67"/>
                    <a:pt x="101" y="239"/>
                    <a:pt x="101" y="526"/>
                  </a:cubicBezTo>
                  <a:cubicBezTo>
                    <a:pt x="101" y="569"/>
                    <a:pt x="87" y="636"/>
                    <a:pt x="87" y="636"/>
                  </a:cubicBezTo>
                  <a:cubicBezTo>
                    <a:pt x="55" y="775"/>
                    <a:pt x="55" y="775"/>
                    <a:pt x="55" y="775"/>
                  </a:cubicBezTo>
                  <a:cubicBezTo>
                    <a:pt x="4" y="617"/>
                    <a:pt x="4" y="617"/>
                    <a:pt x="4" y="617"/>
                  </a:cubicBezTo>
                  <a:cubicBezTo>
                    <a:pt x="4" y="617"/>
                    <a:pt x="0" y="669"/>
                    <a:pt x="4" y="617"/>
                  </a:cubicBezTo>
                  <a:cubicBezTo>
                    <a:pt x="27" y="220"/>
                    <a:pt x="50" y="67"/>
                    <a:pt x="50" y="67"/>
                  </a:cubicBezTo>
                  <a:cubicBezTo>
                    <a:pt x="41" y="62"/>
                    <a:pt x="23" y="5"/>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noEditPoints="1"/>
            </p:cNvSpPr>
            <p:nvPr/>
          </p:nvSpPr>
          <p:spPr bwMode="auto">
            <a:xfrm>
              <a:off x="8094583" y="1940737"/>
              <a:ext cx="488014" cy="806674"/>
            </a:xfrm>
            <a:custGeom>
              <a:avLst/>
              <a:gdLst>
                <a:gd name="T0" fmla="*/ 1309 w 1309"/>
                <a:gd name="T1" fmla="*/ 148 h 2164"/>
                <a:gd name="T2" fmla="*/ 867 w 1309"/>
                <a:gd name="T3" fmla="*/ 33 h 2164"/>
                <a:gd name="T4" fmla="*/ 814 w 1309"/>
                <a:gd name="T5" fmla="*/ 0 h 2164"/>
                <a:gd name="T6" fmla="*/ 695 w 1309"/>
                <a:gd name="T7" fmla="*/ 377 h 2164"/>
                <a:gd name="T8" fmla="*/ 538 w 1309"/>
                <a:gd name="T9" fmla="*/ 884 h 2164"/>
                <a:gd name="T10" fmla="*/ 414 w 1309"/>
                <a:gd name="T11" fmla="*/ 430 h 2164"/>
                <a:gd name="T12" fmla="*/ 410 w 1309"/>
                <a:gd name="T13" fmla="*/ 81 h 2164"/>
                <a:gd name="T14" fmla="*/ 333 w 1309"/>
                <a:gd name="T15" fmla="*/ 119 h 2164"/>
                <a:gd name="T16" fmla="*/ 0 w 1309"/>
                <a:gd name="T17" fmla="*/ 282 h 2164"/>
                <a:gd name="T18" fmla="*/ 81 w 1309"/>
                <a:gd name="T19" fmla="*/ 544 h 2164"/>
                <a:gd name="T20" fmla="*/ 162 w 1309"/>
                <a:gd name="T21" fmla="*/ 1543 h 2164"/>
                <a:gd name="T22" fmla="*/ 129 w 1309"/>
                <a:gd name="T23" fmla="*/ 2121 h 2164"/>
                <a:gd name="T24" fmla="*/ 633 w 1309"/>
                <a:gd name="T25" fmla="*/ 2140 h 2164"/>
                <a:gd name="T26" fmla="*/ 1081 w 1309"/>
                <a:gd name="T27" fmla="*/ 2059 h 2164"/>
                <a:gd name="T28" fmla="*/ 1228 w 1309"/>
                <a:gd name="T29" fmla="*/ 1849 h 2164"/>
                <a:gd name="T30" fmla="*/ 1252 w 1309"/>
                <a:gd name="T31" fmla="*/ 1763 h 2164"/>
                <a:gd name="T32" fmla="*/ 1309 w 1309"/>
                <a:gd name="T33" fmla="*/ 148 h 2164"/>
                <a:gd name="T34" fmla="*/ 1309 w 1309"/>
                <a:gd name="T35" fmla="*/ 148 h 2164"/>
                <a:gd name="T36" fmla="*/ 1076 w 1309"/>
                <a:gd name="T37" fmla="*/ 587 h 2164"/>
                <a:gd name="T38" fmla="*/ 943 w 1309"/>
                <a:gd name="T39" fmla="*/ 597 h 2164"/>
                <a:gd name="T40" fmla="*/ 805 w 1309"/>
                <a:gd name="T41" fmla="*/ 616 h 2164"/>
                <a:gd name="T42" fmla="*/ 800 w 1309"/>
                <a:gd name="T43" fmla="*/ 578 h 2164"/>
                <a:gd name="T44" fmla="*/ 943 w 1309"/>
                <a:gd name="T45" fmla="*/ 568 h 2164"/>
                <a:gd name="T46" fmla="*/ 1081 w 1309"/>
                <a:gd name="T47" fmla="*/ 559 h 2164"/>
                <a:gd name="T48" fmla="*/ 1076 w 1309"/>
                <a:gd name="T49" fmla="*/ 587 h 2164"/>
                <a:gd name="T50" fmla="*/ 1076 w 1309"/>
                <a:gd name="T51" fmla="*/ 587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9" h="2164">
                  <a:moveTo>
                    <a:pt x="1309" y="148"/>
                  </a:moveTo>
                  <a:cubicBezTo>
                    <a:pt x="1309" y="148"/>
                    <a:pt x="924" y="57"/>
                    <a:pt x="867" y="33"/>
                  </a:cubicBezTo>
                  <a:cubicBezTo>
                    <a:pt x="843" y="19"/>
                    <a:pt x="814" y="0"/>
                    <a:pt x="814" y="0"/>
                  </a:cubicBezTo>
                  <a:cubicBezTo>
                    <a:pt x="814" y="0"/>
                    <a:pt x="752" y="224"/>
                    <a:pt x="695" y="377"/>
                  </a:cubicBezTo>
                  <a:cubicBezTo>
                    <a:pt x="638" y="525"/>
                    <a:pt x="538" y="884"/>
                    <a:pt x="538" y="884"/>
                  </a:cubicBezTo>
                  <a:cubicBezTo>
                    <a:pt x="538" y="884"/>
                    <a:pt x="438" y="573"/>
                    <a:pt x="414" y="430"/>
                  </a:cubicBezTo>
                  <a:cubicBezTo>
                    <a:pt x="386" y="291"/>
                    <a:pt x="410" y="81"/>
                    <a:pt x="410" y="81"/>
                  </a:cubicBezTo>
                  <a:cubicBezTo>
                    <a:pt x="410" y="81"/>
                    <a:pt x="367" y="100"/>
                    <a:pt x="333" y="119"/>
                  </a:cubicBezTo>
                  <a:cubicBezTo>
                    <a:pt x="300" y="134"/>
                    <a:pt x="0" y="282"/>
                    <a:pt x="0" y="282"/>
                  </a:cubicBezTo>
                  <a:cubicBezTo>
                    <a:pt x="0" y="282"/>
                    <a:pt x="43" y="425"/>
                    <a:pt x="81" y="544"/>
                  </a:cubicBezTo>
                  <a:cubicBezTo>
                    <a:pt x="119" y="659"/>
                    <a:pt x="176" y="1285"/>
                    <a:pt x="162" y="1543"/>
                  </a:cubicBezTo>
                  <a:cubicBezTo>
                    <a:pt x="148" y="1801"/>
                    <a:pt x="129" y="2121"/>
                    <a:pt x="129" y="2121"/>
                  </a:cubicBezTo>
                  <a:cubicBezTo>
                    <a:pt x="129" y="2121"/>
                    <a:pt x="443" y="2164"/>
                    <a:pt x="633" y="2140"/>
                  </a:cubicBezTo>
                  <a:cubicBezTo>
                    <a:pt x="738" y="2126"/>
                    <a:pt x="933" y="2088"/>
                    <a:pt x="1081" y="2059"/>
                  </a:cubicBezTo>
                  <a:cubicBezTo>
                    <a:pt x="1186" y="2035"/>
                    <a:pt x="1228" y="1849"/>
                    <a:pt x="1228" y="1849"/>
                  </a:cubicBezTo>
                  <a:cubicBezTo>
                    <a:pt x="1252" y="1763"/>
                    <a:pt x="1252" y="1763"/>
                    <a:pt x="1252" y="1763"/>
                  </a:cubicBezTo>
                  <a:cubicBezTo>
                    <a:pt x="1309" y="148"/>
                    <a:pt x="1309" y="148"/>
                    <a:pt x="1309" y="148"/>
                  </a:cubicBezTo>
                  <a:cubicBezTo>
                    <a:pt x="1309" y="148"/>
                    <a:pt x="1309" y="148"/>
                    <a:pt x="1309" y="148"/>
                  </a:cubicBezTo>
                  <a:close/>
                  <a:moveTo>
                    <a:pt x="1076" y="587"/>
                  </a:moveTo>
                  <a:cubicBezTo>
                    <a:pt x="1076" y="587"/>
                    <a:pt x="976" y="597"/>
                    <a:pt x="943" y="597"/>
                  </a:cubicBezTo>
                  <a:cubicBezTo>
                    <a:pt x="910" y="602"/>
                    <a:pt x="805" y="616"/>
                    <a:pt x="805" y="616"/>
                  </a:cubicBezTo>
                  <a:cubicBezTo>
                    <a:pt x="800" y="578"/>
                    <a:pt x="800" y="578"/>
                    <a:pt x="800" y="578"/>
                  </a:cubicBezTo>
                  <a:cubicBezTo>
                    <a:pt x="800" y="578"/>
                    <a:pt x="910" y="573"/>
                    <a:pt x="943" y="568"/>
                  </a:cubicBezTo>
                  <a:cubicBezTo>
                    <a:pt x="971" y="568"/>
                    <a:pt x="1081" y="559"/>
                    <a:pt x="1081" y="559"/>
                  </a:cubicBezTo>
                  <a:cubicBezTo>
                    <a:pt x="1076" y="587"/>
                    <a:pt x="1076" y="587"/>
                    <a:pt x="1076" y="587"/>
                  </a:cubicBezTo>
                  <a:cubicBezTo>
                    <a:pt x="1076" y="587"/>
                    <a:pt x="1076" y="587"/>
                    <a:pt x="1076" y="58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3"/>
            <p:cNvSpPr>
              <a:spLocks/>
            </p:cNvSpPr>
            <p:nvPr/>
          </p:nvSpPr>
          <p:spPr bwMode="auto">
            <a:xfrm>
              <a:off x="8557185" y="2597945"/>
              <a:ext cx="7102" cy="7102"/>
            </a:xfrm>
            <a:custGeom>
              <a:avLst/>
              <a:gdLst>
                <a:gd name="T0" fmla="*/ 19 w 19"/>
                <a:gd name="T1" fmla="*/ 10 h 19"/>
                <a:gd name="T2" fmla="*/ 9 w 19"/>
                <a:gd name="T3" fmla="*/ 19 h 19"/>
                <a:gd name="T4" fmla="*/ 0 w 19"/>
                <a:gd name="T5" fmla="*/ 10 h 19"/>
                <a:gd name="T6" fmla="*/ 9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9" y="15"/>
                    <a:pt x="14" y="19"/>
                    <a:pt x="9" y="19"/>
                  </a:cubicBezTo>
                  <a:cubicBezTo>
                    <a:pt x="4" y="19"/>
                    <a:pt x="0" y="15"/>
                    <a:pt x="0" y="10"/>
                  </a:cubicBezTo>
                  <a:cubicBezTo>
                    <a:pt x="0" y="5"/>
                    <a:pt x="4" y="0"/>
                    <a:pt x="9" y="0"/>
                  </a:cubicBezTo>
                  <a:cubicBezTo>
                    <a:pt x="19" y="0"/>
                    <a:pt x="19" y="5"/>
                    <a:pt x="19" y="10"/>
                  </a:cubicBezTo>
                </a:path>
              </a:pathLst>
            </a:custGeom>
            <a:solidFill>
              <a:srgbClr val="424143"/>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4"/>
            <p:cNvSpPr>
              <a:spLocks/>
            </p:cNvSpPr>
            <p:nvPr/>
          </p:nvSpPr>
          <p:spPr bwMode="auto">
            <a:xfrm>
              <a:off x="8536984" y="2604257"/>
              <a:ext cx="55556" cy="79073"/>
            </a:xfrm>
            <a:custGeom>
              <a:avLst/>
              <a:gdLst>
                <a:gd name="T0" fmla="*/ 59 w 149"/>
                <a:gd name="T1" fmla="*/ 0 h 212"/>
                <a:gd name="T2" fmla="*/ 116 w 149"/>
                <a:gd name="T3" fmla="*/ 40 h 212"/>
                <a:gd name="T4" fmla="*/ 135 w 149"/>
                <a:gd name="T5" fmla="*/ 136 h 212"/>
                <a:gd name="T6" fmla="*/ 91 w 149"/>
                <a:gd name="T7" fmla="*/ 203 h 212"/>
                <a:gd name="T8" fmla="*/ 63 w 149"/>
                <a:gd name="T9" fmla="*/ 212 h 212"/>
                <a:gd name="T10" fmla="*/ 15 w 149"/>
                <a:gd name="T11" fmla="*/ 145 h 212"/>
                <a:gd name="T12" fmla="*/ 0 w 149"/>
                <a:gd name="T13" fmla="*/ 64 h 212"/>
                <a:gd name="T14" fmla="*/ 43 w 149"/>
                <a:gd name="T15" fmla="*/ 26 h 212"/>
                <a:gd name="T16" fmla="*/ 58 w 149"/>
                <a:gd name="T17" fmla="*/ 3 h 212"/>
                <a:gd name="T18" fmla="*/ 59 w 149"/>
                <a:gd name="T1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212">
                  <a:moveTo>
                    <a:pt x="59" y="0"/>
                  </a:moveTo>
                  <a:cubicBezTo>
                    <a:pt x="59" y="0"/>
                    <a:pt x="91" y="12"/>
                    <a:pt x="116" y="40"/>
                  </a:cubicBezTo>
                  <a:cubicBezTo>
                    <a:pt x="149" y="79"/>
                    <a:pt x="135" y="136"/>
                    <a:pt x="135" y="136"/>
                  </a:cubicBezTo>
                  <a:cubicBezTo>
                    <a:pt x="135" y="136"/>
                    <a:pt x="111" y="193"/>
                    <a:pt x="91" y="203"/>
                  </a:cubicBezTo>
                  <a:cubicBezTo>
                    <a:pt x="72" y="212"/>
                    <a:pt x="63" y="212"/>
                    <a:pt x="63" y="212"/>
                  </a:cubicBezTo>
                  <a:cubicBezTo>
                    <a:pt x="63" y="212"/>
                    <a:pt x="34" y="203"/>
                    <a:pt x="15" y="145"/>
                  </a:cubicBezTo>
                  <a:cubicBezTo>
                    <a:pt x="0" y="88"/>
                    <a:pt x="0" y="64"/>
                    <a:pt x="0" y="64"/>
                  </a:cubicBezTo>
                  <a:cubicBezTo>
                    <a:pt x="0" y="64"/>
                    <a:pt x="34" y="36"/>
                    <a:pt x="43" y="26"/>
                  </a:cubicBezTo>
                  <a:cubicBezTo>
                    <a:pt x="48" y="17"/>
                    <a:pt x="58" y="3"/>
                    <a:pt x="58" y="3"/>
                  </a:cubicBezTo>
                  <a:lnTo>
                    <a:pt x="5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5"/>
            <p:cNvSpPr>
              <a:spLocks/>
            </p:cNvSpPr>
            <p:nvPr/>
          </p:nvSpPr>
          <p:spPr bwMode="auto">
            <a:xfrm>
              <a:off x="8127412" y="2603627"/>
              <a:ext cx="21149" cy="116637"/>
            </a:xfrm>
            <a:custGeom>
              <a:avLst/>
              <a:gdLst>
                <a:gd name="T0" fmla="*/ 40 w 57"/>
                <a:gd name="T1" fmla="*/ 313 h 313"/>
                <a:gd name="T2" fmla="*/ 57 w 57"/>
                <a:gd name="T3" fmla="*/ 43 h 313"/>
                <a:gd name="T4" fmla="*/ 35 w 57"/>
                <a:gd name="T5" fmla="*/ 62 h 313"/>
                <a:gd name="T6" fmla="*/ 0 w 57"/>
                <a:gd name="T7" fmla="*/ 242 h 313"/>
                <a:gd name="T8" fmla="*/ 40 w 57"/>
                <a:gd name="T9" fmla="*/ 313 h 313"/>
                <a:gd name="T10" fmla="*/ 40 w 57"/>
                <a:gd name="T11" fmla="*/ 313 h 313"/>
              </a:gdLst>
              <a:ahLst/>
              <a:cxnLst>
                <a:cxn ang="0">
                  <a:pos x="T0" y="T1"/>
                </a:cxn>
                <a:cxn ang="0">
                  <a:pos x="T2" y="T3"/>
                </a:cxn>
                <a:cxn ang="0">
                  <a:pos x="T4" y="T5"/>
                </a:cxn>
                <a:cxn ang="0">
                  <a:pos x="T6" y="T7"/>
                </a:cxn>
                <a:cxn ang="0">
                  <a:pos x="T8" y="T9"/>
                </a:cxn>
                <a:cxn ang="0">
                  <a:pos x="T10" y="T11"/>
                </a:cxn>
              </a:cxnLst>
              <a:rect l="0" t="0" r="r" b="b"/>
              <a:pathLst>
                <a:path w="57" h="313">
                  <a:moveTo>
                    <a:pt x="40" y="313"/>
                  </a:moveTo>
                  <a:cubicBezTo>
                    <a:pt x="40" y="313"/>
                    <a:pt x="57" y="76"/>
                    <a:pt x="57" y="43"/>
                  </a:cubicBezTo>
                  <a:cubicBezTo>
                    <a:pt x="57" y="10"/>
                    <a:pt x="44" y="0"/>
                    <a:pt x="35" y="62"/>
                  </a:cubicBezTo>
                  <a:cubicBezTo>
                    <a:pt x="22" y="124"/>
                    <a:pt x="0" y="242"/>
                    <a:pt x="0" y="242"/>
                  </a:cubicBezTo>
                  <a:cubicBezTo>
                    <a:pt x="40" y="313"/>
                    <a:pt x="40" y="313"/>
                    <a:pt x="40" y="313"/>
                  </a:cubicBezTo>
                  <a:cubicBezTo>
                    <a:pt x="40" y="313"/>
                    <a:pt x="40" y="313"/>
                    <a:pt x="40" y="3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6"/>
            <p:cNvSpPr>
              <a:spLocks/>
            </p:cNvSpPr>
            <p:nvPr/>
          </p:nvSpPr>
          <p:spPr bwMode="auto">
            <a:xfrm>
              <a:off x="8201119" y="1647645"/>
              <a:ext cx="205023" cy="319923"/>
            </a:xfrm>
            <a:custGeom>
              <a:avLst/>
              <a:gdLst>
                <a:gd name="T0" fmla="*/ 541 w 550"/>
                <a:gd name="T1" fmla="*/ 429 h 858"/>
                <a:gd name="T2" fmla="*/ 526 w 550"/>
                <a:gd name="T3" fmla="*/ 255 h 858"/>
                <a:gd name="T4" fmla="*/ 523 w 550"/>
                <a:gd name="T5" fmla="*/ 228 h 858"/>
                <a:gd name="T6" fmla="*/ 409 w 550"/>
                <a:gd name="T7" fmla="*/ 95 h 858"/>
                <a:gd name="T8" fmla="*/ 58 w 550"/>
                <a:gd name="T9" fmla="*/ 99 h 858"/>
                <a:gd name="T10" fmla="*/ 19 w 550"/>
                <a:gd name="T11" fmla="*/ 271 h 858"/>
                <a:gd name="T12" fmla="*/ 24 w 550"/>
                <a:gd name="T13" fmla="*/ 388 h 858"/>
                <a:gd name="T14" fmla="*/ 105 w 550"/>
                <a:gd name="T15" fmla="*/ 715 h 858"/>
                <a:gd name="T16" fmla="*/ 285 w 550"/>
                <a:gd name="T17" fmla="*/ 858 h 858"/>
                <a:gd name="T18" fmla="*/ 474 w 550"/>
                <a:gd name="T19" fmla="*/ 730 h 858"/>
                <a:gd name="T20" fmla="*/ 541 w 550"/>
                <a:gd name="T21" fmla="*/ 429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0" h="858">
                  <a:moveTo>
                    <a:pt x="541" y="429"/>
                  </a:moveTo>
                  <a:cubicBezTo>
                    <a:pt x="534" y="353"/>
                    <a:pt x="531" y="297"/>
                    <a:pt x="526" y="255"/>
                  </a:cubicBezTo>
                  <a:cubicBezTo>
                    <a:pt x="525" y="245"/>
                    <a:pt x="524" y="236"/>
                    <a:pt x="523" y="228"/>
                  </a:cubicBezTo>
                  <a:cubicBezTo>
                    <a:pt x="514" y="142"/>
                    <a:pt x="462" y="47"/>
                    <a:pt x="409" y="95"/>
                  </a:cubicBezTo>
                  <a:cubicBezTo>
                    <a:pt x="409" y="0"/>
                    <a:pt x="153" y="14"/>
                    <a:pt x="58" y="99"/>
                  </a:cubicBezTo>
                  <a:cubicBezTo>
                    <a:pt x="0" y="152"/>
                    <a:pt x="10" y="214"/>
                    <a:pt x="19" y="271"/>
                  </a:cubicBezTo>
                  <a:cubicBezTo>
                    <a:pt x="19" y="271"/>
                    <a:pt x="19" y="334"/>
                    <a:pt x="24" y="388"/>
                  </a:cubicBezTo>
                  <a:cubicBezTo>
                    <a:pt x="24" y="494"/>
                    <a:pt x="64" y="647"/>
                    <a:pt x="105" y="715"/>
                  </a:cubicBezTo>
                  <a:cubicBezTo>
                    <a:pt x="152" y="796"/>
                    <a:pt x="242" y="858"/>
                    <a:pt x="285" y="858"/>
                  </a:cubicBezTo>
                  <a:cubicBezTo>
                    <a:pt x="356" y="858"/>
                    <a:pt x="427" y="801"/>
                    <a:pt x="474" y="730"/>
                  </a:cubicBezTo>
                  <a:cubicBezTo>
                    <a:pt x="512" y="658"/>
                    <a:pt x="550" y="524"/>
                    <a:pt x="541" y="4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3" name="Group 134"/>
            <p:cNvGrpSpPr/>
            <p:nvPr/>
          </p:nvGrpSpPr>
          <p:grpSpPr>
            <a:xfrm>
              <a:off x="7978749" y="2569915"/>
              <a:ext cx="298059" cy="137877"/>
              <a:chOff x="10155994" y="2166344"/>
              <a:chExt cx="298059" cy="137877"/>
            </a:xfrm>
          </p:grpSpPr>
          <p:sp>
            <p:nvSpPr>
              <p:cNvPr id="84" name="Freeform 83"/>
              <p:cNvSpPr>
                <a:spLocks/>
              </p:cNvSpPr>
              <p:nvPr/>
            </p:nvSpPr>
            <p:spPr bwMode="auto">
              <a:xfrm>
                <a:off x="10155994" y="2166344"/>
                <a:ext cx="298059" cy="113546"/>
              </a:xfrm>
              <a:custGeom>
                <a:avLst/>
                <a:gdLst>
                  <a:gd name="T0" fmla="*/ 874 w 882"/>
                  <a:gd name="T1" fmla="*/ 336 h 336"/>
                  <a:gd name="T2" fmla="*/ 882 w 882"/>
                  <a:gd name="T3" fmla="*/ 308 h 336"/>
                  <a:gd name="T4" fmla="*/ 392 w 882"/>
                  <a:gd name="T5" fmla="*/ 39 h 336"/>
                  <a:gd name="T6" fmla="*/ 14 w 882"/>
                  <a:gd name="T7" fmla="*/ 0 h 336"/>
                  <a:gd name="T8" fmla="*/ 0 w 882"/>
                  <a:gd name="T9" fmla="*/ 21 h 336"/>
                  <a:gd name="T10" fmla="*/ 221 w 882"/>
                  <a:gd name="T11" fmla="*/ 177 h 336"/>
                  <a:gd name="T12" fmla="*/ 461 w 882"/>
                  <a:gd name="T13" fmla="*/ 292 h 336"/>
                  <a:gd name="T14" fmla="*/ 874 w 882"/>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336">
                    <a:moveTo>
                      <a:pt x="874" y="336"/>
                    </a:moveTo>
                    <a:lnTo>
                      <a:pt x="882" y="308"/>
                    </a:lnTo>
                    <a:lnTo>
                      <a:pt x="392" y="39"/>
                    </a:lnTo>
                    <a:lnTo>
                      <a:pt x="14" y="0"/>
                    </a:lnTo>
                    <a:lnTo>
                      <a:pt x="0" y="21"/>
                    </a:lnTo>
                    <a:lnTo>
                      <a:pt x="221" y="177"/>
                    </a:lnTo>
                    <a:lnTo>
                      <a:pt x="461" y="292"/>
                    </a:lnTo>
                    <a:lnTo>
                      <a:pt x="874" y="336"/>
                    </a:lnTo>
                    <a:close/>
                  </a:path>
                </a:pathLst>
              </a:custGeom>
              <a:gradFill>
                <a:gsLst>
                  <a:gs pos="50000">
                    <a:srgbClr val="FF1414"/>
                  </a:gs>
                  <a:gs pos="0">
                    <a:srgbClr val="AA0000"/>
                  </a:gs>
                </a:gsLst>
                <a:lin ang="16200000" scaled="1"/>
              </a:gra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4"/>
              <p:cNvSpPr>
                <a:spLocks/>
              </p:cNvSpPr>
              <p:nvPr/>
            </p:nvSpPr>
            <p:spPr bwMode="auto">
              <a:xfrm>
                <a:off x="10190463" y="2195744"/>
                <a:ext cx="139905" cy="108477"/>
              </a:xfrm>
              <a:custGeom>
                <a:avLst/>
                <a:gdLst>
                  <a:gd name="T0" fmla="*/ 672 w 763"/>
                  <a:gd name="T1" fmla="*/ 189 h 593"/>
                  <a:gd name="T2" fmla="*/ 663 w 763"/>
                  <a:gd name="T3" fmla="*/ 136 h 593"/>
                  <a:gd name="T4" fmla="*/ 597 w 763"/>
                  <a:gd name="T5" fmla="*/ 156 h 593"/>
                  <a:gd name="T6" fmla="*/ 528 w 763"/>
                  <a:gd name="T7" fmla="*/ 271 h 593"/>
                  <a:gd name="T8" fmla="*/ 571 w 763"/>
                  <a:gd name="T9" fmla="*/ 125 h 593"/>
                  <a:gd name="T10" fmla="*/ 516 w 763"/>
                  <a:gd name="T11" fmla="*/ 76 h 593"/>
                  <a:gd name="T12" fmla="*/ 428 w 763"/>
                  <a:gd name="T13" fmla="*/ 196 h 593"/>
                  <a:gd name="T14" fmla="*/ 403 w 763"/>
                  <a:gd name="T15" fmla="*/ 188 h 593"/>
                  <a:gd name="T16" fmla="*/ 388 w 763"/>
                  <a:gd name="T17" fmla="*/ 115 h 593"/>
                  <a:gd name="T18" fmla="*/ 355 w 763"/>
                  <a:gd name="T19" fmla="*/ 39 h 593"/>
                  <a:gd name="T20" fmla="*/ 311 w 763"/>
                  <a:gd name="T21" fmla="*/ 172 h 593"/>
                  <a:gd name="T22" fmla="*/ 238 w 763"/>
                  <a:gd name="T23" fmla="*/ 152 h 593"/>
                  <a:gd name="T24" fmla="*/ 153 w 763"/>
                  <a:gd name="T25" fmla="*/ 76 h 593"/>
                  <a:gd name="T26" fmla="*/ 5 w 763"/>
                  <a:gd name="T27" fmla="*/ 43 h 593"/>
                  <a:gd name="T28" fmla="*/ 72 w 763"/>
                  <a:gd name="T29" fmla="*/ 101 h 593"/>
                  <a:gd name="T30" fmla="*/ 129 w 763"/>
                  <a:gd name="T31" fmla="*/ 201 h 593"/>
                  <a:gd name="T32" fmla="*/ 203 w 763"/>
                  <a:gd name="T33" fmla="*/ 277 h 593"/>
                  <a:gd name="T34" fmla="*/ 201 w 763"/>
                  <a:gd name="T35" fmla="*/ 287 h 593"/>
                  <a:gd name="T36" fmla="*/ 336 w 763"/>
                  <a:gd name="T37" fmla="*/ 537 h 593"/>
                  <a:gd name="T38" fmla="*/ 444 w 763"/>
                  <a:gd name="T39" fmla="*/ 552 h 593"/>
                  <a:gd name="T40" fmla="*/ 535 w 763"/>
                  <a:gd name="T41" fmla="*/ 539 h 593"/>
                  <a:gd name="T42" fmla="*/ 644 w 763"/>
                  <a:gd name="T43" fmla="*/ 456 h 593"/>
                  <a:gd name="T44" fmla="*/ 665 w 763"/>
                  <a:gd name="T45" fmla="*/ 339 h 593"/>
                  <a:gd name="T46" fmla="*/ 739 w 763"/>
                  <a:gd name="T47" fmla="*/ 276 h 593"/>
                  <a:gd name="T48" fmla="*/ 761 w 763"/>
                  <a:gd name="T49" fmla="*/ 212 h 593"/>
                  <a:gd name="T50" fmla="*/ 703 w 763"/>
                  <a:gd name="T51" fmla="*/ 211 h 593"/>
                  <a:gd name="T52" fmla="*/ 637 w 763"/>
                  <a:gd name="T53" fmla="*/ 27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3" h="593">
                    <a:moveTo>
                      <a:pt x="672" y="189"/>
                    </a:moveTo>
                    <a:cubicBezTo>
                      <a:pt x="680" y="156"/>
                      <a:pt x="663" y="136"/>
                      <a:pt x="663" y="136"/>
                    </a:cubicBezTo>
                    <a:cubicBezTo>
                      <a:pt x="623" y="113"/>
                      <a:pt x="597" y="156"/>
                      <a:pt x="597" y="156"/>
                    </a:cubicBezTo>
                    <a:cubicBezTo>
                      <a:pt x="593" y="165"/>
                      <a:pt x="528" y="271"/>
                      <a:pt x="528" y="271"/>
                    </a:cubicBezTo>
                    <a:cubicBezTo>
                      <a:pt x="521" y="248"/>
                      <a:pt x="571" y="125"/>
                      <a:pt x="571" y="125"/>
                    </a:cubicBezTo>
                    <a:cubicBezTo>
                      <a:pt x="593" y="76"/>
                      <a:pt x="516" y="76"/>
                      <a:pt x="516" y="76"/>
                    </a:cubicBezTo>
                    <a:cubicBezTo>
                      <a:pt x="496" y="76"/>
                      <a:pt x="428" y="196"/>
                      <a:pt x="428" y="196"/>
                    </a:cubicBezTo>
                    <a:cubicBezTo>
                      <a:pt x="403" y="188"/>
                      <a:pt x="403" y="188"/>
                      <a:pt x="403" y="188"/>
                    </a:cubicBezTo>
                    <a:cubicBezTo>
                      <a:pt x="388" y="115"/>
                      <a:pt x="388" y="115"/>
                      <a:pt x="388" y="115"/>
                    </a:cubicBezTo>
                    <a:cubicBezTo>
                      <a:pt x="388" y="39"/>
                      <a:pt x="355" y="39"/>
                      <a:pt x="355" y="39"/>
                    </a:cubicBezTo>
                    <a:cubicBezTo>
                      <a:pt x="284" y="29"/>
                      <a:pt x="311" y="172"/>
                      <a:pt x="311" y="172"/>
                    </a:cubicBezTo>
                    <a:cubicBezTo>
                      <a:pt x="238" y="152"/>
                      <a:pt x="238" y="152"/>
                      <a:pt x="238" y="152"/>
                    </a:cubicBezTo>
                    <a:cubicBezTo>
                      <a:pt x="197" y="151"/>
                      <a:pt x="153" y="76"/>
                      <a:pt x="153" y="76"/>
                    </a:cubicBezTo>
                    <a:cubicBezTo>
                      <a:pt x="24" y="0"/>
                      <a:pt x="5" y="43"/>
                      <a:pt x="5" y="43"/>
                    </a:cubicBezTo>
                    <a:cubicBezTo>
                      <a:pt x="0" y="69"/>
                      <a:pt x="72" y="101"/>
                      <a:pt x="72" y="101"/>
                    </a:cubicBezTo>
                    <a:cubicBezTo>
                      <a:pt x="72" y="101"/>
                      <a:pt x="110" y="158"/>
                      <a:pt x="129" y="201"/>
                    </a:cubicBezTo>
                    <a:cubicBezTo>
                      <a:pt x="156" y="262"/>
                      <a:pt x="203" y="277"/>
                      <a:pt x="203" y="277"/>
                    </a:cubicBezTo>
                    <a:cubicBezTo>
                      <a:pt x="201" y="287"/>
                      <a:pt x="201" y="287"/>
                      <a:pt x="201" y="287"/>
                    </a:cubicBezTo>
                    <a:cubicBezTo>
                      <a:pt x="197" y="449"/>
                      <a:pt x="336" y="537"/>
                      <a:pt x="336" y="537"/>
                    </a:cubicBezTo>
                    <a:cubicBezTo>
                      <a:pt x="393" y="593"/>
                      <a:pt x="444" y="552"/>
                      <a:pt x="444" y="552"/>
                    </a:cubicBezTo>
                    <a:cubicBezTo>
                      <a:pt x="459" y="548"/>
                      <a:pt x="535" y="539"/>
                      <a:pt x="535" y="539"/>
                    </a:cubicBezTo>
                    <a:cubicBezTo>
                      <a:pt x="584" y="549"/>
                      <a:pt x="644" y="456"/>
                      <a:pt x="644" y="456"/>
                    </a:cubicBezTo>
                    <a:cubicBezTo>
                      <a:pt x="677" y="408"/>
                      <a:pt x="665" y="339"/>
                      <a:pt x="665" y="339"/>
                    </a:cubicBezTo>
                    <a:cubicBezTo>
                      <a:pt x="739" y="276"/>
                      <a:pt x="739" y="276"/>
                      <a:pt x="739" y="276"/>
                    </a:cubicBezTo>
                    <a:cubicBezTo>
                      <a:pt x="763" y="253"/>
                      <a:pt x="761" y="212"/>
                      <a:pt x="761" y="212"/>
                    </a:cubicBezTo>
                    <a:cubicBezTo>
                      <a:pt x="747" y="177"/>
                      <a:pt x="703" y="211"/>
                      <a:pt x="703" y="211"/>
                    </a:cubicBezTo>
                    <a:cubicBezTo>
                      <a:pt x="637" y="273"/>
                      <a:pt x="637" y="273"/>
                      <a:pt x="637" y="273"/>
                    </a:cubicBezTo>
                  </a:path>
                </a:pathLst>
              </a:custGeom>
              <a:solidFill>
                <a:srgbClr val="424545"/>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defRPr/>
                </a:pPr>
                <a:endParaRPr lang="en-US" sz="2400" kern="0" dirty="0">
                  <a:solidFill>
                    <a:sysClr val="windowText" lastClr="000000"/>
                  </a:solidFill>
                </a:endParaRPr>
              </a:p>
            </p:txBody>
          </p:sp>
        </p:grpSp>
      </p:grpSp>
      <p:sp>
        <p:nvSpPr>
          <p:cNvPr id="86" name="Text Placeholder 6"/>
          <p:cNvSpPr txBox="1">
            <a:spLocks/>
          </p:cNvSpPr>
          <p:nvPr/>
        </p:nvSpPr>
        <p:spPr>
          <a:xfrm>
            <a:off x="5929140" y="1739518"/>
            <a:ext cx="5347482" cy="4017817"/>
          </a:xfrm>
          <a:prstGeom prst="rect">
            <a:avLst/>
          </a:prstGeom>
        </p:spPr>
        <p:txBody>
          <a:bodyPr vert="horz" lIns="0" tIns="0" rIns="0" bIns="0" rtlCol="0" anchor="t" anchorCtr="0">
            <a:noAutofit/>
          </a:bodyPr>
          <a:lstStyle/>
          <a:p>
            <a:pPr defTabSz="304747">
              <a:spcAft>
                <a:spcPts val="2400"/>
              </a:spcAft>
              <a:buClr>
                <a:srgbClr val="FF0000"/>
              </a:buClr>
              <a:buSzPct val="85000"/>
              <a:defRPr/>
            </a:pPr>
            <a:r>
              <a:rPr lang="en-US" sz="2400" b="1" dirty="0" smtClean="0">
                <a:solidFill>
                  <a:srgbClr val="FF1414"/>
                </a:solidFill>
                <a:cs typeface="Arial" pitchFamily="34" charset="0"/>
              </a:rPr>
              <a:t>Think</a:t>
            </a:r>
            <a:r>
              <a:rPr lang="en-US" sz="2400" dirty="0" smtClean="0">
                <a:solidFill>
                  <a:srgbClr val="000000"/>
                </a:solidFill>
                <a:cs typeface="Arial" pitchFamily="34" charset="0"/>
              </a:rPr>
              <a:t> Mobile interaction everywhere: voice, touch, messaging</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access to relevant and related information anywhere, anytime</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securing the data instead of device</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analysis anytime, enable action in real time</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accelerated agility, not perfection</a:t>
            </a:r>
          </a:p>
          <a:p>
            <a:pPr defTabSz="304747">
              <a:spcAft>
                <a:spcPts val="2400"/>
              </a:spcAft>
              <a:buClr>
                <a:srgbClr val="FF0000"/>
              </a:buClr>
              <a:buSzPct val="85000"/>
              <a:defRPr/>
            </a:pPr>
            <a:endParaRPr lang="en-US" sz="2400" dirty="0" smtClean="0">
              <a:solidFill>
                <a:srgbClr val="000000"/>
              </a:solidFill>
              <a:latin typeface="Arial" pitchFamily="34" charset="0"/>
              <a:cs typeface="Arial" pitchFamily="34" charset="0"/>
            </a:endParaRPr>
          </a:p>
          <a:p>
            <a:pPr defTabSz="304747">
              <a:spcAft>
                <a:spcPts val="2400"/>
              </a:spcAft>
              <a:buClr>
                <a:srgbClr val="FF0000"/>
              </a:buClr>
              <a:buSzPct val="85000"/>
              <a:defRPr/>
            </a:pPr>
            <a:endParaRPr lang="en-US" sz="2400" dirty="0" smtClean="0">
              <a:solidFill>
                <a:srgbClr val="000000"/>
              </a:solidFill>
              <a:latin typeface="Arial" pitchFamily="34" charset="0"/>
              <a:cs typeface="Arial" pitchFamily="34" charset="0"/>
            </a:endParaRPr>
          </a:p>
          <a:p>
            <a:pPr defTabSz="304747">
              <a:spcAft>
                <a:spcPts val="2400"/>
              </a:spcAft>
              <a:buClr>
                <a:srgbClr val="FF0000"/>
              </a:buClr>
              <a:buSzPct val="85000"/>
              <a:defRPr/>
            </a:pPr>
            <a:endParaRPr lang="en-US" sz="2400" dirty="0">
              <a:solidFill>
                <a:srgbClr val="000000"/>
              </a:solidFill>
              <a:latin typeface="Arial" pitchFamily="34" charset="0"/>
              <a:cs typeface="Arial" pitchFamily="34" charset="0"/>
            </a:endParaRPr>
          </a:p>
        </p:txBody>
      </p:sp>
      <p:sp>
        <p:nvSpPr>
          <p:cNvPr id="87" name="Circular Arrow 21"/>
          <p:cNvSpPr>
            <a:spLocks/>
          </p:cNvSpPr>
          <p:nvPr/>
        </p:nvSpPr>
        <p:spPr bwMode="auto">
          <a:xfrm rot="16707503">
            <a:off x="554113" y="1710459"/>
            <a:ext cx="4335384" cy="4345344"/>
          </a:xfrm>
          <a:custGeom>
            <a:avLst/>
            <a:gdLst>
              <a:gd name="T0" fmla="*/ 4972069 w 5221288"/>
              <a:gd name="T1" fmla="*/ 2387969 h 5221287"/>
              <a:gd name="T2" fmla="*/ 2972855 w 5221288"/>
              <a:gd name="T3" fmla="*/ 4954724 h 5221287"/>
              <a:gd name="T4" fmla="*/ 292144 w 5221288"/>
              <a:gd name="T5" fmla="*/ 3111118 h 5221287"/>
              <a:gd name="T6" fmla="*/ 1973664 w 5221288"/>
              <a:gd name="T7" fmla="*/ 325875 h 5221287"/>
              <a:gd name="T8" fmla="*/ 4853653 w 5221288"/>
              <a:gd name="T9" fmla="*/ 1839399 h 5221287"/>
              <a:gd name="T10" fmla="*/ 5088114 w 5221288"/>
              <a:gd name="T11" fmla="*/ 1804324 h 5221287"/>
              <a:gd name="T12" fmla="*/ 4862587 w 5221288"/>
              <a:gd name="T13" fmla="*/ 2273750 h 5221287"/>
              <a:gd name="T14" fmla="*/ 4428177 w 5221288"/>
              <a:gd name="T15" fmla="*/ 1903051 h 5221287"/>
              <a:gd name="T16" fmla="*/ 4662489 w 5221288"/>
              <a:gd name="T17" fmla="*/ 1867998 h 5221287"/>
              <a:gd name="T18" fmla="*/ 1999309 w 5221288"/>
              <a:gd name="T19" fmla="*/ 515923 h 5221287"/>
              <a:gd name="T20" fmla="*/ 481439 w 5221288"/>
              <a:gd name="T21" fmla="*/ 3088219 h 5221287"/>
              <a:gd name="T22" fmla="*/ 2952545 w 5221288"/>
              <a:gd name="T23" fmla="*/ 4765798 h 5221287"/>
              <a:gd name="T24" fmla="*/ 4783114 w 5221288"/>
              <a:gd name="T25" fmla="*/ 2405787 h 5221287"/>
              <a:gd name="T26" fmla="*/ 4972069 w 5221288"/>
              <a:gd name="T27" fmla="*/ 2387969 h 52212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21288" h="5221287">
                <a:moveTo>
                  <a:pt x="4972069" y="2387969"/>
                </a:moveTo>
                <a:cubicBezTo>
                  <a:pt x="5089924" y="3637800"/>
                  <a:pt x="4213507" y="4763017"/>
                  <a:pt x="2972855" y="4954724"/>
                </a:cubicBezTo>
                <a:cubicBezTo>
                  <a:pt x="1732203" y="5146431"/>
                  <a:pt x="557031" y="4338230"/>
                  <a:pt x="292144" y="3111118"/>
                </a:cubicBezTo>
                <a:cubicBezTo>
                  <a:pt x="27258" y="1884006"/>
                  <a:pt x="764404" y="663009"/>
                  <a:pt x="1973664" y="325875"/>
                </a:cubicBezTo>
                <a:cubicBezTo>
                  <a:pt x="3182924" y="-11258"/>
                  <a:pt x="4445456" y="652242"/>
                  <a:pt x="4853653" y="1839399"/>
                </a:cubicBezTo>
                <a:lnTo>
                  <a:pt x="5088114" y="1804324"/>
                </a:lnTo>
                <a:lnTo>
                  <a:pt x="4862587" y="2273750"/>
                </a:lnTo>
                <a:lnTo>
                  <a:pt x="4428177" y="1903051"/>
                </a:lnTo>
                <a:lnTo>
                  <a:pt x="4662489" y="1867998"/>
                </a:lnTo>
                <a:cubicBezTo>
                  <a:pt x="4270581" y="785202"/>
                  <a:pt x="3104732" y="193310"/>
                  <a:pt x="1999309" y="515923"/>
                </a:cubicBezTo>
                <a:cubicBezTo>
                  <a:pt x="893885" y="838536"/>
                  <a:pt x="229414" y="1964599"/>
                  <a:pt x="481439" y="3088219"/>
                </a:cubicBezTo>
                <a:cubicBezTo>
                  <a:pt x="733464" y="4211839"/>
                  <a:pt x="1815230" y="4946226"/>
                  <a:pt x="2952545" y="4765798"/>
                </a:cubicBezTo>
                <a:cubicBezTo>
                  <a:pt x="4089860" y="4585371"/>
                  <a:pt x="4891221" y="3552238"/>
                  <a:pt x="4783114" y="2405787"/>
                </a:cubicBezTo>
                <a:lnTo>
                  <a:pt x="4972069" y="2387969"/>
                </a:lnTo>
                <a:close/>
              </a:path>
            </a:pathLst>
          </a:custGeom>
          <a:ln/>
        </p:spPr>
        <p:style>
          <a:lnRef idx="1">
            <a:schemeClr val="accent1"/>
          </a:lnRef>
          <a:fillRef idx="3">
            <a:schemeClr val="accent1"/>
          </a:fillRef>
          <a:effectRef idx="2">
            <a:schemeClr val="accent1"/>
          </a:effectRef>
          <a:fontRef idx="minor">
            <a:schemeClr val="lt1"/>
          </a:fontRef>
        </p:style>
        <p:txBody>
          <a:bodyPr lIns="121899" tIns="60949" rIns="121899" bIns="60949" anchor="ctr"/>
          <a:lstStyle/>
          <a:p>
            <a:pPr>
              <a:defRPr/>
            </a:pPr>
            <a:endParaRPr lang="en-US" dirty="0">
              <a:latin typeface="Calibri" charset="0"/>
              <a:ea typeface="MS PGothic" charset="0"/>
              <a:cs typeface="MS PGothic" charset="0"/>
            </a:endParaRPr>
          </a:p>
        </p:txBody>
      </p:sp>
      <p:sp>
        <p:nvSpPr>
          <p:cNvPr id="88" name="Rounded Rectangle 87"/>
          <p:cNvSpPr/>
          <p:nvPr/>
        </p:nvSpPr>
        <p:spPr>
          <a:xfrm>
            <a:off x="3578225" y="4986477"/>
            <a:ext cx="1508215"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CONTENT </a:t>
            </a:r>
            <a:endParaRPr lang="en-US" sz="1600" b="1" cap="all" dirty="0">
              <a:solidFill>
                <a:schemeClr val="bg1"/>
              </a:solidFill>
            </a:endParaRPr>
          </a:p>
        </p:txBody>
      </p:sp>
      <p:sp>
        <p:nvSpPr>
          <p:cNvPr id="89" name="Rounded Rectangle 88"/>
          <p:cNvSpPr/>
          <p:nvPr/>
        </p:nvSpPr>
        <p:spPr>
          <a:xfrm>
            <a:off x="3889106" y="2665084"/>
            <a:ext cx="1446654"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cLIENT</a:t>
            </a:r>
            <a:endParaRPr lang="en-US" sz="1600" b="1" cap="all" dirty="0">
              <a:solidFill>
                <a:schemeClr val="bg1"/>
              </a:solidFill>
            </a:endParaRPr>
          </a:p>
        </p:txBody>
      </p:sp>
      <p:pic>
        <p:nvPicPr>
          <p:cNvPr id="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32838" y="2817508"/>
            <a:ext cx="667713" cy="183412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
                <a:effectLst>
                  <a:outerShdw dist="35921" dir="2700000" algn="ctr" rotWithShape="0">
                    <a:schemeClr val="bg2"/>
                  </a:outerShdw>
                </a:effectLst>
              </a14:hiddenEffects>
            </a:ext>
          </a:extLst>
        </p:spPr>
      </p:pic>
      <p:grpSp>
        <p:nvGrpSpPr>
          <p:cNvPr id="91" name="Group 105"/>
          <p:cNvGrpSpPr/>
          <p:nvPr/>
        </p:nvGrpSpPr>
        <p:grpSpPr bwMode="gray">
          <a:xfrm>
            <a:off x="1577536" y="2785149"/>
            <a:ext cx="2262327" cy="2586185"/>
            <a:chOff x="-180753" y="1587400"/>
            <a:chExt cx="3072809" cy="3124301"/>
          </a:xfrm>
        </p:grpSpPr>
        <p:grpSp>
          <p:nvGrpSpPr>
            <p:cNvPr id="92" name="Group 102"/>
            <p:cNvGrpSpPr/>
            <p:nvPr/>
          </p:nvGrpSpPr>
          <p:grpSpPr bwMode="gray">
            <a:xfrm>
              <a:off x="812996" y="1614399"/>
              <a:ext cx="920103" cy="3097301"/>
              <a:chOff x="-2397125" y="3413125"/>
              <a:chExt cx="385762" cy="1298575"/>
            </a:xfrm>
          </p:grpSpPr>
          <p:sp>
            <p:nvSpPr>
              <p:cNvPr id="110" name="Freeform 17"/>
              <p:cNvSpPr>
                <a:spLocks/>
              </p:cNvSpPr>
              <p:nvPr/>
            </p:nvSpPr>
            <p:spPr bwMode="gray">
              <a:xfrm>
                <a:off x="-2344738" y="3638550"/>
                <a:ext cx="53975" cy="250825"/>
              </a:xfrm>
              <a:custGeom>
                <a:avLst/>
                <a:gdLst/>
                <a:ahLst/>
                <a:cxnLst>
                  <a:cxn ang="0">
                    <a:pos x="16" y="0"/>
                  </a:cxn>
                  <a:cxn ang="0">
                    <a:pos x="6" y="10"/>
                  </a:cxn>
                  <a:cxn ang="0">
                    <a:pos x="1" y="21"/>
                  </a:cxn>
                  <a:cxn ang="0">
                    <a:pos x="1" y="44"/>
                  </a:cxn>
                  <a:cxn ang="0">
                    <a:pos x="8" y="69"/>
                  </a:cxn>
                  <a:cxn ang="0">
                    <a:pos x="11" y="80"/>
                  </a:cxn>
                  <a:cxn ang="0">
                    <a:pos x="15" y="102"/>
                  </a:cxn>
                  <a:cxn ang="0">
                    <a:pos x="17" y="121"/>
                  </a:cxn>
                  <a:cxn ang="0">
                    <a:pos x="14" y="150"/>
                  </a:cxn>
                  <a:cxn ang="0">
                    <a:pos x="14" y="167"/>
                  </a:cxn>
                  <a:cxn ang="0">
                    <a:pos x="21" y="168"/>
                  </a:cxn>
                  <a:cxn ang="0">
                    <a:pos x="33" y="154"/>
                  </a:cxn>
                  <a:cxn ang="0">
                    <a:pos x="35" y="124"/>
                  </a:cxn>
                  <a:cxn ang="0">
                    <a:pos x="16" y="0"/>
                  </a:cxn>
                </a:cxnLst>
                <a:rect l="0" t="0" r="r" b="b"/>
                <a:pathLst>
                  <a:path w="36" h="169">
                    <a:moveTo>
                      <a:pt x="16" y="0"/>
                    </a:moveTo>
                    <a:cubicBezTo>
                      <a:pt x="15" y="1"/>
                      <a:pt x="7" y="7"/>
                      <a:pt x="6" y="10"/>
                    </a:cubicBezTo>
                    <a:cubicBezTo>
                      <a:pt x="5" y="12"/>
                      <a:pt x="2" y="15"/>
                      <a:pt x="1" y="21"/>
                    </a:cubicBezTo>
                    <a:cubicBezTo>
                      <a:pt x="0" y="25"/>
                      <a:pt x="0" y="38"/>
                      <a:pt x="1" y="44"/>
                    </a:cubicBezTo>
                    <a:cubicBezTo>
                      <a:pt x="2" y="48"/>
                      <a:pt x="6" y="66"/>
                      <a:pt x="8" y="69"/>
                    </a:cubicBezTo>
                    <a:cubicBezTo>
                      <a:pt x="9" y="71"/>
                      <a:pt x="10" y="78"/>
                      <a:pt x="11" y="80"/>
                    </a:cubicBezTo>
                    <a:cubicBezTo>
                      <a:pt x="11" y="82"/>
                      <a:pt x="15" y="100"/>
                      <a:pt x="15" y="102"/>
                    </a:cubicBezTo>
                    <a:cubicBezTo>
                      <a:pt x="15" y="104"/>
                      <a:pt x="17" y="118"/>
                      <a:pt x="17" y="121"/>
                    </a:cubicBezTo>
                    <a:cubicBezTo>
                      <a:pt x="17" y="124"/>
                      <a:pt x="15" y="146"/>
                      <a:pt x="14" y="150"/>
                    </a:cubicBezTo>
                    <a:cubicBezTo>
                      <a:pt x="13" y="153"/>
                      <a:pt x="14" y="167"/>
                      <a:pt x="14" y="167"/>
                    </a:cubicBezTo>
                    <a:cubicBezTo>
                      <a:pt x="14" y="167"/>
                      <a:pt x="21" y="169"/>
                      <a:pt x="21" y="168"/>
                    </a:cubicBezTo>
                    <a:cubicBezTo>
                      <a:pt x="22" y="168"/>
                      <a:pt x="33" y="155"/>
                      <a:pt x="33" y="154"/>
                    </a:cubicBezTo>
                    <a:cubicBezTo>
                      <a:pt x="33" y="153"/>
                      <a:pt x="36" y="126"/>
                      <a:pt x="35" y="124"/>
                    </a:cubicBezTo>
                    <a:cubicBezTo>
                      <a:pt x="34" y="122"/>
                      <a:pt x="16" y="0"/>
                      <a:pt x="16"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8"/>
              <p:cNvSpPr>
                <a:spLocks/>
              </p:cNvSpPr>
              <p:nvPr/>
            </p:nvSpPr>
            <p:spPr bwMode="gray">
              <a:xfrm>
                <a:off x="-2397125" y="4171950"/>
                <a:ext cx="198438" cy="206375"/>
              </a:xfrm>
              <a:custGeom>
                <a:avLst/>
                <a:gdLst/>
                <a:ahLst/>
                <a:cxnLst>
                  <a:cxn ang="0">
                    <a:pos x="111" y="114"/>
                  </a:cxn>
                  <a:cxn ang="0">
                    <a:pos x="73" y="128"/>
                  </a:cxn>
                  <a:cxn ang="0">
                    <a:pos x="34" y="138"/>
                  </a:cxn>
                  <a:cxn ang="0">
                    <a:pos x="26" y="128"/>
                  </a:cxn>
                  <a:cxn ang="0">
                    <a:pos x="3" y="28"/>
                  </a:cxn>
                  <a:cxn ang="0">
                    <a:pos x="85" y="0"/>
                  </a:cxn>
                  <a:cxn ang="0">
                    <a:pos x="120" y="4"/>
                  </a:cxn>
                  <a:cxn ang="0">
                    <a:pos x="125" y="52"/>
                  </a:cxn>
                  <a:cxn ang="0">
                    <a:pos x="134" y="93"/>
                  </a:cxn>
                  <a:cxn ang="0">
                    <a:pos x="127" y="106"/>
                  </a:cxn>
                  <a:cxn ang="0">
                    <a:pos x="111" y="114"/>
                  </a:cxn>
                </a:cxnLst>
                <a:rect l="0" t="0" r="r" b="b"/>
                <a:pathLst>
                  <a:path w="134" h="139">
                    <a:moveTo>
                      <a:pt x="111" y="114"/>
                    </a:moveTo>
                    <a:cubicBezTo>
                      <a:pt x="106" y="116"/>
                      <a:pt x="78" y="126"/>
                      <a:pt x="73" y="128"/>
                    </a:cubicBezTo>
                    <a:cubicBezTo>
                      <a:pt x="68" y="130"/>
                      <a:pt x="37" y="139"/>
                      <a:pt x="34" y="138"/>
                    </a:cubicBezTo>
                    <a:cubicBezTo>
                      <a:pt x="31" y="137"/>
                      <a:pt x="28" y="132"/>
                      <a:pt x="26" y="128"/>
                    </a:cubicBezTo>
                    <a:cubicBezTo>
                      <a:pt x="25" y="123"/>
                      <a:pt x="0" y="30"/>
                      <a:pt x="3" y="28"/>
                    </a:cubicBezTo>
                    <a:cubicBezTo>
                      <a:pt x="6" y="27"/>
                      <a:pt x="85" y="0"/>
                      <a:pt x="85" y="0"/>
                    </a:cubicBezTo>
                    <a:cubicBezTo>
                      <a:pt x="120" y="4"/>
                      <a:pt x="120" y="4"/>
                      <a:pt x="120" y="4"/>
                    </a:cubicBezTo>
                    <a:cubicBezTo>
                      <a:pt x="120" y="4"/>
                      <a:pt x="124" y="46"/>
                      <a:pt x="125" y="52"/>
                    </a:cubicBezTo>
                    <a:cubicBezTo>
                      <a:pt x="125" y="57"/>
                      <a:pt x="134" y="90"/>
                      <a:pt x="134" y="93"/>
                    </a:cubicBezTo>
                    <a:cubicBezTo>
                      <a:pt x="134" y="96"/>
                      <a:pt x="132" y="104"/>
                      <a:pt x="127" y="106"/>
                    </a:cubicBezTo>
                    <a:cubicBezTo>
                      <a:pt x="122" y="108"/>
                      <a:pt x="111" y="114"/>
                      <a:pt x="111" y="11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9"/>
              <p:cNvSpPr>
                <a:spLocks/>
              </p:cNvSpPr>
              <p:nvPr/>
            </p:nvSpPr>
            <p:spPr bwMode="gray">
              <a:xfrm>
                <a:off x="-2200275" y="4194175"/>
                <a:ext cx="184150" cy="407988"/>
              </a:xfrm>
              <a:custGeom>
                <a:avLst/>
                <a:gdLst/>
                <a:ahLst/>
                <a:cxnLst>
                  <a:cxn ang="0">
                    <a:pos x="0" y="2"/>
                  </a:cxn>
                  <a:cxn ang="0">
                    <a:pos x="2" y="39"/>
                  </a:cxn>
                  <a:cxn ang="0">
                    <a:pos x="12" y="90"/>
                  </a:cxn>
                  <a:cxn ang="0">
                    <a:pos x="32" y="128"/>
                  </a:cxn>
                  <a:cxn ang="0">
                    <a:pos x="45" y="150"/>
                  </a:cxn>
                  <a:cxn ang="0">
                    <a:pos x="68" y="177"/>
                  </a:cxn>
                  <a:cxn ang="0">
                    <a:pos x="73" y="196"/>
                  </a:cxn>
                  <a:cxn ang="0">
                    <a:pos x="80" y="219"/>
                  </a:cxn>
                  <a:cxn ang="0">
                    <a:pos x="90" y="255"/>
                  </a:cxn>
                  <a:cxn ang="0">
                    <a:pos x="99" y="275"/>
                  </a:cxn>
                  <a:cxn ang="0">
                    <a:pos x="110" y="275"/>
                  </a:cxn>
                  <a:cxn ang="0">
                    <a:pos x="122" y="258"/>
                  </a:cxn>
                  <a:cxn ang="0">
                    <a:pos x="125" y="245"/>
                  </a:cxn>
                  <a:cxn ang="0">
                    <a:pos x="118" y="226"/>
                  </a:cxn>
                  <a:cxn ang="0">
                    <a:pos x="109" y="202"/>
                  </a:cxn>
                  <a:cxn ang="0">
                    <a:pos x="94" y="180"/>
                  </a:cxn>
                  <a:cxn ang="0">
                    <a:pos x="88" y="145"/>
                  </a:cxn>
                  <a:cxn ang="0">
                    <a:pos x="78" y="104"/>
                  </a:cxn>
                  <a:cxn ang="0">
                    <a:pos x="62" y="83"/>
                  </a:cxn>
                  <a:cxn ang="0">
                    <a:pos x="59" y="56"/>
                  </a:cxn>
                  <a:cxn ang="0">
                    <a:pos x="58" y="0"/>
                  </a:cxn>
                  <a:cxn ang="0">
                    <a:pos x="0" y="2"/>
                  </a:cxn>
                </a:cxnLst>
                <a:rect l="0" t="0" r="r" b="b"/>
                <a:pathLst>
                  <a:path w="125" h="275">
                    <a:moveTo>
                      <a:pt x="0" y="2"/>
                    </a:moveTo>
                    <a:cubicBezTo>
                      <a:pt x="0" y="2"/>
                      <a:pt x="1" y="30"/>
                      <a:pt x="2" y="39"/>
                    </a:cubicBezTo>
                    <a:cubicBezTo>
                      <a:pt x="3" y="48"/>
                      <a:pt x="7" y="82"/>
                      <a:pt x="12" y="90"/>
                    </a:cubicBezTo>
                    <a:cubicBezTo>
                      <a:pt x="16" y="97"/>
                      <a:pt x="30" y="122"/>
                      <a:pt x="32" y="128"/>
                    </a:cubicBezTo>
                    <a:cubicBezTo>
                      <a:pt x="32" y="128"/>
                      <a:pt x="40" y="143"/>
                      <a:pt x="45" y="150"/>
                    </a:cubicBezTo>
                    <a:cubicBezTo>
                      <a:pt x="50" y="157"/>
                      <a:pt x="67" y="174"/>
                      <a:pt x="68" y="177"/>
                    </a:cubicBezTo>
                    <a:cubicBezTo>
                      <a:pt x="70" y="180"/>
                      <a:pt x="72" y="192"/>
                      <a:pt x="73" y="196"/>
                    </a:cubicBezTo>
                    <a:cubicBezTo>
                      <a:pt x="74" y="201"/>
                      <a:pt x="78" y="215"/>
                      <a:pt x="80" y="219"/>
                    </a:cubicBezTo>
                    <a:cubicBezTo>
                      <a:pt x="82" y="223"/>
                      <a:pt x="89" y="249"/>
                      <a:pt x="90" y="255"/>
                    </a:cubicBezTo>
                    <a:cubicBezTo>
                      <a:pt x="91" y="260"/>
                      <a:pt x="99" y="275"/>
                      <a:pt x="99" y="275"/>
                    </a:cubicBezTo>
                    <a:cubicBezTo>
                      <a:pt x="110" y="275"/>
                      <a:pt x="110" y="275"/>
                      <a:pt x="110" y="275"/>
                    </a:cubicBezTo>
                    <a:cubicBezTo>
                      <a:pt x="122" y="258"/>
                      <a:pt x="122" y="258"/>
                      <a:pt x="122" y="258"/>
                    </a:cubicBezTo>
                    <a:cubicBezTo>
                      <a:pt x="125" y="245"/>
                      <a:pt x="125" y="245"/>
                      <a:pt x="125" y="245"/>
                    </a:cubicBezTo>
                    <a:cubicBezTo>
                      <a:pt x="118" y="226"/>
                      <a:pt x="118" y="226"/>
                      <a:pt x="118" y="226"/>
                    </a:cubicBezTo>
                    <a:cubicBezTo>
                      <a:pt x="109" y="202"/>
                      <a:pt x="109" y="202"/>
                      <a:pt x="109" y="202"/>
                    </a:cubicBezTo>
                    <a:cubicBezTo>
                      <a:pt x="109" y="202"/>
                      <a:pt x="95" y="184"/>
                      <a:pt x="94" y="180"/>
                    </a:cubicBezTo>
                    <a:cubicBezTo>
                      <a:pt x="93" y="176"/>
                      <a:pt x="90" y="152"/>
                      <a:pt x="88" y="145"/>
                    </a:cubicBezTo>
                    <a:cubicBezTo>
                      <a:pt x="87" y="138"/>
                      <a:pt x="86" y="124"/>
                      <a:pt x="78" y="104"/>
                    </a:cubicBezTo>
                    <a:cubicBezTo>
                      <a:pt x="74" y="94"/>
                      <a:pt x="64" y="86"/>
                      <a:pt x="62" y="83"/>
                    </a:cubicBezTo>
                    <a:cubicBezTo>
                      <a:pt x="59" y="81"/>
                      <a:pt x="59" y="69"/>
                      <a:pt x="59" y="56"/>
                    </a:cubicBezTo>
                    <a:cubicBezTo>
                      <a:pt x="59" y="43"/>
                      <a:pt x="58" y="0"/>
                      <a:pt x="58" y="0"/>
                    </a:cubicBezTo>
                    <a:lnTo>
                      <a:pt x="0" y="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0"/>
              <p:cNvSpPr>
                <a:spLocks/>
              </p:cNvSpPr>
              <p:nvPr/>
            </p:nvSpPr>
            <p:spPr bwMode="gray">
              <a:xfrm>
                <a:off x="-2354263" y="4170363"/>
                <a:ext cx="98425" cy="523875"/>
              </a:xfrm>
              <a:custGeom>
                <a:avLst/>
                <a:gdLst/>
                <a:ahLst/>
                <a:cxnLst>
                  <a:cxn ang="0">
                    <a:pos x="62" y="15"/>
                  </a:cxn>
                  <a:cxn ang="0">
                    <a:pos x="60" y="65"/>
                  </a:cxn>
                  <a:cxn ang="0">
                    <a:pos x="60" y="98"/>
                  </a:cxn>
                  <a:cxn ang="0">
                    <a:pos x="58" y="121"/>
                  </a:cxn>
                  <a:cxn ang="0">
                    <a:pos x="66" y="177"/>
                  </a:cxn>
                  <a:cxn ang="0">
                    <a:pos x="61" y="239"/>
                  </a:cxn>
                  <a:cxn ang="0">
                    <a:pos x="61" y="276"/>
                  </a:cxn>
                  <a:cxn ang="0">
                    <a:pos x="66" y="297"/>
                  </a:cxn>
                  <a:cxn ang="0">
                    <a:pos x="66" y="316"/>
                  </a:cxn>
                  <a:cxn ang="0">
                    <a:pos x="65" y="320"/>
                  </a:cxn>
                  <a:cxn ang="0">
                    <a:pos x="54" y="320"/>
                  </a:cxn>
                  <a:cxn ang="0">
                    <a:pos x="47" y="332"/>
                  </a:cxn>
                  <a:cxn ang="0">
                    <a:pos x="40" y="345"/>
                  </a:cxn>
                  <a:cxn ang="0">
                    <a:pos x="26" y="353"/>
                  </a:cxn>
                  <a:cxn ang="0">
                    <a:pos x="12" y="349"/>
                  </a:cxn>
                  <a:cxn ang="0">
                    <a:pos x="12" y="338"/>
                  </a:cxn>
                  <a:cxn ang="0">
                    <a:pos x="29" y="299"/>
                  </a:cxn>
                  <a:cxn ang="0">
                    <a:pos x="28" y="248"/>
                  </a:cxn>
                  <a:cxn ang="0">
                    <a:pos x="15" y="177"/>
                  </a:cxn>
                  <a:cxn ang="0">
                    <a:pos x="9" y="125"/>
                  </a:cxn>
                  <a:cxn ang="0">
                    <a:pos x="9" y="64"/>
                  </a:cxn>
                  <a:cxn ang="0">
                    <a:pos x="0" y="8"/>
                  </a:cxn>
                  <a:cxn ang="0">
                    <a:pos x="62" y="15"/>
                  </a:cxn>
                </a:cxnLst>
                <a:rect l="0" t="0" r="r" b="b"/>
                <a:pathLst>
                  <a:path w="67" h="353">
                    <a:moveTo>
                      <a:pt x="62" y="15"/>
                    </a:moveTo>
                    <a:cubicBezTo>
                      <a:pt x="62" y="15"/>
                      <a:pt x="59" y="59"/>
                      <a:pt x="60" y="65"/>
                    </a:cubicBezTo>
                    <a:cubicBezTo>
                      <a:pt x="60" y="72"/>
                      <a:pt x="60" y="92"/>
                      <a:pt x="60" y="98"/>
                    </a:cubicBezTo>
                    <a:cubicBezTo>
                      <a:pt x="59" y="104"/>
                      <a:pt x="57" y="115"/>
                      <a:pt x="58" y="121"/>
                    </a:cubicBezTo>
                    <a:cubicBezTo>
                      <a:pt x="60" y="127"/>
                      <a:pt x="66" y="172"/>
                      <a:pt x="66" y="177"/>
                    </a:cubicBezTo>
                    <a:cubicBezTo>
                      <a:pt x="65" y="183"/>
                      <a:pt x="62" y="232"/>
                      <a:pt x="61" y="239"/>
                    </a:cubicBezTo>
                    <a:cubicBezTo>
                      <a:pt x="61" y="245"/>
                      <a:pt x="60" y="270"/>
                      <a:pt x="61" y="276"/>
                    </a:cubicBezTo>
                    <a:cubicBezTo>
                      <a:pt x="62" y="281"/>
                      <a:pt x="66" y="296"/>
                      <a:pt x="66" y="297"/>
                    </a:cubicBezTo>
                    <a:cubicBezTo>
                      <a:pt x="66" y="298"/>
                      <a:pt x="66" y="316"/>
                      <a:pt x="66" y="316"/>
                    </a:cubicBezTo>
                    <a:cubicBezTo>
                      <a:pt x="66" y="316"/>
                      <a:pt x="67" y="320"/>
                      <a:pt x="65" y="320"/>
                    </a:cubicBezTo>
                    <a:cubicBezTo>
                      <a:pt x="62" y="320"/>
                      <a:pt x="59" y="318"/>
                      <a:pt x="54" y="320"/>
                    </a:cubicBezTo>
                    <a:cubicBezTo>
                      <a:pt x="49" y="322"/>
                      <a:pt x="47" y="329"/>
                      <a:pt x="47" y="332"/>
                    </a:cubicBezTo>
                    <a:cubicBezTo>
                      <a:pt x="46" y="335"/>
                      <a:pt x="42" y="343"/>
                      <a:pt x="40" y="345"/>
                    </a:cubicBezTo>
                    <a:cubicBezTo>
                      <a:pt x="38" y="347"/>
                      <a:pt x="26" y="353"/>
                      <a:pt x="26" y="353"/>
                    </a:cubicBezTo>
                    <a:cubicBezTo>
                      <a:pt x="12" y="349"/>
                      <a:pt x="12" y="349"/>
                      <a:pt x="12" y="349"/>
                    </a:cubicBezTo>
                    <a:cubicBezTo>
                      <a:pt x="12" y="349"/>
                      <a:pt x="10" y="344"/>
                      <a:pt x="12" y="338"/>
                    </a:cubicBezTo>
                    <a:cubicBezTo>
                      <a:pt x="15" y="332"/>
                      <a:pt x="28" y="306"/>
                      <a:pt x="29" y="299"/>
                    </a:cubicBezTo>
                    <a:cubicBezTo>
                      <a:pt x="31" y="293"/>
                      <a:pt x="32" y="266"/>
                      <a:pt x="28" y="248"/>
                    </a:cubicBezTo>
                    <a:cubicBezTo>
                      <a:pt x="25" y="230"/>
                      <a:pt x="16" y="189"/>
                      <a:pt x="15" y="177"/>
                    </a:cubicBezTo>
                    <a:cubicBezTo>
                      <a:pt x="14" y="165"/>
                      <a:pt x="7" y="155"/>
                      <a:pt x="9" y="125"/>
                    </a:cubicBezTo>
                    <a:cubicBezTo>
                      <a:pt x="11" y="94"/>
                      <a:pt x="10" y="71"/>
                      <a:pt x="9" y="64"/>
                    </a:cubicBezTo>
                    <a:cubicBezTo>
                      <a:pt x="8" y="57"/>
                      <a:pt x="0" y="15"/>
                      <a:pt x="0" y="8"/>
                    </a:cubicBezTo>
                    <a:cubicBezTo>
                      <a:pt x="0" y="0"/>
                      <a:pt x="62" y="15"/>
                      <a:pt x="62"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1"/>
              <p:cNvSpPr>
                <a:spLocks/>
              </p:cNvSpPr>
              <p:nvPr/>
            </p:nvSpPr>
            <p:spPr bwMode="gray">
              <a:xfrm>
                <a:off x="-2084388" y="4452938"/>
                <a:ext cx="71438" cy="180975"/>
              </a:xfrm>
              <a:custGeom>
                <a:avLst/>
                <a:gdLst/>
                <a:ahLst/>
                <a:cxnLst>
                  <a:cxn ang="0">
                    <a:pos x="29" y="121"/>
                  </a:cxn>
                  <a:cxn ang="0">
                    <a:pos x="25" y="122"/>
                  </a:cxn>
                  <a:cxn ang="0">
                    <a:pos x="21" y="111"/>
                  </a:cxn>
                  <a:cxn ang="0">
                    <a:pos x="11" y="85"/>
                  </a:cxn>
                  <a:cxn ang="0">
                    <a:pos x="3" y="59"/>
                  </a:cxn>
                  <a:cxn ang="0">
                    <a:pos x="0" y="44"/>
                  </a:cxn>
                  <a:cxn ang="0">
                    <a:pos x="3" y="50"/>
                  </a:cxn>
                  <a:cxn ang="0">
                    <a:pos x="16" y="90"/>
                  </a:cxn>
                  <a:cxn ang="0">
                    <a:pos x="24" y="98"/>
                  </a:cxn>
                  <a:cxn ang="0">
                    <a:pos x="30" y="94"/>
                  </a:cxn>
                  <a:cxn ang="0">
                    <a:pos x="31" y="93"/>
                  </a:cxn>
                  <a:cxn ang="0">
                    <a:pos x="36" y="86"/>
                  </a:cxn>
                  <a:cxn ang="0">
                    <a:pos x="38" y="77"/>
                  </a:cxn>
                  <a:cxn ang="0">
                    <a:pos x="36" y="50"/>
                  </a:cxn>
                  <a:cxn ang="0">
                    <a:pos x="24" y="23"/>
                  </a:cxn>
                  <a:cxn ang="0">
                    <a:pos x="16" y="9"/>
                  </a:cxn>
                  <a:cxn ang="0">
                    <a:pos x="17" y="5"/>
                  </a:cxn>
                  <a:cxn ang="0">
                    <a:pos x="30" y="18"/>
                  </a:cxn>
                  <a:cxn ang="0">
                    <a:pos x="37" y="43"/>
                  </a:cxn>
                  <a:cxn ang="0">
                    <a:pos x="48" y="69"/>
                  </a:cxn>
                  <a:cxn ang="0">
                    <a:pos x="46" y="93"/>
                  </a:cxn>
                  <a:cxn ang="0">
                    <a:pos x="35" y="115"/>
                  </a:cxn>
                  <a:cxn ang="0">
                    <a:pos x="29" y="121"/>
                  </a:cxn>
                </a:cxnLst>
                <a:rect l="0" t="0" r="r" b="b"/>
                <a:pathLst>
                  <a:path w="48" h="123">
                    <a:moveTo>
                      <a:pt x="29" y="121"/>
                    </a:moveTo>
                    <a:cubicBezTo>
                      <a:pt x="27" y="122"/>
                      <a:pt x="26" y="123"/>
                      <a:pt x="25" y="122"/>
                    </a:cubicBezTo>
                    <a:cubicBezTo>
                      <a:pt x="24" y="121"/>
                      <a:pt x="23" y="116"/>
                      <a:pt x="21" y="111"/>
                    </a:cubicBezTo>
                    <a:cubicBezTo>
                      <a:pt x="19" y="108"/>
                      <a:pt x="12" y="89"/>
                      <a:pt x="11" y="85"/>
                    </a:cubicBezTo>
                    <a:cubicBezTo>
                      <a:pt x="9" y="79"/>
                      <a:pt x="4" y="63"/>
                      <a:pt x="3" y="59"/>
                    </a:cubicBezTo>
                    <a:cubicBezTo>
                      <a:pt x="3" y="59"/>
                      <a:pt x="0" y="44"/>
                      <a:pt x="0" y="44"/>
                    </a:cubicBezTo>
                    <a:cubicBezTo>
                      <a:pt x="0" y="43"/>
                      <a:pt x="2" y="48"/>
                      <a:pt x="3" y="50"/>
                    </a:cubicBezTo>
                    <a:cubicBezTo>
                      <a:pt x="3" y="51"/>
                      <a:pt x="11" y="83"/>
                      <a:pt x="16" y="90"/>
                    </a:cubicBezTo>
                    <a:cubicBezTo>
                      <a:pt x="20" y="98"/>
                      <a:pt x="22" y="98"/>
                      <a:pt x="24" y="98"/>
                    </a:cubicBezTo>
                    <a:cubicBezTo>
                      <a:pt x="25" y="98"/>
                      <a:pt x="29" y="95"/>
                      <a:pt x="30" y="94"/>
                    </a:cubicBezTo>
                    <a:cubicBezTo>
                      <a:pt x="30" y="94"/>
                      <a:pt x="31" y="93"/>
                      <a:pt x="31" y="93"/>
                    </a:cubicBezTo>
                    <a:cubicBezTo>
                      <a:pt x="31" y="93"/>
                      <a:pt x="35" y="88"/>
                      <a:pt x="36" y="86"/>
                    </a:cubicBezTo>
                    <a:cubicBezTo>
                      <a:pt x="37" y="85"/>
                      <a:pt x="38" y="81"/>
                      <a:pt x="38" y="77"/>
                    </a:cubicBezTo>
                    <a:cubicBezTo>
                      <a:pt x="39" y="72"/>
                      <a:pt x="38" y="60"/>
                      <a:pt x="36" y="50"/>
                    </a:cubicBezTo>
                    <a:cubicBezTo>
                      <a:pt x="35" y="45"/>
                      <a:pt x="26" y="27"/>
                      <a:pt x="24" y="23"/>
                    </a:cubicBezTo>
                    <a:cubicBezTo>
                      <a:pt x="23" y="21"/>
                      <a:pt x="17" y="11"/>
                      <a:pt x="16" y="9"/>
                    </a:cubicBezTo>
                    <a:cubicBezTo>
                      <a:pt x="15" y="7"/>
                      <a:pt x="12" y="0"/>
                      <a:pt x="17" y="5"/>
                    </a:cubicBezTo>
                    <a:cubicBezTo>
                      <a:pt x="21" y="8"/>
                      <a:pt x="29" y="14"/>
                      <a:pt x="30" y="18"/>
                    </a:cubicBezTo>
                    <a:cubicBezTo>
                      <a:pt x="31" y="22"/>
                      <a:pt x="36" y="40"/>
                      <a:pt x="37" y="43"/>
                    </a:cubicBezTo>
                    <a:cubicBezTo>
                      <a:pt x="39" y="47"/>
                      <a:pt x="46" y="63"/>
                      <a:pt x="48" y="69"/>
                    </a:cubicBezTo>
                    <a:cubicBezTo>
                      <a:pt x="48" y="72"/>
                      <a:pt x="48" y="83"/>
                      <a:pt x="46" y="93"/>
                    </a:cubicBezTo>
                    <a:cubicBezTo>
                      <a:pt x="45" y="100"/>
                      <a:pt x="37" y="113"/>
                      <a:pt x="35" y="115"/>
                    </a:cubicBezTo>
                    <a:cubicBezTo>
                      <a:pt x="33" y="118"/>
                      <a:pt x="29" y="121"/>
                      <a:pt x="29" y="12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2"/>
              <p:cNvSpPr>
                <a:spLocks/>
              </p:cNvSpPr>
              <p:nvPr/>
            </p:nvSpPr>
            <p:spPr bwMode="gray">
              <a:xfrm>
                <a:off x="-2360613" y="4606925"/>
                <a:ext cx="109538" cy="104775"/>
              </a:xfrm>
              <a:custGeom>
                <a:avLst/>
                <a:gdLst/>
                <a:ahLst/>
                <a:cxnLst>
                  <a:cxn ang="0">
                    <a:pos x="26" y="70"/>
                  </a:cxn>
                  <a:cxn ang="0">
                    <a:pos x="11" y="71"/>
                  </a:cxn>
                  <a:cxn ang="0">
                    <a:pos x="1" y="69"/>
                  </a:cxn>
                  <a:cxn ang="0">
                    <a:pos x="8" y="52"/>
                  </a:cxn>
                  <a:cxn ang="0">
                    <a:pos x="24" y="27"/>
                  </a:cxn>
                  <a:cxn ang="0">
                    <a:pos x="20" y="38"/>
                  </a:cxn>
                  <a:cxn ang="0">
                    <a:pos x="18" y="51"/>
                  </a:cxn>
                  <a:cxn ang="0">
                    <a:pos x="38" y="46"/>
                  </a:cxn>
                  <a:cxn ang="0">
                    <a:pos x="44" y="42"/>
                  </a:cxn>
                  <a:cxn ang="0">
                    <a:pos x="49" y="36"/>
                  </a:cxn>
                  <a:cxn ang="0">
                    <a:pos x="54" y="29"/>
                  </a:cxn>
                  <a:cxn ang="0">
                    <a:pos x="60" y="19"/>
                  </a:cxn>
                  <a:cxn ang="0">
                    <a:pos x="69" y="0"/>
                  </a:cxn>
                  <a:cxn ang="0">
                    <a:pos x="74" y="11"/>
                  </a:cxn>
                  <a:cxn ang="0">
                    <a:pos x="72" y="22"/>
                  </a:cxn>
                  <a:cxn ang="0">
                    <a:pos x="68" y="30"/>
                  </a:cxn>
                  <a:cxn ang="0">
                    <a:pos x="65" y="39"/>
                  </a:cxn>
                  <a:cxn ang="0">
                    <a:pos x="65" y="47"/>
                  </a:cxn>
                  <a:cxn ang="0">
                    <a:pos x="58" y="50"/>
                  </a:cxn>
                  <a:cxn ang="0">
                    <a:pos x="58" y="40"/>
                  </a:cxn>
                  <a:cxn ang="0">
                    <a:pos x="49" y="56"/>
                  </a:cxn>
                  <a:cxn ang="0">
                    <a:pos x="41" y="64"/>
                  </a:cxn>
                  <a:cxn ang="0">
                    <a:pos x="26" y="70"/>
                  </a:cxn>
                </a:cxnLst>
                <a:rect l="0" t="0" r="r" b="b"/>
                <a:pathLst>
                  <a:path w="74" h="71">
                    <a:moveTo>
                      <a:pt x="26" y="70"/>
                    </a:moveTo>
                    <a:cubicBezTo>
                      <a:pt x="20" y="71"/>
                      <a:pt x="17" y="71"/>
                      <a:pt x="11" y="71"/>
                    </a:cubicBezTo>
                    <a:cubicBezTo>
                      <a:pt x="9" y="71"/>
                      <a:pt x="2" y="70"/>
                      <a:pt x="1" y="69"/>
                    </a:cubicBezTo>
                    <a:cubicBezTo>
                      <a:pt x="0" y="67"/>
                      <a:pt x="7" y="54"/>
                      <a:pt x="8" y="52"/>
                    </a:cubicBezTo>
                    <a:cubicBezTo>
                      <a:pt x="9" y="50"/>
                      <a:pt x="23" y="29"/>
                      <a:pt x="24" y="27"/>
                    </a:cubicBezTo>
                    <a:cubicBezTo>
                      <a:pt x="27" y="23"/>
                      <a:pt x="21" y="34"/>
                      <a:pt x="20" y="38"/>
                    </a:cubicBezTo>
                    <a:cubicBezTo>
                      <a:pt x="20" y="41"/>
                      <a:pt x="16" y="50"/>
                      <a:pt x="18" y="51"/>
                    </a:cubicBezTo>
                    <a:cubicBezTo>
                      <a:pt x="20" y="52"/>
                      <a:pt x="36" y="47"/>
                      <a:pt x="38" y="46"/>
                    </a:cubicBezTo>
                    <a:cubicBezTo>
                      <a:pt x="40" y="46"/>
                      <a:pt x="43" y="44"/>
                      <a:pt x="44" y="42"/>
                    </a:cubicBezTo>
                    <a:cubicBezTo>
                      <a:pt x="46" y="40"/>
                      <a:pt x="47" y="39"/>
                      <a:pt x="49" y="36"/>
                    </a:cubicBezTo>
                    <a:cubicBezTo>
                      <a:pt x="51" y="34"/>
                      <a:pt x="53" y="31"/>
                      <a:pt x="54" y="29"/>
                    </a:cubicBezTo>
                    <a:cubicBezTo>
                      <a:pt x="57" y="26"/>
                      <a:pt x="58" y="22"/>
                      <a:pt x="60" y="19"/>
                    </a:cubicBezTo>
                    <a:cubicBezTo>
                      <a:pt x="66" y="9"/>
                      <a:pt x="68" y="0"/>
                      <a:pt x="69" y="0"/>
                    </a:cubicBezTo>
                    <a:cubicBezTo>
                      <a:pt x="71" y="0"/>
                      <a:pt x="74" y="7"/>
                      <a:pt x="74" y="11"/>
                    </a:cubicBezTo>
                    <a:cubicBezTo>
                      <a:pt x="74" y="14"/>
                      <a:pt x="73" y="19"/>
                      <a:pt x="72" y="22"/>
                    </a:cubicBezTo>
                    <a:cubicBezTo>
                      <a:pt x="71" y="24"/>
                      <a:pt x="70" y="27"/>
                      <a:pt x="68" y="30"/>
                    </a:cubicBezTo>
                    <a:cubicBezTo>
                      <a:pt x="65" y="34"/>
                      <a:pt x="65" y="37"/>
                      <a:pt x="65" y="39"/>
                    </a:cubicBezTo>
                    <a:cubicBezTo>
                      <a:pt x="65" y="41"/>
                      <a:pt x="67" y="47"/>
                      <a:pt x="65" y="47"/>
                    </a:cubicBezTo>
                    <a:cubicBezTo>
                      <a:pt x="64" y="48"/>
                      <a:pt x="59" y="51"/>
                      <a:pt x="58" y="50"/>
                    </a:cubicBezTo>
                    <a:cubicBezTo>
                      <a:pt x="58" y="48"/>
                      <a:pt x="59" y="39"/>
                      <a:pt x="58" y="40"/>
                    </a:cubicBezTo>
                    <a:cubicBezTo>
                      <a:pt x="57" y="40"/>
                      <a:pt x="50" y="52"/>
                      <a:pt x="49" y="56"/>
                    </a:cubicBezTo>
                    <a:cubicBezTo>
                      <a:pt x="48" y="58"/>
                      <a:pt x="46" y="61"/>
                      <a:pt x="41" y="64"/>
                    </a:cubicBezTo>
                    <a:cubicBezTo>
                      <a:pt x="34" y="68"/>
                      <a:pt x="26" y="70"/>
                      <a:pt x="26" y="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3"/>
              <p:cNvSpPr>
                <a:spLocks/>
              </p:cNvSpPr>
              <p:nvPr/>
            </p:nvSpPr>
            <p:spPr bwMode="gray">
              <a:xfrm>
                <a:off x="-2281238" y="3454400"/>
                <a:ext cx="122238" cy="187325"/>
              </a:xfrm>
              <a:custGeom>
                <a:avLst/>
                <a:gdLst/>
                <a:ahLst/>
                <a:cxnLst>
                  <a:cxn ang="0">
                    <a:pos x="6" y="118"/>
                  </a:cxn>
                  <a:cxn ang="0">
                    <a:pos x="0" y="66"/>
                  </a:cxn>
                  <a:cxn ang="0">
                    <a:pos x="1" y="30"/>
                  </a:cxn>
                  <a:cxn ang="0">
                    <a:pos x="13" y="6"/>
                  </a:cxn>
                  <a:cxn ang="0">
                    <a:pos x="25" y="0"/>
                  </a:cxn>
                  <a:cxn ang="0">
                    <a:pos x="49" y="0"/>
                  </a:cxn>
                  <a:cxn ang="0">
                    <a:pos x="71" y="24"/>
                  </a:cxn>
                  <a:cxn ang="0">
                    <a:pos x="77" y="46"/>
                  </a:cxn>
                  <a:cxn ang="0">
                    <a:pos x="53" y="98"/>
                  </a:cxn>
                  <a:cxn ang="0">
                    <a:pos x="6" y="118"/>
                  </a:cxn>
                </a:cxnLst>
                <a:rect l="0" t="0" r="r" b="b"/>
                <a:pathLst>
                  <a:path w="77" h="118">
                    <a:moveTo>
                      <a:pt x="6" y="118"/>
                    </a:moveTo>
                    <a:lnTo>
                      <a:pt x="0" y="66"/>
                    </a:lnTo>
                    <a:lnTo>
                      <a:pt x="1" y="30"/>
                    </a:lnTo>
                    <a:lnTo>
                      <a:pt x="13" y="6"/>
                    </a:lnTo>
                    <a:lnTo>
                      <a:pt x="25" y="0"/>
                    </a:lnTo>
                    <a:lnTo>
                      <a:pt x="49" y="0"/>
                    </a:lnTo>
                    <a:lnTo>
                      <a:pt x="71" y="24"/>
                    </a:lnTo>
                    <a:lnTo>
                      <a:pt x="77" y="46"/>
                    </a:lnTo>
                    <a:lnTo>
                      <a:pt x="53" y="98"/>
                    </a:lnTo>
                    <a:lnTo>
                      <a:pt x="6"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4"/>
              <p:cNvSpPr>
                <a:spLocks/>
              </p:cNvSpPr>
              <p:nvPr/>
            </p:nvSpPr>
            <p:spPr bwMode="gray">
              <a:xfrm>
                <a:off x="-2368550" y="3552825"/>
                <a:ext cx="276225" cy="679450"/>
              </a:xfrm>
              <a:custGeom>
                <a:avLst/>
                <a:gdLst/>
                <a:ahLst/>
                <a:cxnLst>
                  <a:cxn ang="0">
                    <a:pos x="90" y="444"/>
                  </a:cxn>
                  <a:cxn ang="0">
                    <a:pos x="63" y="440"/>
                  </a:cxn>
                  <a:cxn ang="0">
                    <a:pos x="33" y="430"/>
                  </a:cxn>
                  <a:cxn ang="0">
                    <a:pos x="8" y="430"/>
                  </a:cxn>
                  <a:cxn ang="0">
                    <a:pos x="0" y="420"/>
                  </a:cxn>
                  <a:cxn ang="0">
                    <a:pos x="10" y="309"/>
                  </a:cxn>
                  <a:cxn ang="0">
                    <a:pos x="16" y="275"/>
                  </a:cxn>
                  <a:cxn ang="0">
                    <a:pos x="27" y="226"/>
                  </a:cxn>
                  <a:cxn ang="0">
                    <a:pos x="38" y="202"/>
                  </a:cxn>
                  <a:cxn ang="0">
                    <a:pos x="34" y="175"/>
                  </a:cxn>
                  <a:cxn ang="0">
                    <a:pos x="25" y="153"/>
                  </a:cxn>
                  <a:cxn ang="0">
                    <a:pos x="31" y="134"/>
                  </a:cxn>
                  <a:cxn ang="0">
                    <a:pos x="29" y="84"/>
                  </a:cxn>
                  <a:cxn ang="0">
                    <a:pos x="30" y="59"/>
                  </a:cxn>
                  <a:cxn ang="0">
                    <a:pos x="51" y="46"/>
                  </a:cxn>
                  <a:cxn ang="0">
                    <a:pos x="60" y="36"/>
                  </a:cxn>
                  <a:cxn ang="0">
                    <a:pos x="64" y="25"/>
                  </a:cxn>
                  <a:cxn ang="0">
                    <a:pos x="70" y="26"/>
                  </a:cxn>
                  <a:cxn ang="0">
                    <a:pos x="70" y="42"/>
                  </a:cxn>
                  <a:cxn ang="0">
                    <a:pos x="91" y="46"/>
                  </a:cxn>
                  <a:cxn ang="0">
                    <a:pos x="119" y="29"/>
                  </a:cxn>
                  <a:cxn ang="0">
                    <a:pos x="131" y="0"/>
                  </a:cxn>
                  <a:cxn ang="0">
                    <a:pos x="155" y="1"/>
                  </a:cxn>
                  <a:cxn ang="0">
                    <a:pos x="179" y="35"/>
                  </a:cxn>
                  <a:cxn ang="0">
                    <a:pos x="175" y="56"/>
                  </a:cxn>
                  <a:cxn ang="0">
                    <a:pos x="161" y="98"/>
                  </a:cxn>
                  <a:cxn ang="0">
                    <a:pos x="170" y="189"/>
                  </a:cxn>
                  <a:cxn ang="0">
                    <a:pos x="158" y="248"/>
                  </a:cxn>
                  <a:cxn ang="0">
                    <a:pos x="182" y="355"/>
                  </a:cxn>
                  <a:cxn ang="0">
                    <a:pos x="185" y="424"/>
                  </a:cxn>
                  <a:cxn ang="0">
                    <a:pos x="177" y="458"/>
                  </a:cxn>
                  <a:cxn ang="0">
                    <a:pos x="142" y="452"/>
                  </a:cxn>
                  <a:cxn ang="0">
                    <a:pos x="108" y="445"/>
                  </a:cxn>
                  <a:cxn ang="0">
                    <a:pos x="90" y="444"/>
                  </a:cxn>
                </a:cxnLst>
                <a:rect l="0" t="0" r="r" b="b"/>
                <a:pathLst>
                  <a:path w="186" h="458">
                    <a:moveTo>
                      <a:pt x="90" y="444"/>
                    </a:moveTo>
                    <a:cubicBezTo>
                      <a:pt x="86" y="443"/>
                      <a:pt x="70" y="443"/>
                      <a:pt x="63" y="440"/>
                    </a:cubicBezTo>
                    <a:cubicBezTo>
                      <a:pt x="55" y="438"/>
                      <a:pt x="40" y="431"/>
                      <a:pt x="33" y="430"/>
                    </a:cubicBezTo>
                    <a:cubicBezTo>
                      <a:pt x="26" y="429"/>
                      <a:pt x="11" y="430"/>
                      <a:pt x="8" y="430"/>
                    </a:cubicBezTo>
                    <a:cubicBezTo>
                      <a:pt x="4" y="430"/>
                      <a:pt x="0" y="426"/>
                      <a:pt x="0" y="420"/>
                    </a:cubicBezTo>
                    <a:cubicBezTo>
                      <a:pt x="0" y="414"/>
                      <a:pt x="8" y="322"/>
                      <a:pt x="10" y="309"/>
                    </a:cubicBezTo>
                    <a:cubicBezTo>
                      <a:pt x="10" y="309"/>
                      <a:pt x="13" y="285"/>
                      <a:pt x="16" y="275"/>
                    </a:cubicBezTo>
                    <a:cubicBezTo>
                      <a:pt x="18" y="266"/>
                      <a:pt x="24" y="233"/>
                      <a:pt x="27" y="226"/>
                    </a:cubicBezTo>
                    <a:cubicBezTo>
                      <a:pt x="30" y="219"/>
                      <a:pt x="36" y="208"/>
                      <a:pt x="38" y="202"/>
                    </a:cubicBezTo>
                    <a:cubicBezTo>
                      <a:pt x="39" y="197"/>
                      <a:pt x="37" y="178"/>
                      <a:pt x="34" y="175"/>
                    </a:cubicBezTo>
                    <a:cubicBezTo>
                      <a:pt x="31" y="171"/>
                      <a:pt x="25" y="159"/>
                      <a:pt x="25" y="153"/>
                    </a:cubicBezTo>
                    <a:cubicBezTo>
                      <a:pt x="26" y="146"/>
                      <a:pt x="30" y="139"/>
                      <a:pt x="31" y="134"/>
                    </a:cubicBezTo>
                    <a:cubicBezTo>
                      <a:pt x="31" y="128"/>
                      <a:pt x="29" y="91"/>
                      <a:pt x="29" y="84"/>
                    </a:cubicBezTo>
                    <a:cubicBezTo>
                      <a:pt x="29" y="78"/>
                      <a:pt x="27" y="63"/>
                      <a:pt x="30" y="59"/>
                    </a:cubicBezTo>
                    <a:cubicBezTo>
                      <a:pt x="32" y="55"/>
                      <a:pt x="47" y="49"/>
                      <a:pt x="51" y="46"/>
                    </a:cubicBezTo>
                    <a:cubicBezTo>
                      <a:pt x="55" y="43"/>
                      <a:pt x="58" y="40"/>
                      <a:pt x="60" y="36"/>
                    </a:cubicBezTo>
                    <a:cubicBezTo>
                      <a:pt x="62" y="33"/>
                      <a:pt x="61" y="26"/>
                      <a:pt x="64" y="25"/>
                    </a:cubicBezTo>
                    <a:cubicBezTo>
                      <a:pt x="66" y="23"/>
                      <a:pt x="70" y="24"/>
                      <a:pt x="70" y="26"/>
                    </a:cubicBezTo>
                    <a:cubicBezTo>
                      <a:pt x="70" y="28"/>
                      <a:pt x="67" y="38"/>
                      <a:pt x="70" y="42"/>
                    </a:cubicBezTo>
                    <a:cubicBezTo>
                      <a:pt x="74" y="46"/>
                      <a:pt x="87" y="49"/>
                      <a:pt x="91" y="46"/>
                    </a:cubicBezTo>
                    <a:cubicBezTo>
                      <a:pt x="95" y="43"/>
                      <a:pt x="119" y="29"/>
                      <a:pt x="119" y="29"/>
                    </a:cubicBezTo>
                    <a:cubicBezTo>
                      <a:pt x="131" y="0"/>
                      <a:pt x="131" y="0"/>
                      <a:pt x="131" y="0"/>
                    </a:cubicBezTo>
                    <a:cubicBezTo>
                      <a:pt x="155" y="1"/>
                      <a:pt x="155" y="1"/>
                      <a:pt x="155" y="1"/>
                    </a:cubicBezTo>
                    <a:cubicBezTo>
                      <a:pt x="179" y="35"/>
                      <a:pt x="179" y="35"/>
                      <a:pt x="179" y="35"/>
                    </a:cubicBezTo>
                    <a:cubicBezTo>
                      <a:pt x="175" y="56"/>
                      <a:pt x="175" y="56"/>
                      <a:pt x="175" y="56"/>
                    </a:cubicBezTo>
                    <a:cubicBezTo>
                      <a:pt x="161" y="98"/>
                      <a:pt x="161" y="98"/>
                      <a:pt x="161" y="98"/>
                    </a:cubicBezTo>
                    <a:cubicBezTo>
                      <a:pt x="170" y="189"/>
                      <a:pt x="170" y="189"/>
                      <a:pt x="170" y="189"/>
                    </a:cubicBezTo>
                    <a:cubicBezTo>
                      <a:pt x="170" y="189"/>
                      <a:pt x="157" y="235"/>
                      <a:pt x="158" y="248"/>
                    </a:cubicBezTo>
                    <a:cubicBezTo>
                      <a:pt x="159" y="261"/>
                      <a:pt x="179" y="331"/>
                      <a:pt x="182" y="355"/>
                    </a:cubicBezTo>
                    <a:cubicBezTo>
                      <a:pt x="182" y="361"/>
                      <a:pt x="186" y="416"/>
                      <a:pt x="185" y="424"/>
                    </a:cubicBezTo>
                    <a:cubicBezTo>
                      <a:pt x="184" y="432"/>
                      <a:pt x="185" y="458"/>
                      <a:pt x="177" y="458"/>
                    </a:cubicBezTo>
                    <a:cubicBezTo>
                      <a:pt x="170" y="458"/>
                      <a:pt x="152" y="455"/>
                      <a:pt x="142" y="452"/>
                    </a:cubicBezTo>
                    <a:cubicBezTo>
                      <a:pt x="131" y="449"/>
                      <a:pt x="111" y="446"/>
                      <a:pt x="108" y="445"/>
                    </a:cubicBezTo>
                    <a:cubicBezTo>
                      <a:pt x="105" y="444"/>
                      <a:pt x="90" y="444"/>
                      <a:pt x="90" y="44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118" name="Freeform 25"/>
              <p:cNvSpPr>
                <a:spLocks/>
              </p:cNvSpPr>
              <p:nvPr/>
            </p:nvSpPr>
            <p:spPr bwMode="gray">
              <a:xfrm>
                <a:off x="-2239963" y="3529013"/>
                <a:ext cx="82550" cy="101600"/>
              </a:xfrm>
              <a:custGeom>
                <a:avLst/>
                <a:gdLst/>
                <a:ahLst/>
                <a:cxnLst>
                  <a:cxn ang="0">
                    <a:pos x="19" y="63"/>
                  </a:cxn>
                  <a:cxn ang="0">
                    <a:pos x="10" y="67"/>
                  </a:cxn>
                  <a:cxn ang="0">
                    <a:pos x="0" y="52"/>
                  </a:cxn>
                  <a:cxn ang="0">
                    <a:pos x="3" y="44"/>
                  </a:cxn>
                  <a:cxn ang="0">
                    <a:pos x="47" y="0"/>
                  </a:cxn>
                  <a:cxn ang="0">
                    <a:pos x="56" y="10"/>
                  </a:cxn>
                  <a:cxn ang="0">
                    <a:pos x="55" y="18"/>
                  </a:cxn>
                  <a:cxn ang="0">
                    <a:pos x="37" y="42"/>
                  </a:cxn>
                  <a:cxn ang="0">
                    <a:pos x="19" y="63"/>
                  </a:cxn>
                </a:cxnLst>
                <a:rect l="0" t="0" r="r" b="b"/>
                <a:pathLst>
                  <a:path w="56" h="68">
                    <a:moveTo>
                      <a:pt x="19" y="63"/>
                    </a:moveTo>
                    <a:cubicBezTo>
                      <a:pt x="19" y="63"/>
                      <a:pt x="12" y="68"/>
                      <a:pt x="10" y="67"/>
                    </a:cubicBezTo>
                    <a:cubicBezTo>
                      <a:pt x="8" y="66"/>
                      <a:pt x="1" y="56"/>
                      <a:pt x="0" y="52"/>
                    </a:cubicBezTo>
                    <a:cubicBezTo>
                      <a:pt x="0" y="47"/>
                      <a:pt x="1" y="46"/>
                      <a:pt x="3" y="44"/>
                    </a:cubicBezTo>
                    <a:cubicBezTo>
                      <a:pt x="5" y="41"/>
                      <a:pt x="47" y="0"/>
                      <a:pt x="47" y="0"/>
                    </a:cubicBezTo>
                    <a:cubicBezTo>
                      <a:pt x="56" y="10"/>
                      <a:pt x="56" y="10"/>
                      <a:pt x="56" y="10"/>
                    </a:cubicBezTo>
                    <a:cubicBezTo>
                      <a:pt x="55" y="18"/>
                      <a:pt x="55" y="18"/>
                      <a:pt x="55" y="18"/>
                    </a:cubicBezTo>
                    <a:cubicBezTo>
                      <a:pt x="37" y="42"/>
                      <a:pt x="37" y="42"/>
                      <a:pt x="37" y="42"/>
                    </a:cubicBezTo>
                    <a:lnTo>
                      <a:pt x="19"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6"/>
              <p:cNvSpPr>
                <a:spLocks/>
              </p:cNvSpPr>
              <p:nvPr/>
            </p:nvSpPr>
            <p:spPr bwMode="gray">
              <a:xfrm>
                <a:off x="-2311401" y="3413125"/>
                <a:ext cx="300038" cy="338138"/>
              </a:xfrm>
              <a:custGeom>
                <a:avLst/>
                <a:gdLst/>
                <a:ahLst/>
                <a:cxnLst>
                  <a:cxn ang="0">
                    <a:pos x="144" y="226"/>
                  </a:cxn>
                  <a:cxn ang="0">
                    <a:pos x="151" y="227"/>
                  </a:cxn>
                  <a:cxn ang="0">
                    <a:pos x="167" y="219"/>
                  </a:cxn>
                  <a:cxn ang="0">
                    <a:pos x="186" y="196"/>
                  </a:cxn>
                  <a:cxn ang="0">
                    <a:pos x="200" y="155"/>
                  </a:cxn>
                  <a:cxn ang="0">
                    <a:pos x="196" y="130"/>
                  </a:cxn>
                  <a:cxn ang="0">
                    <a:pos x="168" y="117"/>
                  </a:cxn>
                  <a:cxn ang="0">
                    <a:pos x="125" y="73"/>
                  </a:cxn>
                  <a:cxn ang="0">
                    <a:pos x="90" y="9"/>
                  </a:cxn>
                  <a:cxn ang="0">
                    <a:pos x="66" y="0"/>
                  </a:cxn>
                  <a:cxn ang="0">
                    <a:pos x="44" y="10"/>
                  </a:cxn>
                  <a:cxn ang="0">
                    <a:pos x="24" y="38"/>
                  </a:cxn>
                  <a:cxn ang="0">
                    <a:pos x="19" y="77"/>
                  </a:cxn>
                  <a:cxn ang="0">
                    <a:pos x="15" y="104"/>
                  </a:cxn>
                  <a:cxn ang="0">
                    <a:pos x="9" y="130"/>
                  </a:cxn>
                  <a:cxn ang="0">
                    <a:pos x="0" y="144"/>
                  </a:cxn>
                  <a:cxn ang="0">
                    <a:pos x="2" y="146"/>
                  </a:cxn>
                  <a:cxn ang="0">
                    <a:pos x="16" y="141"/>
                  </a:cxn>
                  <a:cxn ang="0">
                    <a:pos x="23" y="130"/>
                  </a:cxn>
                  <a:cxn ang="0">
                    <a:pos x="30" y="117"/>
                  </a:cxn>
                  <a:cxn ang="0">
                    <a:pos x="24" y="94"/>
                  </a:cxn>
                  <a:cxn ang="0">
                    <a:pos x="25" y="57"/>
                  </a:cxn>
                  <a:cxn ang="0">
                    <a:pos x="34" y="41"/>
                  </a:cxn>
                  <a:cxn ang="0">
                    <a:pos x="52" y="33"/>
                  </a:cxn>
                  <a:cxn ang="0">
                    <a:pos x="62" y="34"/>
                  </a:cxn>
                  <a:cxn ang="0">
                    <a:pos x="79" y="49"/>
                  </a:cxn>
                  <a:cxn ang="0">
                    <a:pos x="93" y="82"/>
                  </a:cxn>
                  <a:cxn ang="0">
                    <a:pos x="108" y="111"/>
                  </a:cxn>
                  <a:cxn ang="0">
                    <a:pos x="136" y="138"/>
                  </a:cxn>
                  <a:cxn ang="0">
                    <a:pos x="139" y="156"/>
                  </a:cxn>
                  <a:cxn ang="0">
                    <a:pos x="141" y="190"/>
                  </a:cxn>
                  <a:cxn ang="0">
                    <a:pos x="144" y="226"/>
                  </a:cxn>
                </a:cxnLst>
                <a:rect l="0" t="0" r="r" b="b"/>
                <a:pathLst>
                  <a:path w="203" h="227">
                    <a:moveTo>
                      <a:pt x="144" y="226"/>
                    </a:moveTo>
                    <a:cubicBezTo>
                      <a:pt x="144" y="226"/>
                      <a:pt x="148" y="227"/>
                      <a:pt x="151" y="227"/>
                    </a:cubicBezTo>
                    <a:cubicBezTo>
                      <a:pt x="154" y="227"/>
                      <a:pt x="164" y="222"/>
                      <a:pt x="167" y="219"/>
                    </a:cubicBezTo>
                    <a:cubicBezTo>
                      <a:pt x="170" y="216"/>
                      <a:pt x="183" y="201"/>
                      <a:pt x="186" y="196"/>
                    </a:cubicBezTo>
                    <a:cubicBezTo>
                      <a:pt x="191" y="187"/>
                      <a:pt x="198" y="162"/>
                      <a:pt x="200" y="155"/>
                    </a:cubicBezTo>
                    <a:cubicBezTo>
                      <a:pt x="201" y="149"/>
                      <a:pt x="203" y="136"/>
                      <a:pt x="196" y="130"/>
                    </a:cubicBezTo>
                    <a:cubicBezTo>
                      <a:pt x="189" y="124"/>
                      <a:pt x="182" y="122"/>
                      <a:pt x="168" y="117"/>
                    </a:cubicBezTo>
                    <a:cubicBezTo>
                      <a:pt x="157" y="113"/>
                      <a:pt x="130" y="83"/>
                      <a:pt x="125" y="73"/>
                    </a:cubicBezTo>
                    <a:cubicBezTo>
                      <a:pt x="120" y="63"/>
                      <a:pt x="98" y="14"/>
                      <a:pt x="90" y="9"/>
                    </a:cubicBezTo>
                    <a:cubicBezTo>
                      <a:pt x="82" y="4"/>
                      <a:pt x="72" y="0"/>
                      <a:pt x="66" y="0"/>
                    </a:cubicBezTo>
                    <a:cubicBezTo>
                      <a:pt x="61" y="0"/>
                      <a:pt x="50" y="4"/>
                      <a:pt x="44" y="10"/>
                    </a:cubicBezTo>
                    <a:cubicBezTo>
                      <a:pt x="39" y="15"/>
                      <a:pt x="29" y="23"/>
                      <a:pt x="24" y="38"/>
                    </a:cubicBezTo>
                    <a:cubicBezTo>
                      <a:pt x="21" y="45"/>
                      <a:pt x="19" y="72"/>
                      <a:pt x="19" y="77"/>
                    </a:cubicBezTo>
                    <a:cubicBezTo>
                      <a:pt x="19" y="83"/>
                      <a:pt x="16" y="97"/>
                      <a:pt x="15" y="104"/>
                    </a:cubicBezTo>
                    <a:cubicBezTo>
                      <a:pt x="14" y="112"/>
                      <a:pt x="11" y="124"/>
                      <a:pt x="9" y="130"/>
                    </a:cubicBezTo>
                    <a:cubicBezTo>
                      <a:pt x="6" y="135"/>
                      <a:pt x="0" y="143"/>
                      <a:pt x="0" y="144"/>
                    </a:cubicBezTo>
                    <a:cubicBezTo>
                      <a:pt x="0" y="146"/>
                      <a:pt x="1" y="147"/>
                      <a:pt x="2" y="146"/>
                    </a:cubicBezTo>
                    <a:cubicBezTo>
                      <a:pt x="3" y="146"/>
                      <a:pt x="14" y="143"/>
                      <a:pt x="16" y="141"/>
                    </a:cubicBezTo>
                    <a:cubicBezTo>
                      <a:pt x="18" y="139"/>
                      <a:pt x="23" y="132"/>
                      <a:pt x="23" y="130"/>
                    </a:cubicBezTo>
                    <a:cubicBezTo>
                      <a:pt x="24" y="128"/>
                      <a:pt x="30" y="119"/>
                      <a:pt x="30" y="117"/>
                    </a:cubicBezTo>
                    <a:cubicBezTo>
                      <a:pt x="29" y="115"/>
                      <a:pt x="25" y="100"/>
                      <a:pt x="24" y="94"/>
                    </a:cubicBezTo>
                    <a:cubicBezTo>
                      <a:pt x="24" y="86"/>
                      <a:pt x="25" y="61"/>
                      <a:pt x="25" y="57"/>
                    </a:cubicBezTo>
                    <a:cubicBezTo>
                      <a:pt x="26" y="49"/>
                      <a:pt x="31" y="44"/>
                      <a:pt x="34" y="41"/>
                    </a:cubicBezTo>
                    <a:cubicBezTo>
                      <a:pt x="38" y="37"/>
                      <a:pt x="47" y="33"/>
                      <a:pt x="52" y="33"/>
                    </a:cubicBezTo>
                    <a:cubicBezTo>
                      <a:pt x="54" y="33"/>
                      <a:pt x="58" y="33"/>
                      <a:pt x="62" y="34"/>
                    </a:cubicBezTo>
                    <a:cubicBezTo>
                      <a:pt x="65" y="36"/>
                      <a:pt x="75" y="43"/>
                      <a:pt x="79" y="49"/>
                    </a:cubicBezTo>
                    <a:cubicBezTo>
                      <a:pt x="84" y="57"/>
                      <a:pt x="91" y="80"/>
                      <a:pt x="93" y="82"/>
                    </a:cubicBezTo>
                    <a:cubicBezTo>
                      <a:pt x="95" y="84"/>
                      <a:pt x="105" y="108"/>
                      <a:pt x="108" y="111"/>
                    </a:cubicBezTo>
                    <a:cubicBezTo>
                      <a:pt x="110" y="114"/>
                      <a:pt x="135" y="137"/>
                      <a:pt x="136" y="138"/>
                    </a:cubicBezTo>
                    <a:cubicBezTo>
                      <a:pt x="137" y="139"/>
                      <a:pt x="139" y="156"/>
                      <a:pt x="139" y="156"/>
                    </a:cubicBezTo>
                    <a:cubicBezTo>
                      <a:pt x="141" y="190"/>
                      <a:pt x="141" y="190"/>
                      <a:pt x="141" y="190"/>
                    </a:cubicBezTo>
                    <a:lnTo>
                      <a:pt x="144" y="22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7"/>
              <p:cNvSpPr>
                <a:spLocks/>
              </p:cNvSpPr>
              <p:nvPr/>
            </p:nvSpPr>
            <p:spPr bwMode="gray">
              <a:xfrm>
                <a:off x="-2236790" y="3552825"/>
                <a:ext cx="149225" cy="314325"/>
              </a:xfrm>
              <a:custGeom>
                <a:avLst/>
                <a:gdLst/>
                <a:ahLst/>
                <a:cxnLst>
                  <a:cxn ang="0">
                    <a:pos x="66" y="212"/>
                  </a:cxn>
                  <a:cxn ang="0">
                    <a:pos x="60" y="209"/>
                  </a:cxn>
                  <a:cxn ang="0">
                    <a:pos x="47" y="187"/>
                  </a:cxn>
                  <a:cxn ang="0">
                    <a:pos x="32" y="160"/>
                  </a:cxn>
                  <a:cxn ang="0">
                    <a:pos x="16" y="116"/>
                  </a:cxn>
                  <a:cxn ang="0">
                    <a:pos x="9" y="93"/>
                  </a:cxn>
                  <a:cxn ang="0">
                    <a:pos x="5" y="75"/>
                  </a:cxn>
                  <a:cxn ang="0">
                    <a:pos x="8" y="60"/>
                  </a:cxn>
                  <a:cxn ang="0">
                    <a:pos x="13" y="50"/>
                  </a:cxn>
                  <a:cxn ang="0">
                    <a:pos x="14" y="43"/>
                  </a:cxn>
                  <a:cxn ang="0">
                    <a:pos x="13" y="34"/>
                  </a:cxn>
                  <a:cxn ang="0">
                    <a:pos x="4" y="27"/>
                  </a:cxn>
                  <a:cxn ang="0">
                    <a:pos x="1" y="23"/>
                  </a:cxn>
                  <a:cxn ang="0">
                    <a:pos x="4" y="21"/>
                  </a:cxn>
                  <a:cxn ang="0">
                    <a:pos x="12" y="23"/>
                  </a:cxn>
                  <a:cxn ang="0">
                    <a:pos x="18" y="30"/>
                  </a:cxn>
                  <a:cxn ang="0">
                    <a:pos x="21" y="38"/>
                  </a:cxn>
                  <a:cxn ang="0">
                    <a:pos x="23" y="37"/>
                  </a:cxn>
                  <a:cxn ang="0">
                    <a:pos x="23" y="29"/>
                  </a:cxn>
                  <a:cxn ang="0">
                    <a:pos x="18" y="22"/>
                  </a:cxn>
                  <a:cxn ang="0">
                    <a:pos x="11" y="19"/>
                  </a:cxn>
                  <a:cxn ang="0">
                    <a:pos x="7" y="17"/>
                  </a:cxn>
                  <a:cxn ang="0">
                    <a:pos x="10" y="14"/>
                  </a:cxn>
                  <a:cxn ang="0">
                    <a:pos x="18" y="15"/>
                  </a:cxn>
                  <a:cxn ang="0">
                    <a:pos x="26" y="19"/>
                  </a:cxn>
                  <a:cxn ang="0">
                    <a:pos x="29" y="23"/>
                  </a:cxn>
                  <a:cxn ang="0">
                    <a:pos x="27" y="18"/>
                  </a:cxn>
                  <a:cxn ang="0">
                    <a:pos x="18" y="13"/>
                  </a:cxn>
                  <a:cxn ang="0">
                    <a:pos x="13" y="10"/>
                  </a:cxn>
                  <a:cxn ang="0">
                    <a:pos x="17" y="9"/>
                  </a:cxn>
                  <a:cxn ang="0">
                    <a:pos x="27" y="12"/>
                  </a:cxn>
                  <a:cxn ang="0">
                    <a:pos x="33" y="16"/>
                  </a:cxn>
                  <a:cxn ang="0">
                    <a:pos x="34" y="12"/>
                  </a:cxn>
                  <a:cxn ang="0">
                    <a:pos x="34" y="3"/>
                  </a:cxn>
                  <a:cxn ang="0">
                    <a:pos x="35" y="0"/>
                  </a:cxn>
                  <a:cxn ang="0">
                    <a:pos x="39" y="4"/>
                  </a:cxn>
                  <a:cxn ang="0">
                    <a:pos x="42" y="23"/>
                  </a:cxn>
                  <a:cxn ang="0">
                    <a:pos x="42" y="48"/>
                  </a:cxn>
                  <a:cxn ang="0">
                    <a:pos x="32" y="68"/>
                  </a:cxn>
                  <a:cxn ang="0">
                    <a:pos x="30" y="83"/>
                  </a:cxn>
                  <a:cxn ang="0">
                    <a:pos x="46" y="118"/>
                  </a:cxn>
                  <a:cxn ang="0">
                    <a:pos x="58" y="132"/>
                  </a:cxn>
                  <a:cxn ang="0">
                    <a:pos x="56" y="110"/>
                  </a:cxn>
                  <a:cxn ang="0">
                    <a:pos x="59" y="97"/>
                  </a:cxn>
                  <a:cxn ang="0">
                    <a:pos x="55" y="85"/>
                  </a:cxn>
                  <a:cxn ang="0">
                    <a:pos x="61" y="56"/>
                  </a:cxn>
                  <a:cxn ang="0">
                    <a:pos x="74" y="42"/>
                  </a:cxn>
                  <a:cxn ang="0">
                    <a:pos x="75" y="42"/>
                  </a:cxn>
                  <a:cxn ang="0">
                    <a:pos x="84" y="43"/>
                  </a:cxn>
                  <a:cxn ang="0">
                    <a:pos x="99" y="61"/>
                  </a:cxn>
                  <a:cxn ang="0">
                    <a:pos x="101" y="85"/>
                  </a:cxn>
                  <a:cxn ang="0">
                    <a:pos x="101" y="117"/>
                  </a:cxn>
                  <a:cxn ang="0">
                    <a:pos x="96" y="149"/>
                  </a:cxn>
                  <a:cxn ang="0">
                    <a:pos x="91" y="175"/>
                  </a:cxn>
                  <a:cxn ang="0">
                    <a:pos x="86" y="194"/>
                  </a:cxn>
                  <a:cxn ang="0">
                    <a:pos x="77" y="206"/>
                  </a:cxn>
                  <a:cxn ang="0">
                    <a:pos x="70" y="211"/>
                  </a:cxn>
                  <a:cxn ang="0">
                    <a:pos x="66" y="212"/>
                  </a:cxn>
                </a:cxnLst>
                <a:rect l="0" t="0" r="r" b="b"/>
                <a:pathLst>
                  <a:path w="101" h="212">
                    <a:moveTo>
                      <a:pt x="66" y="212"/>
                    </a:moveTo>
                    <a:cubicBezTo>
                      <a:pt x="65" y="212"/>
                      <a:pt x="63" y="212"/>
                      <a:pt x="60" y="209"/>
                    </a:cubicBezTo>
                    <a:cubicBezTo>
                      <a:pt x="58" y="207"/>
                      <a:pt x="49" y="189"/>
                      <a:pt x="47" y="187"/>
                    </a:cubicBezTo>
                    <a:cubicBezTo>
                      <a:pt x="46" y="185"/>
                      <a:pt x="33" y="164"/>
                      <a:pt x="32" y="160"/>
                    </a:cubicBezTo>
                    <a:cubicBezTo>
                      <a:pt x="30" y="156"/>
                      <a:pt x="17" y="120"/>
                      <a:pt x="16" y="116"/>
                    </a:cubicBezTo>
                    <a:cubicBezTo>
                      <a:pt x="15" y="112"/>
                      <a:pt x="10" y="96"/>
                      <a:pt x="9" y="93"/>
                    </a:cubicBezTo>
                    <a:cubicBezTo>
                      <a:pt x="9" y="91"/>
                      <a:pt x="5" y="80"/>
                      <a:pt x="5" y="75"/>
                    </a:cubicBezTo>
                    <a:cubicBezTo>
                      <a:pt x="5" y="70"/>
                      <a:pt x="6" y="65"/>
                      <a:pt x="8" y="60"/>
                    </a:cubicBezTo>
                    <a:cubicBezTo>
                      <a:pt x="10" y="54"/>
                      <a:pt x="13" y="52"/>
                      <a:pt x="13" y="50"/>
                    </a:cubicBezTo>
                    <a:cubicBezTo>
                      <a:pt x="13" y="48"/>
                      <a:pt x="14" y="45"/>
                      <a:pt x="14" y="43"/>
                    </a:cubicBezTo>
                    <a:cubicBezTo>
                      <a:pt x="14" y="41"/>
                      <a:pt x="14" y="37"/>
                      <a:pt x="13" y="34"/>
                    </a:cubicBezTo>
                    <a:cubicBezTo>
                      <a:pt x="11" y="31"/>
                      <a:pt x="6" y="29"/>
                      <a:pt x="4" y="27"/>
                    </a:cubicBezTo>
                    <a:cubicBezTo>
                      <a:pt x="3" y="26"/>
                      <a:pt x="0" y="24"/>
                      <a:pt x="1" y="23"/>
                    </a:cubicBezTo>
                    <a:cubicBezTo>
                      <a:pt x="2" y="22"/>
                      <a:pt x="3" y="21"/>
                      <a:pt x="4" y="21"/>
                    </a:cubicBezTo>
                    <a:cubicBezTo>
                      <a:pt x="6" y="21"/>
                      <a:pt x="11" y="22"/>
                      <a:pt x="12" y="23"/>
                    </a:cubicBezTo>
                    <a:cubicBezTo>
                      <a:pt x="13" y="25"/>
                      <a:pt x="17" y="28"/>
                      <a:pt x="18" y="30"/>
                    </a:cubicBezTo>
                    <a:cubicBezTo>
                      <a:pt x="19" y="33"/>
                      <a:pt x="20" y="38"/>
                      <a:pt x="21" y="38"/>
                    </a:cubicBezTo>
                    <a:cubicBezTo>
                      <a:pt x="21" y="38"/>
                      <a:pt x="22" y="39"/>
                      <a:pt x="23" y="37"/>
                    </a:cubicBezTo>
                    <a:cubicBezTo>
                      <a:pt x="24" y="36"/>
                      <a:pt x="25" y="32"/>
                      <a:pt x="23" y="29"/>
                    </a:cubicBezTo>
                    <a:cubicBezTo>
                      <a:pt x="22" y="26"/>
                      <a:pt x="20" y="23"/>
                      <a:pt x="18" y="22"/>
                    </a:cubicBezTo>
                    <a:cubicBezTo>
                      <a:pt x="16" y="21"/>
                      <a:pt x="13" y="20"/>
                      <a:pt x="11" y="19"/>
                    </a:cubicBezTo>
                    <a:cubicBezTo>
                      <a:pt x="9" y="19"/>
                      <a:pt x="6" y="18"/>
                      <a:pt x="7" y="17"/>
                    </a:cubicBezTo>
                    <a:cubicBezTo>
                      <a:pt x="7" y="15"/>
                      <a:pt x="9" y="14"/>
                      <a:pt x="10" y="14"/>
                    </a:cubicBezTo>
                    <a:cubicBezTo>
                      <a:pt x="12" y="14"/>
                      <a:pt x="17" y="15"/>
                      <a:pt x="18" y="15"/>
                    </a:cubicBezTo>
                    <a:cubicBezTo>
                      <a:pt x="19" y="15"/>
                      <a:pt x="24" y="18"/>
                      <a:pt x="26" y="19"/>
                    </a:cubicBezTo>
                    <a:cubicBezTo>
                      <a:pt x="27" y="21"/>
                      <a:pt x="29" y="23"/>
                      <a:pt x="29" y="23"/>
                    </a:cubicBezTo>
                    <a:cubicBezTo>
                      <a:pt x="30" y="23"/>
                      <a:pt x="28" y="19"/>
                      <a:pt x="27" y="18"/>
                    </a:cubicBezTo>
                    <a:cubicBezTo>
                      <a:pt x="25" y="17"/>
                      <a:pt x="19" y="13"/>
                      <a:pt x="18" y="13"/>
                    </a:cubicBezTo>
                    <a:cubicBezTo>
                      <a:pt x="17" y="13"/>
                      <a:pt x="12" y="11"/>
                      <a:pt x="13" y="10"/>
                    </a:cubicBezTo>
                    <a:cubicBezTo>
                      <a:pt x="14" y="9"/>
                      <a:pt x="15" y="8"/>
                      <a:pt x="17" y="9"/>
                    </a:cubicBezTo>
                    <a:cubicBezTo>
                      <a:pt x="20" y="9"/>
                      <a:pt x="26" y="11"/>
                      <a:pt x="27" y="12"/>
                    </a:cubicBezTo>
                    <a:cubicBezTo>
                      <a:pt x="29" y="13"/>
                      <a:pt x="33" y="16"/>
                      <a:pt x="33" y="16"/>
                    </a:cubicBezTo>
                    <a:cubicBezTo>
                      <a:pt x="33" y="16"/>
                      <a:pt x="34" y="15"/>
                      <a:pt x="34" y="12"/>
                    </a:cubicBezTo>
                    <a:cubicBezTo>
                      <a:pt x="34" y="10"/>
                      <a:pt x="34" y="4"/>
                      <a:pt x="34" y="3"/>
                    </a:cubicBezTo>
                    <a:cubicBezTo>
                      <a:pt x="34" y="2"/>
                      <a:pt x="34" y="0"/>
                      <a:pt x="35" y="0"/>
                    </a:cubicBezTo>
                    <a:cubicBezTo>
                      <a:pt x="36" y="0"/>
                      <a:pt x="38" y="1"/>
                      <a:pt x="39" y="4"/>
                    </a:cubicBezTo>
                    <a:cubicBezTo>
                      <a:pt x="39" y="6"/>
                      <a:pt x="42" y="19"/>
                      <a:pt x="42" y="23"/>
                    </a:cubicBezTo>
                    <a:cubicBezTo>
                      <a:pt x="42" y="26"/>
                      <a:pt x="43" y="44"/>
                      <a:pt x="42" y="48"/>
                    </a:cubicBezTo>
                    <a:cubicBezTo>
                      <a:pt x="42" y="52"/>
                      <a:pt x="33" y="66"/>
                      <a:pt x="32" y="68"/>
                    </a:cubicBezTo>
                    <a:cubicBezTo>
                      <a:pt x="32" y="70"/>
                      <a:pt x="28" y="77"/>
                      <a:pt x="30" y="83"/>
                    </a:cubicBezTo>
                    <a:cubicBezTo>
                      <a:pt x="32" y="89"/>
                      <a:pt x="44" y="115"/>
                      <a:pt x="46" y="118"/>
                    </a:cubicBezTo>
                    <a:cubicBezTo>
                      <a:pt x="49" y="120"/>
                      <a:pt x="58" y="134"/>
                      <a:pt x="58" y="132"/>
                    </a:cubicBezTo>
                    <a:cubicBezTo>
                      <a:pt x="58" y="130"/>
                      <a:pt x="56" y="123"/>
                      <a:pt x="56" y="110"/>
                    </a:cubicBezTo>
                    <a:cubicBezTo>
                      <a:pt x="56" y="102"/>
                      <a:pt x="59" y="100"/>
                      <a:pt x="59" y="97"/>
                    </a:cubicBezTo>
                    <a:cubicBezTo>
                      <a:pt x="59" y="94"/>
                      <a:pt x="55" y="87"/>
                      <a:pt x="55" y="85"/>
                    </a:cubicBezTo>
                    <a:cubicBezTo>
                      <a:pt x="55" y="73"/>
                      <a:pt x="58" y="63"/>
                      <a:pt x="61" y="56"/>
                    </a:cubicBezTo>
                    <a:cubicBezTo>
                      <a:pt x="66" y="44"/>
                      <a:pt x="73" y="43"/>
                      <a:pt x="74" y="42"/>
                    </a:cubicBezTo>
                    <a:cubicBezTo>
                      <a:pt x="75" y="42"/>
                      <a:pt x="73" y="43"/>
                      <a:pt x="75" y="42"/>
                    </a:cubicBezTo>
                    <a:cubicBezTo>
                      <a:pt x="76" y="41"/>
                      <a:pt x="81" y="41"/>
                      <a:pt x="84" y="43"/>
                    </a:cubicBezTo>
                    <a:cubicBezTo>
                      <a:pt x="88" y="45"/>
                      <a:pt x="97" y="53"/>
                      <a:pt x="99" y="61"/>
                    </a:cubicBezTo>
                    <a:cubicBezTo>
                      <a:pt x="101" y="68"/>
                      <a:pt x="101" y="80"/>
                      <a:pt x="101" y="85"/>
                    </a:cubicBezTo>
                    <a:cubicBezTo>
                      <a:pt x="101" y="90"/>
                      <a:pt x="101" y="110"/>
                      <a:pt x="101" y="117"/>
                    </a:cubicBezTo>
                    <a:cubicBezTo>
                      <a:pt x="101" y="124"/>
                      <a:pt x="97" y="145"/>
                      <a:pt x="96" y="149"/>
                    </a:cubicBezTo>
                    <a:cubicBezTo>
                      <a:pt x="95" y="154"/>
                      <a:pt x="91" y="171"/>
                      <a:pt x="91" y="175"/>
                    </a:cubicBezTo>
                    <a:cubicBezTo>
                      <a:pt x="91" y="180"/>
                      <a:pt x="87" y="190"/>
                      <a:pt x="86" y="194"/>
                    </a:cubicBezTo>
                    <a:cubicBezTo>
                      <a:pt x="84" y="198"/>
                      <a:pt x="80" y="203"/>
                      <a:pt x="77" y="206"/>
                    </a:cubicBezTo>
                    <a:cubicBezTo>
                      <a:pt x="75" y="209"/>
                      <a:pt x="71" y="211"/>
                      <a:pt x="70" y="211"/>
                    </a:cubicBezTo>
                    <a:cubicBezTo>
                      <a:pt x="69" y="211"/>
                      <a:pt x="66" y="212"/>
                      <a:pt x="66" y="21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104"/>
            <p:cNvGrpSpPr/>
            <p:nvPr/>
          </p:nvGrpSpPr>
          <p:grpSpPr bwMode="gray">
            <a:xfrm>
              <a:off x="1571370" y="1600657"/>
              <a:ext cx="1320688" cy="3111033"/>
              <a:chOff x="-1916113" y="3406775"/>
              <a:chExt cx="576263" cy="1304925"/>
            </a:xfrm>
          </p:grpSpPr>
          <p:sp>
            <p:nvSpPr>
              <p:cNvPr id="104" name="Freeform 28"/>
              <p:cNvSpPr>
                <a:spLocks/>
              </p:cNvSpPr>
              <p:nvPr/>
            </p:nvSpPr>
            <p:spPr bwMode="gray">
              <a:xfrm>
                <a:off x="-1716088" y="3406775"/>
                <a:ext cx="147638" cy="249238"/>
              </a:xfrm>
              <a:custGeom>
                <a:avLst/>
                <a:gdLst/>
                <a:ahLst/>
                <a:cxnLst>
                  <a:cxn ang="0">
                    <a:pos x="23" y="132"/>
                  </a:cxn>
                  <a:cxn ang="0">
                    <a:pos x="25" y="125"/>
                  </a:cxn>
                  <a:cxn ang="0">
                    <a:pos x="11" y="117"/>
                  </a:cxn>
                  <a:cxn ang="0">
                    <a:pos x="2" y="95"/>
                  </a:cxn>
                  <a:cxn ang="0">
                    <a:pos x="1" y="75"/>
                  </a:cxn>
                  <a:cxn ang="0">
                    <a:pos x="1" y="51"/>
                  </a:cxn>
                  <a:cxn ang="0">
                    <a:pos x="4" y="28"/>
                  </a:cxn>
                  <a:cxn ang="0">
                    <a:pos x="9" y="7"/>
                  </a:cxn>
                  <a:cxn ang="0">
                    <a:pos x="37" y="1"/>
                  </a:cxn>
                  <a:cxn ang="0">
                    <a:pos x="66" y="4"/>
                  </a:cxn>
                  <a:cxn ang="0">
                    <a:pos x="95" y="30"/>
                  </a:cxn>
                  <a:cxn ang="0">
                    <a:pos x="96" y="74"/>
                  </a:cxn>
                  <a:cxn ang="0">
                    <a:pos x="85" y="100"/>
                  </a:cxn>
                  <a:cxn ang="0">
                    <a:pos x="85" y="113"/>
                  </a:cxn>
                  <a:cxn ang="0">
                    <a:pos x="72" y="149"/>
                  </a:cxn>
                  <a:cxn ang="0">
                    <a:pos x="57" y="168"/>
                  </a:cxn>
                  <a:cxn ang="0">
                    <a:pos x="39" y="159"/>
                  </a:cxn>
                  <a:cxn ang="0">
                    <a:pos x="23" y="132"/>
                  </a:cxn>
                </a:cxnLst>
                <a:rect l="0" t="0" r="r" b="b"/>
                <a:pathLst>
                  <a:path w="99" h="168">
                    <a:moveTo>
                      <a:pt x="23" y="132"/>
                    </a:moveTo>
                    <a:cubicBezTo>
                      <a:pt x="25" y="125"/>
                      <a:pt x="25" y="125"/>
                      <a:pt x="25" y="125"/>
                    </a:cubicBezTo>
                    <a:cubicBezTo>
                      <a:pt x="25" y="125"/>
                      <a:pt x="18" y="122"/>
                      <a:pt x="11" y="117"/>
                    </a:cubicBezTo>
                    <a:cubicBezTo>
                      <a:pt x="6" y="112"/>
                      <a:pt x="3" y="99"/>
                      <a:pt x="2" y="95"/>
                    </a:cubicBezTo>
                    <a:cubicBezTo>
                      <a:pt x="1" y="89"/>
                      <a:pt x="1" y="84"/>
                      <a:pt x="1" y="75"/>
                    </a:cubicBezTo>
                    <a:cubicBezTo>
                      <a:pt x="1" y="75"/>
                      <a:pt x="0" y="58"/>
                      <a:pt x="1" y="51"/>
                    </a:cubicBezTo>
                    <a:cubicBezTo>
                      <a:pt x="4" y="39"/>
                      <a:pt x="5" y="32"/>
                      <a:pt x="4" y="28"/>
                    </a:cubicBezTo>
                    <a:cubicBezTo>
                      <a:pt x="4" y="24"/>
                      <a:pt x="1" y="9"/>
                      <a:pt x="9" y="7"/>
                    </a:cubicBezTo>
                    <a:cubicBezTo>
                      <a:pt x="17" y="5"/>
                      <a:pt x="30" y="1"/>
                      <a:pt x="37" y="1"/>
                    </a:cubicBezTo>
                    <a:cubicBezTo>
                      <a:pt x="43" y="1"/>
                      <a:pt x="51" y="0"/>
                      <a:pt x="66" y="4"/>
                    </a:cubicBezTo>
                    <a:cubicBezTo>
                      <a:pt x="71" y="5"/>
                      <a:pt x="93" y="19"/>
                      <a:pt x="95" y="30"/>
                    </a:cubicBezTo>
                    <a:cubicBezTo>
                      <a:pt x="98" y="42"/>
                      <a:pt x="99" y="63"/>
                      <a:pt x="96" y="74"/>
                    </a:cubicBezTo>
                    <a:cubicBezTo>
                      <a:pt x="93" y="85"/>
                      <a:pt x="88" y="96"/>
                      <a:pt x="85" y="100"/>
                    </a:cubicBezTo>
                    <a:cubicBezTo>
                      <a:pt x="82" y="104"/>
                      <a:pt x="85" y="109"/>
                      <a:pt x="85" y="113"/>
                    </a:cubicBezTo>
                    <a:cubicBezTo>
                      <a:pt x="84" y="119"/>
                      <a:pt x="72" y="149"/>
                      <a:pt x="72" y="149"/>
                    </a:cubicBezTo>
                    <a:cubicBezTo>
                      <a:pt x="57" y="168"/>
                      <a:pt x="57" y="168"/>
                      <a:pt x="57" y="168"/>
                    </a:cubicBezTo>
                    <a:cubicBezTo>
                      <a:pt x="39" y="159"/>
                      <a:pt x="39" y="159"/>
                      <a:pt x="39" y="159"/>
                    </a:cubicBezTo>
                    <a:lnTo>
                      <a:pt x="23" y="1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9"/>
              <p:cNvSpPr>
                <a:spLocks/>
              </p:cNvSpPr>
              <p:nvPr/>
            </p:nvSpPr>
            <p:spPr bwMode="gray">
              <a:xfrm>
                <a:off x="-1854200" y="3570288"/>
                <a:ext cx="461963" cy="447675"/>
              </a:xfrm>
              <a:custGeom>
                <a:avLst/>
                <a:gdLst/>
                <a:ahLst/>
                <a:cxnLst>
                  <a:cxn ang="0">
                    <a:pos x="103" y="16"/>
                  </a:cxn>
                  <a:cxn ang="0">
                    <a:pos x="111" y="14"/>
                  </a:cxn>
                  <a:cxn ang="0">
                    <a:pos x="121" y="14"/>
                  </a:cxn>
                  <a:cxn ang="0">
                    <a:pos x="124" y="24"/>
                  </a:cxn>
                  <a:cxn ang="0">
                    <a:pos x="139" y="45"/>
                  </a:cxn>
                  <a:cxn ang="0">
                    <a:pos x="163" y="32"/>
                  </a:cxn>
                  <a:cxn ang="0">
                    <a:pos x="179" y="2"/>
                  </a:cxn>
                  <a:cxn ang="0">
                    <a:pos x="191" y="12"/>
                  </a:cxn>
                  <a:cxn ang="0">
                    <a:pos x="235" y="33"/>
                  </a:cxn>
                  <a:cxn ang="0">
                    <a:pos x="267" y="64"/>
                  </a:cxn>
                  <a:cxn ang="0">
                    <a:pos x="310" y="172"/>
                  </a:cxn>
                  <a:cxn ang="0">
                    <a:pos x="310" y="221"/>
                  </a:cxn>
                  <a:cxn ang="0">
                    <a:pos x="265" y="193"/>
                  </a:cxn>
                  <a:cxn ang="0">
                    <a:pos x="255" y="214"/>
                  </a:cxn>
                  <a:cxn ang="0">
                    <a:pos x="232" y="187"/>
                  </a:cxn>
                  <a:cxn ang="0">
                    <a:pos x="239" y="257"/>
                  </a:cxn>
                  <a:cxn ang="0">
                    <a:pos x="227" y="278"/>
                  </a:cxn>
                  <a:cxn ang="0">
                    <a:pos x="172" y="301"/>
                  </a:cxn>
                  <a:cxn ang="0">
                    <a:pos x="110" y="298"/>
                  </a:cxn>
                  <a:cxn ang="0">
                    <a:pos x="58" y="291"/>
                  </a:cxn>
                  <a:cxn ang="0">
                    <a:pos x="36" y="249"/>
                  </a:cxn>
                  <a:cxn ang="0">
                    <a:pos x="1" y="191"/>
                  </a:cxn>
                  <a:cxn ang="0">
                    <a:pos x="0" y="140"/>
                  </a:cxn>
                  <a:cxn ang="0">
                    <a:pos x="23" y="94"/>
                  </a:cxn>
                  <a:cxn ang="0">
                    <a:pos x="50" y="26"/>
                  </a:cxn>
                  <a:cxn ang="0">
                    <a:pos x="103" y="16"/>
                  </a:cxn>
                </a:cxnLst>
                <a:rect l="0" t="0" r="r" b="b"/>
                <a:pathLst>
                  <a:path w="313" h="301">
                    <a:moveTo>
                      <a:pt x="103" y="16"/>
                    </a:moveTo>
                    <a:cubicBezTo>
                      <a:pt x="103" y="16"/>
                      <a:pt x="109" y="14"/>
                      <a:pt x="111" y="14"/>
                    </a:cubicBezTo>
                    <a:cubicBezTo>
                      <a:pt x="114" y="14"/>
                      <a:pt x="121" y="14"/>
                      <a:pt x="121" y="14"/>
                    </a:cubicBezTo>
                    <a:cubicBezTo>
                      <a:pt x="121" y="14"/>
                      <a:pt x="123" y="21"/>
                      <a:pt x="124" y="24"/>
                    </a:cubicBezTo>
                    <a:cubicBezTo>
                      <a:pt x="125" y="28"/>
                      <a:pt x="133" y="42"/>
                      <a:pt x="139" y="45"/>
                    </a:cubicBezTo>
                    <a:cubicBezTo>
                      <a:pt x="144" y="47"/>
                      <a:pt x="158" y="39"/>
                      <a:pt x="163" y="32"/>
                    </a:cubicBezTo>
                    <a:cubicBezTo>
                      <a:pt x="167" y="27"/>
                      <a:pt x="179" y="4"/>
                      <a:pt x="179" y="2"/>
                    </a:cubicBezTo>
                    <a:cubicBezTo>
                      <a:pt x="179" y="0"/>
                      <a:pt x="187" y="11"/>
                      <a:pt x="191" y="12"/>
                    </a:cubicBezTo>
                    <a:cubicBezTo>
                      <a:pt x="194" y="13"/>
                      <a:pt x="230" y="31"/>
                      <a:pt x="235" y="33"/>
                    </a:cubicBezTo>
                    <a:cubicBezTo>
                      <a:pt x="235" y="33"/>
                      <a:pt x="262" y="46"/>
                      <a:pt x="267" y="64"/>
                    </a:cubicBezTo>
                    <a:cubicBezTo>
                      <a:pt x="273" y="82"/>
                      <a:pt x="308" y="162"/>
                      <a:pt x="310" y="172"/>
                    </a:cubicBezTo>
                    <a:cubicBezTo>
                      <a:pt x="313" y="182"/>
                      <a:pt x="310" y="221"/>
                      <a:pt x="310" y="221"/>
                    </a:cubicBezTo>
                    <a:cubicBezTo>
                      <a:pt x="265" y="193"/>
                      <a:pt x="265" y="193"/>
                      <a:pt x="265" y="193"/>
                    </a:cubicBezTo>
                    <a:cubicBezTo>
                      <a:pt x="255" y="214"/>
                      <a:pt x="255" y="214"/>
                      <a:pt x="255" y="214"/>
                    </a:cubicBezTo>
                    <a:cubicBezTo>
                      <a:pt x="255" y="214"/>
                      <a:pt x="232" y="184"/>
                      <a:pt x="232" y="187"/>
                    </a:cubicBezTo>
                    <a:cubicBezTo>
                      <a:pt x="232" y="189"/>
                      <a:pt x="240" y="252"/>
                      <a:pt x="239" y="257"/>
                    </a:cubicBezTo>
                    <a:cubicBezTo>
                      <a:pt x="238" y="262"/>
                      <a:pt x="227" y="278"/>
                      <a:pt x="227" y="278"/>
                    </a:cubicBezTo>
                    <a:cubicBezTo>
                      <a:pt x="172" y="301"/>
                      <a:pt x="172" y="301"/>
                      <a:pt x="172" y="301"/>
                    </a:cubicBezTo>
                    <a:cubicBezTo>
                      <a:pt x="110" y="298"/>
                      <a:pt x="110" y="298"/>
                      <a:pt x="110" y="298"/>
                    </a:cubicBezTo>
                    <a:cubicBezTo>
                      <a:pt x="58" y="291"/>
                      <a:pt x="58" y="291"/>
                      <a:pt x="58" y="291"/>
                    </a:cubicBezTo>
                    <a:cubicBezTo>
                      <a:pt x="36" y="249"/>
                      <a:pt x="36" y="249"/>
                      <a:pt x="36" y="249"/>
                    </a:cubicBezTo>
                    <a:cubicBezTo>
                      <a:pt x="1" y="191"/>
                      <a:pt x="1" y="191"/>
                      <a:pt x="1" y="191"/>
                    </a:cubicBezTo>
                    <a:cubicBezTo>
                      <a:pt x="0" y="140"/>
                      <a:pt x="0" y="140"/>
                      <a:pt x="0" y="140"/>
                    </a:cubicBezTo>
                    <a:cubicBezTo>
                      <a:pt x="23" y="94"/>
                      <a:pt x="23" y="94"/>
                      <a:pt x="23" y="94"/>
                    </a:cubicBezTo>
                    <a:cubicBezTo>
                      <a:pt x="50" y="26"/>
                      <a:pt x="50" y="26"/>
                      <a:pt x="50" y="26"/>
                    </a:cubicBezTo>
                    <a:lnTo>
                      <a:pt x="103" y="1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30"/>
              <p:cNvSpPr>
                <a:spLocks/>
              </p:cNvSpPr>
              <p:nvPr/>
            </p:nvSpPr>
            <p:spPr bwMode="gray">
              <a:xfrm>
                <a:off x="-1916113" y="3587750"/>
                <a:ext cx="423863" cy="1123950"/>
              </a:xfrm>
              <a:custGeom>
                <a:avLst/>
                <a:gdLst/>
                <a:ahLst/>
                <a:cxnLst>
                  <a:cxn ang="0">
                    <a:pos x="192" y="431"/>
                  </a:cxn>
                  <a:cxn ang="0">
                    <a:pos x="191" y="479"/>
                  </a:cxn>
                  <a:cxn ang="0">
                    <a:pos x="187" y="511"/>
                  </a:cxn>
                  <a:cxn ang="0">
                    <a:pos x="191" y="543"/>
                  </a:cxn>
                  <a:cxn ang="0">
                    <a:pos x="194" y="591"/>
                  </a:cxn>
                  <a:cxn ang="0">
                    <a:pos x="190" y="625"/>
                  </a:cxn>
                  <a:cxn ang="0">
                    <a:pos x="195" y="676"/>
                  </a:cxn>
                  <a:cxn ang="0">
                    <a:pos x="198" y="706"/>
                  </a:cxn>
                  <a:cxn ang="0">
                    <a:pos x="194" y="717"/>
                  </a:cxn>
                  <a:cxn ang="0">
                    <a:pos x="199" y="738"/>
                  </a:cxn>
                  <a:cxn ang="0">
                    <a:pos x="193" y="754"/>
                  </a:cxn>
                  <a:cxn ang="0">
                    <a:pos x="156" y="758"/>
                  </a:cxn>
                  <a:cxn ang="0">
                    <a:pos x="144" y="754"/>
                  </a:cxn>
                  <a:cxn ang="0">
                    <a:pos x="152" y="732"/>
                  </a:cxn>
                  <a:cxn ang="0">
                    <a:pos x="157" y="716"/>
                  </a:cxn>
                  <a:cxn ang="0">
                    <a:pos x="146" y="712"/>
                  </a:cxn>
                  <a:cxn ang="0">
                    <a:pos x="129" y="668"/>
                  </a:cxn>
                  <a:cxn ang="0">
                    <a:pos x="116" y="570"/>
                  </a:cxn>
                  <a:cxn ang="0">
                    <a:pos x="101" y="422"/>
                  </a:cxn>
                  <a:cxn ang="0">
                    <a:pos x="105" y="364"/>
                  </a:cxn>
                  <a:cxn ang="0">
                    <a:pos x="99" y="322"/>
                  </a:cxn>
                  <a:cxn ang="0">
                    <a:pos x="71" y="322"/>
                  </a:cxn>
                  <a:cxn ang="0">
                    <a:pos x="27" y="346"/>
                  </a:cxn>
                  <a:cxn ang="0">
                    <a:pos x="5" y="355"/>
                  </a:cxn>
                  <a:cxn ang="0">
                    <a:pos x="5" y="298"/>
                  </a:cxn>
                  <a:cxn ang="0">
                    <a:pos x="37" y="218"/>
                  </a:cxn>
                  <a:cxn ang="0">
                    <a:pos x="27" y="149"/>
                  </a:cxn>
                  <a:cxn ang="0">
                    <a:pos x="47" y="99"/>
                  </a:cxn>
                  <a:cxn ang="0">
                    <a:pos x="60" y="33"/>
                  </a:cxn>
                  <a:cxn ang="0">
                    <a:pos x="82" y="7"/>
                  </a:cxn>
                  <a:cxn ang="0">
                    <a:pos x="122" y="1"/>
                  </a:cxn>
                  <a:cxn ang="0">
                    <a:pos x="150" y="4"/>
                  </a:cxn>
                  <a:cxn ang="0">
                    <a:pos x="145" y="17"/>
                  </a:cxn>
                  <a:cxn ang="0">
                    <a:pos x="123" y="19"/>
                  </a:cxn>
                  <a:cxn ang="0">
                    <a:pos x="92" y="44"/>
                  </a:cxn>
                  <a:cxn ang="0">
                    <a:pos x="80" y="75"/>
                  </a:cxn>
                  <a:cxn ang="0">
                    <a:pos x="70" y="98"/>
                  </a:cxn>
                  <a:cxn ang="0">
                    <a:pos x="48" y="139"/>
                  </a:cxn>
                  <a:cxn ang="0">
                    <a:pos x="58" y="186"/>
                  </a:cxn>
                  <a:cxn ang="0">
                    <a:pos x="95" y="183"/>
                  </a:cxn>
                  <a:cxn ang="0">
                    <a:pos x="103" y="204"/>
                  </a:cxn>
                  <a:cxn ang="0">
                    <a:pos x="106" y="254"/>
                  </a:cxn>
                  <a:cxn ang="0">
                    <a:pos x="162" y="267"/>
                  </a:cxn>
                  <a:cxn ang="0">
                    <a:pos x="235" y="265"/>
                  </a:cxn>
                  <a:cxn ang="0">
                    <a:pos x="277" y="248"/>
                  </a:cxn>
                  <a:cxn ang="0">
                    <a:pos x="283" y="279"/>
                  </a:cxn>
                  <a:cxn ang="0">
                    <a:pos x="284" y="379"/>
                  </a:cxn>
                  <a:cxn ang="0">
                    <a:pos x="268" y="496"/>
                  </a:cxn>
                  <a:cxn ang="0">
                    <a:pos x="263" y="637"/>
                  </a:cxn>
                  <a:cxn ang="0">
                    <a:pos x="253" y="713"/>
                  </a:cxn>
                  <a:cxn ang="0">
                    <a:pos x="259" y="728"/>
                  </a:cxn>
                  <a:cxn ang="0">
                    <a:pos x="277" y="743"/>
                  </a:cxn>
                  <a:cxn ang="0">
                    <a:pos x="254" y="754"/>
                  </a:cxn>
                  <a:cxn ang="0">
                    <a:pos x="223" y="756"/>
                  </a:cxn>
                  <a:cxn ang="0">
                    <a:pos x="204" y="746"/>
                  </a:cxn>
                  <a:cxn ang="0">
                    <a:pos x="208" y="717"/>
                  </a:cxn>
                  <a:cxn ang="0">
                    <a:pos x="201" y="700"/>
                  </a:cxn>
                  <a:cxn ang="0">
                    <a:pos x="203" y="547"/>
                  </a:cxn>
                  <a:cxn ang="0">
                    <a:pos x="208" y="433"/>
                  </a:cxn>
                  <a:cxn ang="0">
                    <a:pos x="198" y="409"/>
                  </a:cxn>
                </a:cxnLst>
                <a:rect l="0" t="0" r="r" b="b"/>
                <a:pathLst>
                  <a:path w="287" h="758">
                    <a:moveTo>
                      <a:pt x="198" y="409"/>
                    </a:moveTo>
                    <a:cubicBezTo>
                      <a:pt x="197" y="411"/>
                      <a:pt x="192" y="426"/>
                      <a:pt x="192" y="431"/>
                    </a:cubicBezTo>
                    <a:cubicBezTo>
                      <a:pt x="192" y="436"/>
                      <a:pt x="193" y="444"/>
                      <a:pt x="192" y="452"/>
                    </a:cubicBezTo>
                    <a:cubicBezTo>
                      <a:pt x="191" y="459"/>
                      <a:pt x="191" y="476"/>
                      <a:pt x="191" y="479"/>
                    </a:cubicBezTo>
                    <a:cubicBezTo>
                      <a:pt x="191" y="482"/>
                      <a:pt x="192" y="498"/>
                      <a:pt x="191" y="501"/>
                    </a:cubicBezTo>
                    <a:cubicBezTo>
                      <a:pt x="190" y="503"/>
                      <a:pt x="188" y="507"/>
                      <a:pt x="187" y="511"/>
                    </a:cubicBezTo>
                    <a:cubicBezTo>
                      <a:pt x="187" y="516"/>
                      <a:pt x="185" y="522"/>
                      <a:pt x="186" y="524"/>
                    </a:cubicBezTo>
                    <a:cubicBezTo>
                      <a:pt x="186" y="527"/>
                      <a:pt x="191" y="539"/>
                      <a:pt x="191" y="543"/>
                    </a:cubicBezTo>
                    <a:cubicBezTo>
                      <a:pt x="191" y="546"/>
                      <a:pt x="190" y="570"/>
                      <a:pt x="190" y="574"/>
                    </a:cubicBezTo>
                    <a:cubicBezTo>
                      <a:pt x="191" y="578"/>
                      <a:pt x="194" y="587"/>
                      <a:pt x="194" y="591"/>
                    </a:cubicBezTo>
                    <a:cubicBezTo>
                      <a:pt x="194" y="596"/>
                      <a:pt x="195" y="606"/>
                      <a:pt x="194" y="610"/>
                    </a:cubicBezTo>
                    <a:cubicBezTo>
                      <a:pt x="193" y="614"/>
                      <a:pt x="190" y="619"/>
                      <a:pt x="190" y="625"/>
                    </a:cubicBezTo>
                    <a:cubicBezTo>
                      <a:pt x="190" y="630"/>
                      <a:pt x="190" y="654"/>
                      <a:pt x="191" y="660"/>
                    </a:cubicBezTo>
                    <a:cubicBezTo>
                      <a:pt x="191" y="666"/>
                      <a:pt x="194" y="668"/>
                      <a:pt x="195" y="676"/>
                    </a:cubicBezTo>
                    <a:cubicBezTo>
                      <a:pt x="196" y="683"/>
                      <a:pt x="199" y="691"/>
                      <a:pt x="199" y="694"/>
                    </a:cubicBezTo>
                    <a:cubicBezTo>
                      <a:pt x="199" y="697"/>
                      <a:pt x="198" y="703"/>
                      <a:pt x="198" y="706"/>
                    </a:cubicBezTo>
                    <a:cubicBezTo>
                      <a:pt x="198" y="708"/>
                      <a:pt x="196" y="711"/>
                      <a:pt x="196" y="711"/>
                    </a:cubicBezTo>
                    <a:cubicBezTo>
                      <a:pt x="196" y="711"/>
                      <a:pt x="194" y="715"/>
                      <a:pt x="194" y="717"/>
                    </a:cubicBezTo>
                    <a:cubicBezTo>
                      <a:pt x="194" y="720"/>
                      <a:pt x="197" y="727"/>
                      <a:pt x="197" y="730"/>
                    </a:cubicBezTo>
                    <a:cubicBezTo>
                      <a:pt x="198" y="733"/>
                      <a:pt x="199" y="736"/>
                      <a:pt x="199" y="738"/>
                    </a:cubicBezTo>
                    <a:cubicBezTo>
                      <a:pt x="199" y="740"/>
                      <a:pt x="200" y="743"/>
                      <a:pt x="199" y="745"/>
                    </a:cubicBezTo>
                    <a:cubicBezTo>
                      <a:pt x="197" y="747"/>
                      <a:pt x="195" y="752"/>
                      <a:pt x="193" y="754"/>
                    </a:cubicBezTo>
                    <a:cubicBezTo>
                      <a:pt x="190" y="757"/>
                      <a:pt x="180" y="758"/>
                      <a:pt x="177" y="758"/>
                    </a:cubicBezTo>
                    <a:cubicBezTo>
                      <a:pt x="174" y="758"/>
                      <a:pt x="160" y="758"/>
                      <a:pt x="156" y="758"/>
                    </a:cubicBezTo>
                    <a:cubicBezTo>
                      <a:pt x="152" y="758"/>
                      <a:pt x="149" y="758"/>
                      <a:pt x="147" y="758"/>
                    </a:cubicBezTo>
                    <a:cubicBezTo>
                      <a:pt x="146" y="758"/>
                      <a:pt x="144" y="754"/>
                      <a:pt x="144" y="754"/>
                    </a:cubicBezTo>
                    <a:cubicBezTo>
                      <a:pt x="144" y="754"/>
                      <a:pt x="143" y="754"/>
                      <a:pt x="144" y="749"/>
                    </a:cubicBezTo>
                    <a:cubicBezTo>
                      <a:pt x="145" y="744"/>
                      <a:pt x="150" y="734"/>
                      <a:pt x="152" y="732"/>
                    </a:cubicBezTo>
                    <a:cubicBezTo>
                      <a:pt x="155" y="729"/>
                      <a:pt x="158" y="723"/>
                      <a:pt x="159" y="721"/>
                    </a:cubicBezTo>
                    <a:cubicBezTo>
                      <a:pt x="159" y="719"/>
                      <a:pt x="157" y="716"/>
                      <a:pt x="157" y="716"/>
                    </a:cubicBezTo>
                    <a:cubicBezTo>
                      <a:pt x="153" y="719"/>
                      <a:pt x="153" y="719"/>
                      <a:pt x="153" y="719"/>
                    </a:cubicBezTo>
                    <a:cubicBezTo>
                      <a:pt x="153" y="719"/>
                      <a:pt x="147" y="717"/>
                      <a:pt x="146" y="712"/>
                    </a:cubicBezTo>
                    <a:cubicBezTo>
                      <a:pt x="144" y="706"/>
                      <a:pt x="137" y="689"/>
                      <a:pt x="135" y="684"/>
                    </a:cubicBezTo>
                    <a:cubicBezTo>
                      <a:pt x="132" y="679"/>
                      <a:pt x="129" y="672"/>
                      <a:pt x="129" y="668"/>
                    </a:cubicBezTo>
                    <a:cubicBezTo>
                      <a:pt x="129" y="663"/>
                      <a:pt x="125" y="629"/>
                      <a:pt x="124" y="618"/>
                    </a:cubicBezTo>
                    <a:cubicBezTo>
                      <a:pt x="123" y="607"/>
                      <a:pt x="116" y="572"/>
                      <a:pt x="116" y="570"/>
                    </a:cubicBezTo>
                    <a:cubicBezTo>
                      <a:pt x="116" y="567"/>
                      <a:pt x="108" y="508"/>
                      <a:pt x="108" y="504"/>
                    </a:cubicBezTo>
                    <a:cubicBezTo>
                      <a:pt x="108" y="499"/>
                      <a:pt x="100" y="435"/>
                      <a:pt x="101" y="422"/>
                    </a:cubicBezTo>
                    <a:cubicBezTo>
                      <a:pt x="102" y="408"/>
                      <a:pt x="105" y="385"/>
                      <a:pt x="105" y="381"/>
                    </a:cubicBezTo>
                    <a:cubicBezTo>
                      <a:pt x="105" y="378"/>
                      <a:pt x="106" y="368"/>
                      <a:pt x="105" y="364"/>
                    </a:cubicBezTo>
                    <a:cubicBezTo>
                      <a:pt x="103" y="360"/>
                      <a:pt x="100" y="359"/>
                      <a:pt x="100" y="356"/>
                    </a:cubicBezTo>
                    <a:cubicBezTo>
                      <a:pt x="100" y="354"/>
                      <a:pt x="102" y="323"/>
                      <a:pt x="99" y="322"/>
                    </a:cubicBezTo>
                    <a:cubicBezTo>
                      <a:pt x="96" y="321"/>
                      <a:pt x="89" y="321"/>
                      <a:pt x="84" y="321"/>
                    </a:cubicBezTo>
                    <a:cubicBezTo>
                      <a:pt x="79" y="321"/>
                      <a:pt x="74" y="319"/>
                      <a:pt x="71" y="322"/>
                    </a:cubicBezTo>
                    <a:cubicBezTo>
                      <a:pt x="67" y="324"/>
                      <a:pt x="58" y="331"/>
                      <a:pt x="58" y="331"/>
                    </a:cubicBezTo>
                    <a:cubicBezTo>
                      <a:pt x="58" y="331"/>
                      <a:pt x="28" y="345"/>
                      <a:pt x="27" y="346"/>
                    </a:cubicBezTo>
                    <a:cubicBezTo>
                      <a:pt x="25" y="348"/>
                      <a:pt x="17" y="354"/>
                      <a:pt x="15" y="355"/>
                    </a:cubicBezTo>
                    <a:cubicBezTo>
                      <a:pt x="14" y="355"/>
                      <a:pt x="7" y="355"/>
                      <a:pt x="5" y="355"/>
                    </a:cubicBezTo>
                    <a:cubicBezTo>
                      <a:pt x="2" y="355"/>
                      <a:pt x="0" y="352"/>
                      <a:pt x="0" y="349"/>
                    </a:cubicBezTo>
                    <a:cubicBezTo>
                      <a:pt x="0" y="346"/>
                      <a:pt x="4" y="305"/>
                      <a:pt x="5" y="298"/>
                    </a:cubicBezTo>
                    <a:cubicBezTo>
                      <a:pt x="7" y="292"/>
                      <a:pt x="8" y="286"/>
                      <a:pt x="11" y="277"/>
                    </a:cubicBezTo>
                    <a:cubicBezTo>
                      <a:pt x="15" y="267"/>
                      <a:pt x="37" y="223"/>
                      <a:pt x="37" y="218"/>
                    </a:cubicBezTo>
                    <a:cubicBezTo>
                      <a:pt x="37" y="213"/>
                      <a:pt x="38" y="188"/>
                      <a:pt x="37" y="180"/>
                    </a:cubicBezTo>
                    <a:cubicBezTo>
                      <a:pt x="36" y="172"/>
                      <a:pt x="28" y="154"/>
                      <a:pt x="27" y="149"/>
                    </a:cubicBezTo>
                    <a:cubicBezTo>
                      <a:pt x="27" y="143"/>
                      <a:pt x="27" y="128"/>
                      <a:pt x="29" y="123"/>
                    </a:cubicBezTo>
                    <a:cubicBezTo>
                      <a:pt x="31" y="119"/>
                      <a:pt x="42" y="102"/>
                      <a:pt x="47" y="99"/>
                    </a:cubicBezTo>
                    <a:cubicBezTo>
                      <a:pt x="51" y="96"/>
                      <a:pt x="54" y="86"/>
                      <a:pt x="55" y="82"/>
                    </a:cubicBezTo>
                    <a:cubicBezTo>
                      <a:pt x="56" y="78"/>
                      <a:pt x="59" y="38"/>
                      <a:pt x="60" y="33"/>
                    </a:cubicBezTo>
                    <a:cubicBezTo>
                      <a:pt x="61" y="28"/>
                      <a:pt x="61" y="24"/>
                      <a:pt x="68" y="19"/>
                    </a:cubicBezTo>
                    <a:cubicBezTo>
                      <a:pt x="74" y="14"/>
                      <a:pt x="74" y="10"/>
                      <a:pt x="82" y="7"/>
                    </a:cubicBezTo>
                    <a:cubicBezTo>
                      <a:pt x="91" y="5"/>
                      <a:pt x="100" y="1"/>
                      <a:pt x="103" y="1"/>
                    </a:cubicBezTo>
                    <a:cubicBezTo>
                      <a:pt x="107" y="1"/>
                      <a:pt x="119" y="1"/>
                      <a:pt x="122" y="1"/>
                    </a:cubicBezTo>
                    <a:cubicBezTo>
                      <a:pt x="125" y="1"/>
                      <a:pt x="139" y="0"/>
                      <a:pt x="142" y="0"/>
                    </a:cubicBezTo>
                    <a:cubicBezTo>
                      <a:pt x="145" y="1"/>
                      <a:pt x="149" y="2"/>
                      <a:pt x="150" y="4"/>
                    </a:cubicBezTo>
                    <a:cubicBezTo>
                      <a:pt x="150" y="7"/>
                      <a:pt x="150" y="8"/>
                      <a:pt x="149" y="10"/>
                    </a:cubicBezTo>
                    <a:cubicBezTo>
                      <a:pt x="148" y="12"/>
                      <a:pt x="149" y="15"/>
                      <a:pt x="145" y="17"/>
                    </a:cubicBezTo>
                    <a:cubicBezTo>
                      <a:pt x="140" y="20"/>
                      <a:pt x="134" y="21"/>
                      <a:pt x="134" y="21"/>
                    </a:cubicBezTo>
                    <a:cubicBezTo>
                      <a:pt x="134" y="21"/>
                      <a:pt x="126" y="19"/>
                      <a:pt x="123" y="19"/>
                    </a:cubicBezTo>
                    <a:cubicBezTo>
                      <a:pt x="121" y="19"/>
                      <a:pt x="103" y="27"/>
                      <a:pt x="102" y="30"/>
                    </a:cubicBezTo>
                    <a:cubicBezTo>
                      <a:pt x="100" y="32"/>
                      <a:pt x="95" y="39"/>
                      <a:pt x="92" y="44"/>
                    </a:cubicBezTo>
                    <a:cubicBezTo>
                      <a:pt x="88" y="49"/>
                      <a:pt x="86" y="55"/>
                      <a:pt x="84" y="60"/>
                    </a:cubicBezTo>
                    <a:cubicBezTo>
                      <a:pt x="82" y="65"/>
                      <a:pt x="80" y="71"/>
                      <a:pt x="80" y="75"/>
                    </a:cubicBezTo>
                    <a:cubicBezTo>
                      <a:pt x="80" y="79"/>
                      <a:pt x="79" y="82"/>
                      <a:pt x="78" y="87"/>
                    </a:cubicBezTo>
                    <a:cubicBezTo>
                      <a:pt x="76" y="92"/>
                      <a:pt x="74" y="90"/>
                      <a:pt x="70" y="98"/>
                    </a:cubicBezTo>
                    <a:cubicBezTo>
                      <a:pt x="66" y="105"/>
                      <a:pt x="61" y="112"/>
                      <a:pt x="59" y="115"/>
                    </a:cubicBezTo>
                    <a:cubicBezTo>
                      <a:pt x="58" y="118"/>
                      <a:pt x="48" y="135"/>
                      <a:pt x="48" y="139"/>
                    </a:cubicBezTo>
                    <a:cubicBezTo>
                      <a:pt x="47" y="143"/>
                      <a:pt x="46" y="166"/>
                      <a:pt x="47" y="170"/>
                    </a:cubicBezTo>
                    <a:cubicBezTo>
                      <a:pt x="48" y="175"/>
                      <a:pt x="55" y="183"/>
                      <a:pt x="58" y="186"/>
                    </a:cubicBezTo>
                    <a:cubicBezTo>
                      <a:pt x="62" y="189"/>
                      <a:pt x="69" y="194"/>
                      <a:pt x="72" y="194"/>
                    </a:cubicBezTo>
                    <a:cubicBezTo>
                      <a:pt x="75" y="194"/>
                      <a:pt x="93" y="186"/>
                      <a:pt x="95" y="183"/>
                    </a:cubicBezTo>
                    <a:cubicBezTo>
                      <a:pt x="95" y="183"/>
                      <a:pt x="100" y="172"/>
                      <a:pt x="103" y="174"/>
                    </a:cubicBezTo>
                    <a:cubicBezTo>
                      <a:pt x="106" y="176"/>
                      <a:pt x="105" y="199"/>
                      <a:pt x="103" y="204"/>
                    </a:cubicBezTo>
                    <a:cubicBezTo>
                      <a:pt x="102" y="209"/>
                      <a:pt x="100" y="217"/>
                      <a:pt x="100" y="221"/>
                    </a:cubicBezTo>
                    <a:cubicBezTo>
                      <a:pt x="100" y="221"/>
                      <a:pt x="105" y="248"/>
                      <a:pt x="106" y="254"/>
                    </a:cubicBezTo>
                    <a:cubicBezTo>
                      <a:pt x="108" y="260"/>
                      <a:pt x="117" y="264"/>
                      <a:pt x="126" y="265"/>
                    </a:cubicBezTo>
                    <a:cubicBezTo>
                      <a:pt x="135" y="266"/>
                      <a:pt x="152" y="267"/>
                      <a:pt x="162" y="267"/>
                    </a:cubicBezTo>
                    <a:cubicBezTo>
                      <a:pt x="172" y="267"/>
                      <a:pt x="185" y="266"/>
                      <a:pt x="191" y="266"/>
                    </a:cubicBezTo>
                    <a:cubicBezTo>
                      <a:pt x="198" y="266"/>
                      <a:pt x="226" y="267"/>
                      <a:pt x="235" y="265"/>
                    </a:cubicBezTo>
                    <a:cubicBezTo>
                      <a:pt x="244" y="264"/>
                      <a:pt x="255" y="261"/>
                      <a:pt x="259" y="260"/>
                    </a:cubicBezTo>
                    <a:cubicBezTo>
                      <a:pt x="263" y="258"/>
                      <a:pt x="277" y="248"/>
                      <a:pt x="277" y="248"/>
                    </a:cubicBezTo>
                    <a:cubicBezTo>
                      <a:pt x="277" y="248"/>
                      <a:pt x="281" y="244"/>
                      <a:pt x="281" y="246"/>
                    </a:cubicBezTo>
                    <a:cubicBezTo>
                      <a:pt x="281" y="248"/>
                      <a:pt x="283" y="274"/>
                      <a:pt x="283" y="279"/>
                    </a:cubicBezTo>
                    <a:cubicBezTo>
                      <a:pt x="283" y="284"/>
                      <a:pt x="287" y="314"/>
                      <a:pt x="287" y="322"/>
                    </a:cubicBezTo>
                    <a:cubicBezTo>
                      <a:pt x="287" y="331"/>
                      <a:pt x="285" y="365"/>
                      <a:pt x="284" y="379"/>
                    </a:cubicBezTo>
                    <a:cubicBezTo>
                      <a:pt x="282" y="393"/>
                      <a:pt x="274" y="430"/>
                      <a:pt x="274" y="436"/>
                    </a:cubicBezTo>
                    <a:cubicBezTo>
                      <a:pt x="273" y="442"/>
                      <a:pt x="267" y="491"/>
                      <a:pt x="268" y="496"/>
                    </a:cubicBezTo>
                    <a:cubicBezTo>
                      <a:pt x="269" y="501"/>
                      <a:pt x="272" y="530"/>
                      <a:pt x="272" y="536"/>
                    </a:cubicBezTo>
                    <a:cubicBezTo>
                      <a:pt x="272" y="542"/>
                      <a:pt x="264" y="631"/>
                      <a:pt x="263" y="637"/>
                    </a:cubicBezTo>
                    <a:cubicBezTo>
                      <a:pt x="263" y="643"/>
                      <a:pt x="258" y="703"/>
                      <a:pt x="256" y="705"/>
                    </a:cubicBezTo>
                    <a:cubicBezTo>
                      <a:pt x="254" y="706"/>
                      <a:pt x="253" y="713"/>
                      <a:pt x="253" y="713"/>
                    </a:cubicBezTo>
                    <a:cubicBezTo>
                      <a:pt x="253" y="713"/>
                      <a:pt x="250" y="716"/>
                      <a:pt x="250" y="717"/>
                    </a:cubicBezTo>
                    <a:cubicBezTo>
                      <a:pt x="250" y="719"/>
                      <a:pt x="255" y="727"/>
                      <a:pt x="259" y="728"/>
                    </a:cubicBezTo>
                    <a:cubicBezTo>
                      <a:pt x="263" y="729"/>
                      <a:pt x="275" y="730"/>
                      <a:pt x="275" y="733"/>
                    </a:cubicBezTo>
                    <a:cubicBezTo>
                      <a:pt x="276" y="736"/>
                      <a:pt x="277" y="743"/>
                      <a:pt x="277" y="743"/>
                    </a:cubicBezTo>
                    <a:cubicBezTo>
                      <a:pt x="277" y="743"/>
                      <a:pt x="277" y="750"/>
                      <a:pt x="274" y="750"/>
                    </a:cubicBezTo>
                    <a:cubicBezTo>
                      <a:pt x="271" y="750"/>
                      <a:pt x="254" y="754"/>
                      <a:pt x="254" y="754"/>
                    </a:cubicBezTo>
                    <a:cubicBezTo>
                      <a:pt x="254" y="754"/>
                      <a:pt x="246" y="756"/>
                      <a:pt x="243" y="756"/>
                    </a:cubicBezTo>
                    <a:cubicBezTo>
                      <a:pt x="239" y="756"/>
                      <a:pt x="227" y="756"/>
                      <a:pt x="223" y="756"/>
                    </a:cubicBezTo>
                    <a:cubicBezTo>
                      <a:pt x="220" y="756"/>
                      <a:pt x="210" y="757"/>
                      <a:pt x="207" y="756"/>
                    </a:cubicBezTo>
                    <a:cubicBezTo>
                      <a:pt x="205" y="754"/>
                      <a:pt x="204" y="749"/>
                      <a:pt x="204" y="746"/>
                    </a:cubicBezTo>
                    <a:cubicBezTo>
                      <a:pt x="205" y="743"/>
                      <a:pt x="207" y="733"/>
                      <a:pt x="207" y="730"/>
                    </a:cubicBezTo>
                    <a:cubicBezTo>
                      <a:pt x="207" y="727"/>
                      <a:pt x="208" y="717"/>
                      <a:pt x="208" y="717"/>
                    </a:cubicBezTo>
                    <a:cubicBezTo>
                      <a:pt x="208" y="717"/>
                      <a:pt x="208" y="716"/>
                      <a:pt x="207" y="714"/>
                    </a:cubicBezTo>
                    <a:cubicBezTo>
                      <a:pt x="205" y="712"/>
                      <a:pt x="201" y="702"/>
                      <a:pt x="201" y="700"/>
                    </a:cubicBezTo>
                    <a:cubicBezTo>
                      <a:pt x="201" y="699"/>
                      <a:pt x="200" y="619"/>
                      <a:pt x="200" y="612"/>
                    </a:cubicBezTo>
                    <a:cubicBezTo>
                      <a:pt x="200" y="604"/>
                      <a:pt x="201" y="554"/>
                      <a:pt x="203" y="547"/>
                    </a:cubicBezTo>
                    <a:cubicBezTo>
                      <a:pt x="206" y="540"/>
                      <a:pt x="208" y="523"/>
                      <a:pt x="208" y="514"/>
                    </a:cubicBezTo>
                    <a:cubicBezTo>
                      <a:pt x="208" y="508"/>
                      <a:pt x="210" y="445"/>
                      <a:pt x="208" y="433"/>
                    </a:cubicBezTo>
                    <a:cubicBezTo>
                      <a:pt x="206" y="425"/>
                      <a:pt x="201" y="409"/>
                      <a:pt x="201" y="409"/>
                    </a:cubicBezTo>
                    <a:lnTo>
                      <a:pt x="198" y="40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31"/>
              <p:cNvSpPr>
                <a:spLocks/>
              </p:cNvSpPr>
              <p:nvPr/>
            </p:nvSpPr>
            <p:spPr bwMode="gray">
              <a:xfrm>
                <a:off x="-1536700" y="3846513"/>
                <a:ext cx="196850" cy="266700"/>
              </a:xfrm>
              <a:custGeom>
                <a:avLst/>
                <a:gdLst/>
                <a:ahLst/>
                <a:cxnLst>
                  <a:cxn ang="0">
                    <a:pos x="42" y="0"/>
                  </a:cxn>
                  <a:cxn ang="0">
                    <a:pos x="124" y="62"/>
                  </a:cxn>
                  <a:cxn ang="0">
                    <a:pos x="78" y="168"/>
                  </a:cxn>
                  <a:cxn ang="0">
                    <a:pos x="0" y="98"/>
                  </a:cxn>
                  <a:cxn ang="0">
                    <a:pos x="42" y="0"/>
                  </a:cxn>
                </a:cxnLst>
                <a:rect l="0" t="0" r="r" b="b"/>
                <a:pathLst>
                  <a:path w="124" h="168">
                    <a:moveTo>
                      <a:pt x="42" y="0"/>
                    </a:moveTo>
                    <a:lnTo>
                      <a:pt x="124" y="62"/>
                    </a:lnTo>
                    <a:lnTo>
                      <a:pt x="78" y="168"/>
                    </a:lnTo>
                    <a:lnTo>
                      <a:pt x="0" y="98"/>
                    </a:lnTo>
                    <a:lnTo>
                      <a:pt x="4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108" name="Freeform 32"/>
              <p:cNvSpPr>
                <a:spLocks/>
              </p:cNvSpPr>
              <p:nvPr/>
            </p:nvSpPr>
            <p:spPr bwMode="gray">
              <a:xfrm>
                <a:off x="-1484313" y="4030663"/>
                <a:ext cx="46038" cy="66675"/>
              </a:xfrm>
              <a:custGeom>
                <a:avLst/>
                <a:gdLst/>
                <a:ahLst/>
                <a:cxnLst>
                  <a:cxn ang="0">
                    <a:pos x="31" y="40"/>
                  </a:cxn>
                  <a:cxn ang="0">
                    <a:pos x="14" y="43"/>
                  </a:cxn>
                  <a:cxn ang="0">
                    <a:pos x="0" y="26"/>
                  </a:cxn>
                  <a:cxn ang="0">
                    <a:pos x="8" y="7"/>
                  </a:cxn>
                  <a:cxn ang="0">
                    <a:pos x="18" y="7"/>
                  </a:cxn>
                  <a:cxn ang="0">
                    <a:pos x="26" y="30"/>
                  </a:cxn>
                  <a:cxn ang="0">
                    <a:pos x="31" y="40"/>
                  </a:cxn>
                </a:cxnLst>
                <a:rect l="0" t="0" r="r" b="b"/>
                <a:pathLst>
                  <a:path w="31" h="45">
                    <a:moveTo>
                      <a:pt x="31" y="40"/>
                    </a:moveTo>
                    <a:cubicBezTo>
                      <a:pt x="31" y="40"/>
                      <a:pt x="17" y="45"/>
                      <a:pt x="14" y="43"/>
                    </a:cubicBezTo>
                    <a:cubicBezTo>
                      <a:pt x="11" y="42"/>
                      <a:pt x="0" y="29"/>
                      <a:pt x="0" y="26"/>
                    </a:cubicBezTo>
                    <a:cubicBezTo>
                      <a:pt x="1" y="23"/>
                      <a:pt x="5" y="9"/>
                      <a:pt x="8" y="7"/>
                    </a:cubicBezTo>
                    <a:cubicBezTo>
                      <a:pt x="10" y="5"/>
                      <a:pt x="15" y="0"/>
                      <a:pt x="18" y="7"/>
                    </a:cubicBezTo>
                    <a:cubicBezTo>
                      <a:pt x="21" y="14"/>
                      <a:pt x="26" y="27"/>
                      <a:pt x="26" y="30"/>
                    </a:cubicBezTo>
                    <a:cubicBezTo>
                      <a:pt x="26" y="33"/>
                      <a:pt x="31" y="40"/>
                      <a:pt x="31" y="4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33"/>
              <p:cNvSpPr>
                <a:spLocks/>
              </p:cNvSpPr>
              <p:nvPr/>
            </p:nvSpPr>
            <p:spPr bwMode="gray">
              <a:xfrm>
                <a:off x="-1749425" y="3613150"/>
                <a:ext cx="76200" cy="150813"/>
              </a:xfrm>
              <a:custGeom>
                <a:avLst/>
                <a:gdLst/>
                <a:ahLst/>
                <a:cxnLst>
                  <a:cxn ang="0">
                    <a:pos x="0" y="78"/>
                  </a:cxn>
                  <a:cxn ang="0">
                    <a:pos x="6" y="93"/>
                  </a:cxn>
                  <a:cxn ang="0">
                    <a:pos x="23" y="99"/>
                  </a:cxn>
                  <a:cxn ang="0">
                    <a:pos x="37" y="74"/>
                  </a:cxn>
                  <a:cxn ang="0">
                    <a:pos x="50" y="47"/>
                  </a:cxn>
                  <a:cxn ang="0">
                    <a:pos x="50" y="20"/>
                  </a:cxn>
                  <a:cxn ang="0">
                    <a:pos x="43" y="8"/>
                  </a:cxn>
                  <a:cxn ang="0">
                    <a:pos x="33" y="7"/>
                  </a:cxn>
                  <a:cxn ang="0">
                    <a:pos x="25" y="4"/>
                  </a:cxn>
                  <a:cxn ang="0">
                    <a:pos x="20" y="0"/>
                  </a:cxn>
                  <a:cxn ang="0">
                    <a:pos x="11" y="5"/>
                  </a:cxn>
                  <a:cxn ang="0">
                    <a:pos x="16" y="34"/>
                  </a:cxn>
                  <a:cxn ang="0">
                    <a:pos x="16" y="58"/>
                  </a:cxn>
                  <a:cxn ang="0">
                    <a:pos x="0" y="78"/>
                  </a:cxn>
                </a:cxnLst>
                <a:rect l="0" t="0" r="r" b="b"/>
                <a:pathLst>
                  <a:path w="52" h="102">
                    <a:moveTo>
                      <a:pt x="0" y="78"/>
                    </a:moveTo>
                    <a:cubicBezTo>
                      <a:pt x="0" y="78"/>
                      <a:pt x="3" y="89"/>
                      <a:pt x="6" y="93"/>
                    </a:cubicBezTo>
                    <a:cubicBezTo>
                      <a:pt x="9" y="98"/>
                      <a:pt x="23" y="102"/>
                      <a:pt x="23" y="99"/>
                    </a:cubicBezTo>
                    <a:cubicBezTo>
                      <a:pt x="23" y="96"/>
                      <a:pt x="33" y="78"/>
                      <a:pt x="37" y="74"/>
                    </a:cubicBezTo>
                    <a:cubicBezTo>
                      <a:pt x="40" y="69"/>
                      <a:pt x="50" y="52"/>
                      <a:pt x="50" y="47"/>
                    </a:cubicBezTo>
                    <a:cubicBezTo>
                      <a:pt x="49" y="42"/>
                      <a:pt x="52" y="24"/>
                      <a:pt x="50" y="20"/>
                    </a:cubicBezTo>
                    <a:cubicBezTo>
                      <a:pt x="47" y="17"/>
                      <a:pt x="47" y="9"/>
                      <a:pt x="43" y="8"/>
                    </a:cubicBezTo>
                    <a:cubicBezTo>
                      <a:pt x="40" y="8"/>
                      <a:pt x="35" y="8"/>
                      <a:pt x="33" y="7"/>
                    </a:cubicBezTo>
                    <a:cubicBezTo>
                      <a:pt x="30" y="6"/>
                      <a:pt x="25" y="4"/>
                      <a:pt x="25" y="4"/>
                    </a:cubicBezTo>
                    <a:cubicBezTo>
                      <a:pt x="25" y="4"/>
                      <a:pt x="22" y="1"/>
                      <a:pt x="20" y="0"/>
                    </a:cubicBezTo>
                    <a:cubicBezTo>
                      <a:pt x="18" y="0"/>
                      <a:pt x="10" y="2"/>
                      <a:pt x="11" y="5"/>
                    </a:cubicBezTo>
                    <a:cubicBezTo>
                      <a:pt x="12" y="9"/>
                      <a:pt x="13" y="30"/>
                      <a:pt x="16" y="34"/>
                    </a:cubicBezTo>
                    <a:cubicBezTo>
                      <a:pt x="18" y="39"/>
                      <a:pt x="19" y="55"/>
                      <a:pt x="16" y="58"/>
                    </a:cubicBezTo>
                    <a:cubicBezTo>
                      <a:pt x="13" y="62"/>
                      <a:pt x="0" y="78"/>
                      <a:pt x="0" y="7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103"/>
            <p:cNvGrpSpPr/>
            <p:nvPr/>
          </p:nvGrpSpPr>
          <p:grpSpPr bwMode="gray">
            <a:xfrm>
              <a:off x="-180749" y="1587403"/>
              <a:ext cx="1037633" cy="3124302"/>
              <a:chOff x="-2994025" y="3411538"/>
              <a:chExt cx="433388" cy="1304925"/>
            </a:xfrm>
          </p:grpSpPr>
          <p:sp>
            <p:nvSpPr>
              <p:cNvPr id="95" name="Freeform 45"/>
              <p:cNvSpPr>
                <a:spLocks/>
              </p:cNvSpPr>
              <p:nvPr/>
            </p:nvSpPr>
            <p:spPr bwMode="gray">
              <a:xfrm>
                <a:off x="-2852738" y="3411538"/>
                <a:ext cx="136525" cy="144463"/>
              </a:xfrm>
              <a:custGeom>
                <a:avLst/>
                <a:gdLst/>
                <a:ahLst/>
                <a:cxnLst>
                  <a:cxn ang="0">
                    <a:pos x="10" y="96"/>
                  </a:cxn>
                  <a:cxn ang="0">
                    <a:pos x="0" y="63"/>
                  </a:cxn>
                  <a:cxn ang="0">
                    <a:pos x="12" y="14"/>
                  </a:cxn>
                  <a:cxn ang="0">
                    <a:pos x="53" y="3"/>
                  </a:cxn>
                  <a:cxn ang="0">
                    <a:pos x="85" y="23"/>
                  </a:cxn>
                  <a:cxn ang="0">
                    <a:pos x="91" y="50"/>
                  </a:cxn>
                  <a:cxn ang="0">
                    <a:pos x="79" y="59"/>
                  </a:cxn>
                  <a:cxn ang="0">
                    <a:pos x="55" y="67"/>
                  </a:cxn>
                  <a:cxn ang="0">
                    <a:pos x="20" y="88"/>
                  </a:cxn>
                  <a:cxn ang="0">
                    <a:pos x="10" y="96"/>
                  </a:cxn>
                </a:cxnLst>
                <a:rect l="0" t="0" r="r" b="b"/>
                <a:pathLst>
                  <a:path w="93" h="98">
                    <a:moveTo>
                      <a:pt x="10" y="96"/>
                    </a:moveTo>
                    <a:cubicBezTo>
                      <a:pt x="0" y="93"/>
                      <a:pt x="0" y="75"/>
                      <a:pt x="0" y="63"/>
                    </a:cubicBezTo>
                    <a:cubicBezTo>
                      <a:pt x="0" y="51"/>
                      <a:pt x="4" y="21"/>
                      <a:pt x="12" y="14"/>
                    </a:cubicBezTo>
                    <a:cubicBezTo>
                      <a:pt x="20" y="6"/>
                      <a:pt x="40" y="0"/>
                      <a:pt x="53" y="3"/>
                    </a:cubicBezTo>
                    <a:cubicBezTo>
                      <a:pt x="66" y="6"/>
                      <a:pt x="78" y="13"/>
                      <a:pt x="85" y="23"/>
                    </a:cubicBezTo>
                    <a:cubicBezTo>
                      <a:pt x="90" y="29"/>
                      <a:pt x="91" y="42"/>
                      <a:pt x="91" y="50"/>
                    </a:cubicBezTo>
                    <a:cubicBezTo>
                      <a:pt x="93" y="98"/>
                      <a:pt x="79" y="59"/>
                      <a:pt x="79" y="59"/>
                    </a:cubicBezTo>
                    <a:cubicBezTo>
                      <a:pt x="55" y="67"/>
                      <a:pt x="55" y="67"/>
                      <a:pt x="55" y="67"/>
                    </a:cubicBezTo>
                    <a:cubicBezTo>
                      <a:pt x="20" y="88"/>
                      <a:pt x="20" y="88"/>
                      <a:pt x="20" y="88"/>
                    </a:cubicBezTo>
                    <a:lnTo>
                      <a:pt x="10" y="9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6"/>
              <p:cNvSpPr>
                <a:spLocks/>
              </p:cNvSpPr>
              <p:nvPr/>
            </p:nvSpPr>
            <p:spPr bwMode="gray">
              <a:xfrm>
                <a:off x="-2873375" y="3468688"/>
                <a:ext cx="155575" cy="260350"/>
              </a:xfrm>
              <a:custGeom>
                <a:avLst/>
                <a:gdLst/>
                <a:ahLst/>
                <a:cxnLst>
                  <a:cxn ang="0">
                    <a:pos x="0" y="118"/>
                  </a:cxn>
                  <a:cxn ang="0">
                    <a:pos x="12" y="95"/>
                  </a:cxn>
                  <a:cxn ang="0">
                    <a:pos x="22" y="67"/>
                  </a:cxn>
                  <a:cxn ang="0">
                    <a:pos x="21" y="55"/>
                  </a:cxn>
                  <a:cxn ang="0">
                    <a:pos x="30" y="28"/>
                  </a:cxn>
                  <a:cxn ang="0">
                    <a:pos x="46" y="17"/>
                  </a:cxn>
                  <a:cxn ang="0">
                    <a:pos x="70" y="3"/>
                  </a:cxn>
                  <a:cxn ang="0">
                    <a:pos x="96" y="5"/>
                  </a:cxn>
                  <a:cxn ang="0">
                    <a:pos x="102" y="19"/>
                  </a:cxn>
                  <a:cxn ang="0">
                    <a:pos x="101" y="46"/>
                  </a:cxn>
                  <a:cxn ang="0">
                    <a:pos x="94" y="66"/>
                  </a:cxn>
                  <a:cxn ang="0">
                    <a:pos x="88" y="82"/>
                  </a:cxn>
                  <a:cxn ang="0">
                    <a:pos x="87" y="120"/>
                  </a:cxn>
                  <a:cxn ang="0">
                    <a:pos x="68" y="166"/>
                  </a:cxn>
                  <a:cxn ang="0">
                    <a:pos x="44" y="175"/>
                  </a:cxn>
                  <a:cxn ang="0">
                    <a:pos x="0" y="118"/>
                  </a:cxn>
                </a:cxnLst>
                <a:rect l="0" t="0" r="r" b="b"/>
                <a:pathLst>
                  <a:path w="105" h="175">
                    <a:moveTo>
                      <a:pt x="0" y="118"/>
                    </a:moveTo>
                    <a:cubicBezTo>
                      <a:pt x="0" y="111"/>
                      <a:pt x="6" y="100"/>
                      <a:pt x="12" y="95"/>
                    </a:cubicBezTo>
                    <a:cubicBezTo>
                      <a:pt x="19" y="90"/>
                      <a:pt x="22" y="77"/>
                      <a:pt x="22" y="67"/>
                    </a:cubicBezTo>
                    <a:cubicBezTo>
                      <a:pt x="22" y="58"/>
                      <a:pt x="21" y="55"/>
                      <a:pt x="21" y="55"/>
                    </a:cubicBezTo>
                    <a:cubicBezTo>
                      <a:pt x="21" y="55"/>
                      <a:pt x="20" y="27"/>
                      <a:pt x="30" y="28"/>
                    </a:cubicBezTo>
                    <a:cubicBezTo>
                      <a:pt x="35" y="28"/>
                      <a:pt x="36" y="69"/>
                      <a:pt x="46" y="17"/>
                    </a:cubicBezTo>
                    <a:cubicBezTo>
                      <a:pt x="49" y="0"/>
                      <a:pt x="62" y="1"/>
                      <a:pt x="70" y="3"/>
                    </a:cubicBezTo>
                    <a:cubicBezTo>
                      <a:pt x="79" y="5"/>
                      <a:pt x="90" y="2"/>
                      <a:pt x="96" y="5"/>
                    </a:cubicBezTo>
                    <a:cubicBezTo>
                      <a:pt x="102" y="8"/>
                      <a:pt x="101" y="14"/>
                      <a:pt x="102" y="19"/>
                    </a:cubicBezTo>
                    <a:cubicBezTo>
                      <a:pt x="102" y="23"/>
                      <a:pt x="105" y="35"/>
                      <a:pt x="101" y="46"/>
                    </a:cubicBezTo>
                    <a:cubicBezTo>
                      <a:pt x="98" y="54"/>
                      <a:pt x="95" y="60"/>
                      <a:pt x="94" y="66"/>
                    </a:cubicBezTo>
                    <a:cubicBezTo>
                      <a:pt x="93" y="80"/>
                      <a:pt x="87" y="75"/>
                      <a:pt x="88" y="82"/>
                    </a:cubicBezTo>
                    <a:cubicBezTo>
                      <a:pt x="89" y="90"/>
                      <a:pt x="87" y="120"/>
                      <a:pt x="87" y="120"/>
                    </a:cubicBezTo>
                    <a:cubicBezTo>
                      <a:pt x="68" y="166"/>
                      <a:pt x="68" y="166"/>
                      <a:pt x="68" y="166"/>
                    </a:cubicBezTo>
                    <a:cubicBezTo>
                      <a:pt x="44" y="175"/>
                      <a:pt x="44" y="175"/>
                      <a:pt x="44" y="175"/>
                    </a:cubicBezTo>
                    <a:lnTo>
                      <a:pt x="0"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47"/>
              <p:cNvSpPr>
                <a:spLocks/>
              </p:cNvSpPr>
              <p:nvPr/>
            </p:nvSpPr>
            <p:spPr bwMode="gray">
              <a:xfrm>
                <a:off x="-2678113" y="4000500"/>
                <a:ext cx="95250" cy="104775"/>
              </a:xfrm>
              <a:custGeom>
                <a:avLst/>
                <a:gdLst/>
                <a:ahLst/>
                <a:cxnLst>
                  <a:cxn ang="0">
                    <a:pos x="48" y="0"/>
                  </a:cxn>
                  <a:cxn ang="0">
                    <a:pos x="33" y="7"/>
                  </a:cxn>
                  <a:cxn ang="0">
                    <a:pos x="7" y="7"/>
                  </a:cxn>
                  <a:cxn ang="0">
                    <a:pos x="0" y="32"/>
                  </a:cxn>
                  <a:cxn ang="0">
                    <a:pos x="9" y="70"/>
                  </a:cxn>
                  <a:cxn ang="0">
                    <a:pos x="18" y="65"/>
                  </a:cxn>
                  <a:cxn ang="0">
                    <a:pos x="30" y="63"/>
                  </a:cxn>
                  <a:cxn ang="0">
                    <a:pos x="50" y="43"/>
                  </a:cxn>
                  <a:cxn ang="0">
                    <a:pos x="62" y="24"/>
                  </a:cxn>
                  <a:cxn ang="0">
                    <a:pos x="59" y="7"/>
                  </a:cxn>
                  <a:cxn ang="0">
                    <a:pos x="48" y="0"/>
                  </a:cxn>
                </a:cxnLst>
                <a:rect l="0" t="0" r="r" b="b"/>
                <a:pathLst>
                  <a:path w="65" h="70">
                    <a:moveTo>
                      <a:pt x="48" y="0"/>
                    </a:moveTo>
                    <a:cubicBezTo>
                      <a:pt x="45" y="6"/>
                      <a:pt x="38" y="5"/>
                      <a:pt x="33" y="7"/>
                    </a:cubicBezTo>
                    <a:cubicBezTo>
                      <a:pt x="27" y="8"/>
                      <a:pt x="14" y="4"/>
                      <a:pt x="7" y="7"/>
                    </a:cubicBezTo>
                    <a:cubicBezTo>
                      <a:pt x="0" y="10"/>
                      <a:pt x="0" y="32"/>
                      <a:pt x="0" y="32"/>
                    </a:cubicBezTo>
                    <a:cubicBezTo>
                      <a:pt x="9" y="70"/>
                      <a:pt x="9" y="70"/>
                      <a:pt x="9" y="70"/>
                    </a:cubicBezTo>
                    <a:cubicBezTo>
                      <a:pt x="9" y="70"/>
                      <a:pt x="14" y="65"/>
                      <a:pt x="18" y="65"/>
                    </a:cubicBezTo>
                    <a:cubicBezTo>
                      <a:pt x="22" y="65"/>
                      <a:pt x="26" y="67"/>
                      <a:pt x="30" y="63"/>
                    </a:cubicBezTo>
                    <a:cubicBezTo>
                      <a:pt x="35" y="59"/>
                      <a:pt x="46" y="50"/>
                      <a:pt x="50" y="43"/>
                    </a:cubicBezTo>
                    <a:cubicBezTo>
                      <a:pt x="55" y="37"/>
                      <a:pt x="65" y="29"/>
                      <a:pt x="62" y="24"/>
                    </a:cubicBezTo>
                    <a:cubicBezTo>
                      <a:pt x="60" y="19"/>
                      <a:pt x="59" y="7"/>
                      <a:pt x="59" y="7"/>
                    </a:cubicBezTo>
                    <a:lnTo>
                      <a:pt x="4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48"/>
              <p:cNvSpPr>
                <a:spLocks/>
              </p:cNvSpPr>
              <p:nvPr/>
            </p:nvSpPr>
            <p:spPr bwMode="gray">
              <a:xfrm>
                <a:off x="-2987675" y="4044950"/>
                <a:ext cx="68263" cy="119063"/>
              </a:xfrm>
              <a:custGeom>
                <a:avLst/>
                <a:gdLst/>
                <a:ahLst/>
                <a:cxnLst>
                  <a:cxn ang="0">
                    <a:pos x="13" y="0"/>
                  </a:cxn>
                  <a:cxn ang="0">
                    <a:pos x="33" y="20"/>
                  </a:cxn>
                  <a:cxn ang="0">
                    <a:pos x="38" y="52"/>
                  </a:cxn>
                  <a:cxn ang="0">
                    <a:pos x="43" y="64"/>
                  </a:cxn>
                  <a:cxn ang="0">
                    <a:pos x="40" y="76"/>
                  </a:cxn>
                  <a:cxn ang="0">
                    <a:pos x="22" y="78"/>
                  </a:cxn>
                  <a:cxn ang="0">
                    <a:pos x="9" y="68"/>
                  </a:cxn>
                  <a:cxn ang="0">
                    <a:pos x="1" y="45"/>
                  </a:cxn>
                  <a:cxn ang="0">
                    <a:pos x="2" y="23"/>
                  </a:cxn>
                  <a:cxn ang="0">
                    <a:pos x="13" y="0"/>
                  </a:cxn>
                </a:cxnLst>
                <a:rect l="0" t="0" r="r" b="b"/>
                <a:pathLst>
                  <a:path w="46" h="80">
                    <a:moveTo>
                      <a:pt x="13" y="0"/>
                    </a:moveTo>
                    <a:cubicBezTo>
                      <a:pt x="19" y="10"/>
                      <a:pt x="28" y="14"/>
                      <a:pt x="33" y="20"/>
                    </a:cubicBezTo>
                    <a:cubicBezTo>
                      <a:pt x="37" y="26"/>
                      <a:pt x="39" y="48"/>
                      <a:pt x="38" y="52"/>
                    </a:cubicBezTo>
                    <a:cubicBezTo>
                      <a:pt x="37" y="57"/>
                      <a:pt x="40" y="63"/>
                      <a:pt x="43" y="64"/>
                    </a:cubicBezTo>
                    <a:cubicBezTo>
                      <a:pt x="45" y="66"/>
                      <a:pt x="46" y="73"/>
                      <a:pt x="40" y="76"/>
                    </a:cubicBezTo>
                    <a:cubicBezTo>
                      <a:pt x="33" y="79"/>
                      <a:pt x="27" y="80"/>
                      <a:pt x="22" y="78"/>
                    </a:cubicBezTo>
                    <a:cubicBezTo>
                      <a:pt x="15" y="76"/>
                      <a:pt x="13" y="77"/>
                      <a:pt x="9" y="68"/>
                    </a:cubicBezTo>
                    <a:cubicBezTo>
                      <a:pt x="4" y="59"/>
                      <a:pt x="1" y="51"/>
                      <a:pt x="1" y="45"/>
                    </a:cubicBezTo>
                    <a:cubicBezTo>
                      <a:pt x="0" y="35"/>
                      <a:pt x="2" y="28"/>
                      <a:pt x="2" y="23"/>
                    </a:cubicBezTo>
                    <a:cubicBezTo>
                      <a:pt x="2" y="18"/>
                      <a:pt x="13" y="0"/>
                      <a:pt x="13"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49"/>
              <p:cNvSpPr>
                <a:spLocks/>
              </p:cNvSpPr>
              <p:nvPr/>
            </p:nvSpPr>
            <p:spPr bwMode="gray">
              <a:xfrm>
                <a:off x="-2994025" y="3582988"/>
                <a:ext cx="433388" cy="508000"/>
              </a:xfrm>
              <a:custGeom>
                <a:avLst/>
                <a:gdLst/>
                <a:ahLst/>
                <a:cxnLst>
                  <a:cxn ang="0">
                    <a:pos x="84" y="266"/>
                  </a:cxn>
                  <a:cxn ang="0">
                    <a:pos x="74" y="251"/>
                  </a:cxn>
                  <a:cxn ang="0">
                    <a:pos x="64" y="236"/>
                  </a:cxn>
                  <a:cxn ang="0">
                    <a:pos x="66" y="209"/>
                  </a:cxn>
                  <a:cxn ang="0">
                    <a:pos x="63" y="185"/>
                  </a:cxn>
                  <a:cxn ang="0">
                    <a:pos x="61" y="162"/>
                  </a:cxn>
                  <a:cxn ang="0">
                    <a:pos x="61" y="135"/>
                  </a:cxn>
                  <a:cxn ang="0">
                    <a:pos x="56" y="147"/>
                  </a:cxn>
                  <a:cxn ang="0">
                    <a:pos x="52" y="203"/>
                  </a:cxn>
                  <a:cxn ang="0">
                    <a:pos x="46" y="251"/>
                  </a:cxn>
                  <a:cxn ang="0">
                    <a:pos x="38" y="290"/>
                  </a:cxn>
                  <a:cxn ang="0">
                    <a:pos x="36" y="331"/>
                  </a:cxn>
                  <a:cxn ang="0">
                    <a:pos x="15" y="333"/>
                  </a:cxn>
                  <a:cxn ang="0">
                    <a:pos x="2" y="336"/>
                  </a:cxn>
                  <a:cxn ang="0">
                    <a:pos x="2" y="295"/>
                  </a:cxn>
                  <a:cxn ang="0">
                    <a:pos x="0" y="246"/>
                  </a:cxn>
                  <a:cxn ang="0">
                    <a:pos x="6" y="183"/>
                  </a:cxn>
                  <a:cxn ang="0">
                    <a:pos x="19" y="93"/>
                  </a:cxn>
                  <a:cxn ang="0">
                    <a:pos x="31" y="53"/>
                  </a:cxn>
                  <a:cxn ang="0">
                    <a:pos x="62" y="34"/>
                  </a:cxn>
                  <a:cxn ang="0">
                    <a:pos x="89" y="21"/>
                  </a:cxn>
                  <a:cxn ang="0">
                    <a:pos x="95" y="6"/>
                  </a:cxn>
                  <a:cxn ang="0">
                    <a:pos x="102" y="8"/>
                  </a:cxn>
                  <a:cxn ang="0">
                    <a:pos x="102" y="30"/>
                  </a:cxn>
                  <a:cxn ang="0">
                    <a:pos x="110" y="40"/>
                  </a:cxn>
                  <a:cxn ang="0">
                    <a:pos x="123" y="55"/>
                  </a:cxn>
                  <a:cxn ang="0">
                    <a:pos x="134" y="63"/>
                  </a:cxn>
                  <a:cxn ang="0">
                    <a:pos x="146" y="42"/>
                  </a:cxn>
                  <a:cxn ang="0">
                    <a:pos x="159" y="31"/>
                  </a:cxn>
                  <a:cxn ang="0">
                    <a:pos x="163" y="15"/>
                  </a:cxn>
                  <a:cxn ang="0">
                    <a:pos x="173" y="8"/>
                  </a:cxn>
                  <a:cxn ang="0">
                    <a:pos x="201" y="20"/>
                  </a:cxn>
                  <a:cxn ang="0">
                    <a:pos x="236" y="35"/>
                  </a:cxn>
                  <a:cxn ang="0">
                    <a:pos x="261" y="94"/>
                  </a:cxn>
                  <a:cxn ang="0">
                    <a:pos x="277" y="146"/>
                  </a:cxn>
                  <a:cxn ang="0">
                    <a:pos x="291" y="206"/>
                  </a:cxn>
                  <a:cxn ang="0">
                    <a:pos x="288" y="260"/>
                  </a:cxn>
                  <a:cxn ang="0">
                    <a:pos x="279" y="297"/>
                  </a:cxn>
                  <a:cxn ang="0">
                    <a:pos x="275" y="306"/>
                  </a:cxn>
                  <a:cxn ang="0">
                    <a:pos x="249" y="295"/>
                  </a:cxn>
                  <a:cxn ang="0">
                    <a:pos x="249" y="270"/>
                  </a:cxn>
                  <a:cxn ang="0">
                    <a:pos x="252" y="236"/>
                  </a:cxn>
                  <a:cxn ang="0">
                    <a:pos x="246" y="197"/>
                  </a:cxn>
                  <a:cxn ang="0">
                    <a:pos x="235" y="170"/>
                  </a:cxn>
                  <a:cxn ang="0">
                    <a:pos x="222" y="144"/>
                  </a:cxn>
                  <a:cxn ang="0">
                    <a:pos x="216" y="149"/>
                  </a:cxn>
                  <a:cxn ang="0">
                    <a:pos x="216" y="199"/>
                  </a:cxn>
                  <a:cxn ang="0">
                    <a:pos x="215" y="233"/>
                  </a:cxn>
                  <a:cxn ang="0">
                    <a:pos x="199" y="267"/>
                  </a:cxn>
                  <a:cxn ang="0">
                    <a:pos x="146" y="285"/>
                  </a:cxn>
                  <a:cxn ang="0">
                    <a:pos x="84" y="266"/>
                  </a:cxn>
                </a:cxnLst>
                <a:rect l="0" t="0" r="r" b="b"/>
                <a:pathLst>
                  <a:path w="293" h="342">
                    <a:moveTo>
                      <a:pt x="84" y="266"/>
                    </a:moveTo>
                    <a:cubicBezTo>
                      <a:pt x="84" y="266"/>
                      <a:pt x="79" y="257"/>
                      <a:pt x="74" y="251"/>
                    </a:cubicBezTo>
                    <a:cubicBezTo>
                      <a:pt x="69" y="245"/>
                      <a:pt x="64" y="243"/>
                      <a:pt x="64" y="236"/>
                    </a:cubicBezTo>
                    <a:cubicBezTo>
                      <a:pt x="64" y="228"/>
                      <a:pt x="66" y="221"/>
                      <a:pt x="66" y="209"/>
                    </a:cubicBezTo>
                    <a:cubicBezTo>
                      <a:pt x="66" y="198"/>
                      <a:pt x="63" y="194"/>
                      <a:pt x="63" y="185"/>
                    </a:cubicBezTo>
                    <a:cubicBezTo>
                      <a:pt x="62" y="176"/>
                      <a:pt x="61" y="169"/>
                      <a:pt x="61" y="162"/>
                    </a:cubicBezTo>
                    <a:cubicBezTo>
                      <a:pt x="61" y="155"/>
                      <a:pt x="61" y="139"/>
                      <a:pt x="61" y="135"/>
                    </a:cubicBezTo>
                    <a:cubicBezTo>
                      <a:pt x="61" y="131"/>
                      <a:pt x="57" y="139"/>
                      <a:pt x="56" y="147"/>
                    </a:cubicBezTo>
                    <a:cubicBezTo>
                      <a:pt x="54" y="155"/>
                      <a:pt x="52" y="193"/>
                      <a:pt x="52" y="203"/>
                    </a:cubicBezTo>
                    <a:cubicBezTo>
                      <a:pt x="52" y="212"/>
                      <a:pt x="49" y="243"/>
                      <a:pt x="46" y="251"/>
                    </a:cubicBezTo>
                    <a:cubicBezTo>
                      <a:pt x="43" y="259"/>
                      <a:pt x="38" y="282"/>
                      <a:pt x="38" y="290"/>
                    </a:cubicBezTo>
                    <a:cubicBezTo>
                      <a:pt x="38" y="298"/>
                      <a:pt x="40" y="329"/>
                      <a:pt x="36" y="331"/>
                    </a:cubicBezTo>
                    <a:cubicBezTo>
                      <a:pt x="33" y="334"/>
                      <a:pt x="18" y="332"/>
                      <a:pt x="15" y="333"/>
                    </a:cubicBezTo>
                    <a:cubicBezTo>
                      <a:pt x="12" y="334"/>
                      <a:pt x="3" y="342"/>
                      <a:pt x="2" y="336"/>
                    </a:cubicBezTo>
                    <a:cubicBezTo>
                      <a:pt x="1" y="330"/>
                      <a:pt x="3" y="306"/>
                      <a:pt x="2" y="295"/>
                    </a:cubicBezTo>
                    <a:cubicBezTo>
                      <a:pt x="1" y="285"/>
                      <a:pt x="0" y="263"/>
                      <a:pt x="0" y="246"/>
                    </a:cubicBezTo>
                    <a:cubicBezTo>
                      <a:pt x="0" y="229"/>
                      <a:pt x="3" y="202"/>
                      <a:pt x="6" y="183"/>
                    </a:cubicBezTo>
                    <a:cubicBezTo>
                      <a:pt x="10" y="164"/>
                      <a:pt x="18" y="106"/>
                      <a:pt x="19" y="93"/>
                    </a:cubicBezTo>
                    <a:cubicBezTo>
                      <a:pt x="20" y="80"/>
                      <a:pt x="25" y="61"/>
                      <a:pt x="31" y="53"/>
                    </a:cubicBezTo>
                    <a:cubicBezTo>
                      <a:pt x="37" y="46"/>
                      <a:pt x="57" y="35"/>
                      <a:pt x="62" y="34"/>
                    </a:cubicBezTo>
                    <a:cubicBezTo>
                      <a:pt x="67" y="32"/>
                      <a:pt x="89" y="21"/>
                      <a:pt x="89" y="21"/>
                    </a:cubicBezTo>
                    <a:cubicBezTo>
                      <a:pt x="95" y="6"/>
                      <a:pt x="95" y="6"/>
                      <a:pt x="95" y="6"/>
                    </a:cubicBezTo>
                    <a:cubicBezTo>
                      <a:pt x="95" y="6"/>
                      <a:pt x="102" y="0"/>
                      <a:pt x="102" y="8"/>
                    </a:cubicBezTo>
                    <a:cubicBezTo>
                      <a:pt x="102" y="15"/>
                      <a:pt x="101" y="22"/>
                      <a:pt x="102" y="30"/>
                    </a:cubicBezTo>
                    <a:cubicBezTo>
                      <a:pt x="103" y="33"/>
                      <a:pt x="107" y="38"/>
                      <a:pt x="110" y="40"/>
                    </a:cubicBezTo>
                    <a:cubicBezTo>
                      <a:pt x="113" y="42"/>
                      <a:pt x="121" y="52"/>
                      <a:pt x="123" y="55"/>
                    </a:cubicBezTo>
                    <a:cubicBezTo>
                      <a:pt x="124" y="58"/>
                      <a:pt x="128" y="75"/>
                      <a:pt x="134" y="63"/>
                    </a:cubicBezTo>
                    <a:cubicBezTo>
                      <a:pt x="140" y="51"/>
                      <a:pt x="142" y="45"/>
                      <a:pt x="146" y="42"/>
                    </a:cubicBezTo>
                    <a:cubicBezTo>
                      <a:pt x="150" y="39"/>
                      <a:pt x="159" y="31"/>
                      <a:pt x="159" y="31"/>
                    </a:cubicBezTo>
                    <a:cubicBezTo>
                      <a:pt x="159" y="31"/>
                      <a:pt x="162" y="19"/>
                      <a:pt x="163" y="15"/>
                    </a:cubicBezTo>
                    <a:cubicBezTo>
                      <a:pt x="164" y="11"/>
                      <a:pt x="167" y="4"/>
                      <a:pt x="173" y="8"/>
                    </a:cubicBezTo>
                    <a:cubicBezTo>
                      <a:pt x="179" y="12"/>
                      <a:pt x="192" y="19"/>
                      <a:pt x="201" y="20"/>
                    </a:cubicBezTo>
                    <a:cubicBezTo>
                      <a:pt x="209" y="22"/>
                      <a:pt x="228" y="22"/>
                      <a:pt x="236" y="35"/>
                    </a:cubicBezTo>
                    <a:cubicBezTo>
                      <a:pt x="244" y="47"/>
                      <a:pt x="259" y="81"/>
                      <a:pt x="261" y="94"/>
                    </a:cubicBezTo>
                    <a:cubicBezTo>
                      <a:pt x="263" y="107"/>
                      <a:pt x="272" y="133"/>
                      <a:pt x="277" y="146"/>
                    </a:cubicBezTo>
                    <a:cubicBezTo>
                      <a:pt x="281" y="158"/>
                      <a:pt x="292" y="190"/>
                      <a:pt x="291" y="206"/>
                    </a:cubicBezTo>
                    <a:cubicBezTo>
                      <a:pt x="290" y="223"/>
                      <a:pt x="293" y="241"/>
                      <a:pt x="288" y="260"/>
                    </a:cubicBezTo>
                    <a:cubicBezTo>
                      <a:pt x="286" y="268"/>
                      <a:pt x="279" y="291"/>
                      <a:pt x="279" y="297"/>
                    </a:cubicBezTo>
                    <a:cubicBezTo>
                      <a:pt x="279" y="303"/>
                      <a:pt x="284" y="309"/>
                      <a:pt x="275" y="306"/>
                    </a:cubicBezTo>
                    <a:cubicBezTo>
                      <a:pt x="267" y="303"/>
                      <a:pt x="255" y="298"/>
                      <a:pt x="249" y="295"/>
                    </a:cubicBezTo>
                    <a:cubicBezTo>
                      <a:pt x="239" y="291"/>
                      <a:pt x="246" y="281"/>
                      <a:pt x="249" y="270"/>
                    </a:cubicBezTo>
                    <a:cubicBezTo>
                      <a:pt x="252" y="259"/>
                      <a:pt x="253" y="245"/>
                      <a:pt x="252" y="236"/>
                    </a:cubicBezTo>
                    <a:cubicBezTo>
                      <a:pt x="250" y="227"/>
                      <a:pt x="247" y="209"/>
                      <a:pt x="246" y="197"/>
                    </a:cubicBezTo>
                    <a:cubicBezTo>
                      <a:pt x="244" y="186"/>
                      <a:pt x="239" y="178"/>
                      <a:pt x="235" y="170"/>
                    </a:cubicBezTo>
                    <a:cubicBezTo>
                      <a:pt x="231" y="161"/>
                      <a:pt x="225" y="152"/>
                      <a:pt x="222" y="144"/>
                    </a:cubicBezTo>
                    <a:cubicBezTo>
                      <a:pt x="219" y="137"/>
                      <a:pt x="219" y="128"/>
                      <a:pt x="216" y="149"/>
                    </a:cubicBezTo>
                    <a:cubicBezTo>
                      <a:pt x="214" y="170"/>
                      <a:pt x="216" y="188"/>
                      <a:pt x="216" y="199"/>
                    </a:cubicBezTo>
                    <a:cubicBezTo>
                      <a:pt x="215" y="210"/>
                      <a:pt x="218" y="222"/>
                      <a:pt x="215" y="233"/>
                    </a:cubicBezTo>
                    <a:cubicBezTo>
                      <a:pt x="219" y="246"/>
                      <a:pt x="199" y="267"/>
                      <a:pt x="199" y="267"/>
                    </a:cubicBezTo>
                    <a:cubicBezTo>
                      <a:pt x="146" y="285"/>
                      <a:pt x="146" y="285"/>
                      <a:pt x="146" y="285"/>
                    </a:cubicBezTo>
                    <a:lnTo>
                      <a:pt x="84" y="26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50"/>
              <p:cNvSpPr>
                <a:spLocks/>
              </p:cNvSpPr>
              <p:nvPr/>
            </p:nvSpPr>
            <p:spPr bwMode="gray">
              <a:xfrm>
                <a:off x="-2924175" y="3929063"/>
                <a:ext cx="334963" cy="787400"/>
              </a:xfrm>
              <a:custGeom>
                <a:avLst/>
                <a:gdLst/>
                <a:ahLst/>
                <a:cxnLst>
                  <a:cxn ang="0">
                    <a:pos x="168" y="2"/>
                  </a:cxn>
                  <a:cxn ang="0">
                    <a:pos x="180" y="66"/>
                  </a:cxn>
                  <a:cxn ang="0">
                    <a:pos x="185" y="137"/>
                  </a:cxn>
                  <a:cxn ang="0">
                    <a:pos x="190" y="211"/>
                  </a:cxn>
                  <a:cxn ang="0">
                    <a:pos x="188" y="268"/>
                  </a:cxn>
                  <a:cxn ang="0">
                    <a:pos x="193" y="318"/>
                  </a:cxn>
                  <a:cxn ang="0">
                    <a:pos x="196" y="367"/>
                  </a:cxn>
                  <a:cxn ang="0">
                    <a:pos x="190" y="418"/>
                  </a:cxn>
                  <a:cxn ang="0">
                    <a:pos x="186" y="471"/>
                  </a:cxn>
                  <a:cxn ang="0">
                    <a:pos x="181" y="486"/>
                  </a:cxn>
                  <a:cxn ang="0">
                    <a:pos x="182" y="493"/>
                  </a:cxn>
                  <a:cxn ang="0">
                    <a:pos x="213" y="514"/>
                  </a:cxn>
                  <a:cxn ang="0">
                    <a:pos x="204" y="527"/>
                  </a:cxn>
                  <a:cxn ang="0">
                    <a:pos x="148" y="506"/>
                  </a:cxn>
                  <a:cxn ang="0">
                    <a:pos x="131" y="496"/>
                  </a:cxn>
                  <a:cxn ang="0">
                    <a:pos x="128" y="483"/>
                  </a:cxn>
                  <a:cxn ang="0">
                    <a:pos x="121" y="436"/>
                  </a:cxn>
                  <a:cxn ang="0">
                    <a:pos x="123" y="335"/>
                  </a:cxn>
                  <a:cxn ang="0">
                    <a:pos x="115" y="246"/>
                  </a:cxn>
                  <a:cxn ang="0">
                    <a:pos x="107" y="176"/>
                  </a:cxn>
                  <a:cxn ang="0">
                    <a:pos x="105" y="140"/>
                  </a:cxn>
                  <a:cxn ang="0">
                    <a:pos x="97" y="125"/>
                  </a:cxn>
                  <a:cxn ang="0">
                    <a:pos x="95" y="180"/>
                  </a:cxn>
                  <a:cxn ang="0">
                    <a:pos x="93" y="210"/>
                  </a:cxn>
                  <a:cxn ang="0">
                    <a:pos x="91" y="260"/>
                  </a:cxn>
                  <a:cxn ang="0">
                    <a:pos x="100" y="314"/>
                  </a:cxn>
                  <a:cxn ang="0">
                    <a:pos x="106" y="373"/>
                  </a:cxn>
                  <a:cxn ang="0">
                    <a:pos x="115" y="420"/>
                  </a:cxn>
                  <a:cxn ang="0">
                    <a:pos x="115" y="453"/>
                  </a:cxn>
                  <a:cxn ang="0">
                    <a:pos x="113" y="486"/>
                  </a:cxn>
                  <a:cxn ang="0">
                    <a:pos x="97" y="491"/>
                  </a:cxn>
                  <a:cxn ang="0">
                    <a:pos x="86" y="492"/>
                  </a:cxn>
                  <a:cxn ang="0">
                    <a:pos x="54" y="502"/>
                  </a:cxn>
                  <a:cxn ang="0">
                    <a:pos x="26" y="505"/>
                  </a:cxn>
                  <a:cxn ang="0">
                    <a:pos x="14" y="490"/>
                  </a:cxn>
                  <a:cxn ang="0">
                    <a:pos x="48" y="478"/>
                  </a:cxn>
                  <a:cxn ang="0">
                    <a:pos x="53" y="451"/>
                  </a:cxn>
                  <a:cxn ang="0">
                    <a:pos x="42" y="390"/>
                  </a:cxn>
                  <a:cxn ang="0">
                    <a:pos x="25" y="257"/>
                  </a:cxn>
                  <a:cxn ang="0">
                    <a:pos x="7" y="134"/>
                  </a:cxn>
                  <a:cxn ang="0">
                    <a:pos x="5" y="64"/>
                  </a:cxn>
                  <a:cxn ang="0">
                    <a:pos x="16" y="17"/>
                  </a:cxn>
                  <a:cxn ang="0">
                    <a:pos x="22" y="5"/>
                  </a:cxn>
                  <a:cxn ang="0">
                    <a:pos x="74" y="18"/>
                  </a:cxn>
                  <a:cxn ang="0">
                    <a:pos x="117" y="18"/>
                  </a:cxn>
                  <a:cxn ang="0">
                    <a:pos x="149" y="9"/>
                  </a:cxn>
                  <a:cxn ang="0">
                    <a:pos x="168" y="2"/>
                  </a:cxn>
                </a:cxnLst>
                <a:rect l="0" t="0" r="r" b="b"/>
                <a:pathLst>
                  <a:path w="226" h="531">
                    <a:moveTo>
                      <a:pt x="168" y="2"/>
                    </a:moveTo>
                    <a:cubicBezTo>
                      <a:pt x="170" y="11"/>
                      <a:pt x="179" y="49"/>
                      <a:pt x="180" y="66"/>
                    </a:cubicBezTo>
                    <a:cubicBezTo>
                      <a:pt x="181" y="83"/>
                      <a:pt x="184" y="122"/>
                      <a:pt x="185" y="137"/>
                    </a:cubicBezTo>
                    <a:cubicBezTo>
                      <a:pt x="186" y="151"/>
                      <a:pt x="190" y="201"/>
                      <a:pt x="190" y="211"/>
                    </a:cubicBezTo>
                    <a:cubicBezTo>
                      <a:pt x="190" y="221"/>
                      <a:pt x="187" y="260"/>
                      <a:pt x="188" y="268"/>
                    </a:cubicBezTo>
                    <a:cubicBezTo>
                      <a:pt x="189" y="276"/>
                      <a:pt x="192" y="309"/>
                      <a:pt x="193" y="318"/>
                    </a:cubicBezTo>
                    <a:cubicBezTo>
                      <a:pt x="195" y="327"/>
                      <a:pt x="197" y="361"/>
                      <a:pt x="196" y="367"/>
                    </a:cubicBezTo>
                    <a:cubicBezTo>
                      <a:pt x="196" y="372"/>
                      <a:pt x="192" y="406"/>
                      <a:pt x="190" y="418"/>
                    </a:cubicBezTo>
                    <a:cubicBezTo>
                      <a:pt x="187" y="429"/>
                      <a:pt x="186" y="466"/>
                      <a:pt x="186" y="471"/>
                    </a:cubicBezTo>
                    <a:cubicBezTo>
                      <a:pt x="186" y="475"/>
                      <a:pt x="187" y="486"/>
                      <a:pt x="181" y="486"/>
                    </a:cubicBezTo>
                    <a:cubicBezTo>
                      <a:pt x="177" y="486"/>
                      <a:pt x="179" y="488"/>
                      <a:pt x="182" y="493"/>
                    </a:cubicBezTo>
                    <a:cubicBezTo>
                      <a:pt x="185" y="497"/>
                      <a:pt x="213" y="514"/>
                      <a:pt x="213" y="514"/>
                    </a:cubicBezTo>
                    <a:cubicBezTo>
                      <a:pt x="213" y="514"/>
                      <a:pt x="226" y="518"/>
                      <a:pt x="204" y="527"/>
                    </a:cubicBezTo>
                    <a:cubicBezTo>
                      <a:pt x="196" y="531"/>
                      <a:pt x="166" y="517"/>
                      <a:pt x="148" y="506"/>
                    </a:cubicBezTo>
                    <a:cubicBezTo>
                      <a:pt x="131" y="503"/>
                      <a:pt x="132" y="500"/>
                      <a:pt x="131" y="496"/>
                    </a:cubicBezTo>
                    <a:cubicBezTo>
                      <a:pt x="130" y="491"/>
                      <a:pt x="130" y="486"/>
                      <a:pt x="128" y="483"/>
                    </a:cubicBezTo>
                    <a:cubicBezTo>
                      <a:pt x="126" y="480"/>
                      <a:pt x="119" y="457"/>
                      <a:pt x="121" y="436"/>
                    </a:cubicBezTo>
                    <a:cubicBezTo>
                      <a:pt x="124" y="416"/>
                      <a:pt x="122" y="357"/>
                      <a:pt x="123" y="335"/>
                    </a:cubicBezTo>
                    <a:cubicBezTo>
                      <a:pt x="124" y="314"/>
                      <a:pt x="115" y="262"/>
                      <a:pt x="115" y="246"/>
                    </a:cubicBezTo>
                    <a:cubicBezTo>
                      <a:pt x="114" y="230"/>
                      <a:pt x="107" y="182"/>
                      <a:pt x="107" y="176"/>
                    </a:cubicBezTo>
                    <a:cubicBezTo>
                      <a:pt x="107" y="169"/>
                      <a:pt x="105" y="143"/>
                      <a:pt x="105" y="140"/>
                    </a:cubicBezTo>
                    <a:cubicBezTo>
                      <a:pt x="105" y="136"/>
                      <a:pt x="100" y="120"/>
                      <a:pt x="97" y="125"/>
                    </a:cubicBezTo>
                    <a:cubicBezTo>
                      <a:pt x="95" y="131"/>
                      <a:pt x="96" y="175"/>
                      <a:pt x="95" y="180"/>
                    </a:cubicBezTo>
                    <a:cubicBezTo>
                      <a:pt x="94" y="185"/>
                      <a:pt x="93" y="204"/>
                      <a:pt x="93" y="210"/>
                    </a:cubicBezTo>
                    <a:cubicBezTo>
                      <a:pt x="93" y="216"/>
                      <a:pt x="91" y="250"/>
                      <a:pt x="91" y="260"/>
                    </a:cubicBezTo>
                    <a:cubicBezTo>
                      <a:pt x="91" y="271"/>
                      <a:pt x="99" y="304"/>
                      <a:pt x="100" y="314"/>
                    </a:cubicBezTo>
                    <a:cubicBezTo>
                      <a:pt x="100" y="325"/>
                      <a:pt x="103" y="358"/>
                      <a:pt x="106" y="373"/>
                    </a:cubicBezTo>
                    <a:cubicBezTo>
                      <a:pt x="110" y="387"/>
                      <a:pt x="115" y="412"/>
                      <a:pt x="115" y="420"/>
                    </a:cubicBezTo>
                    <a:cubicBezTo>
                      <a:pt x="115" y="427"/>
                      <a:pt x="115" y="446"/>
                      <a:pt x="115" y="453"/>
                    </a:cubicBezTo>
                    <a:cubicBezTo>
                      <a:pt x="115" y="460"/>
                      <a:pt x="118" y="482"/>
                      <a:pt x="113" y="486"/>
                    </a:cubicBezTo>
                    <a:cubicBezTo>
                      <a:pt x="109" y="490"/>
                      <a:pt x="99" y="493"/>
                      <a:pt x="97" y="491"/>
                    </a:cubicBezTo>
                    <a:cubicBezTo>
                      <a:pt x="94" y="490"/>
                      <a:pt x="91" y="487"/>
                      <a:pt x="86" y="492"/>
                    </a:cubicBezTo>
                    <a:cubicBezTo>
                      <a:pt x="81" y="496"/>
                      <a:pt x="64" y="500"/>
                      <a:pt x="54" y="502"/>
                    </a:cubicBezTo>
                    <a:cubicBezTo>
                      <a:pt x="42" y="504"/>
                      <a:pt x="29" y="505"/>
                      <a:pt x="26" y="505"/>
                    </a:cubicBezTo>
                    <a:cubicBezTo>
                      <a:pt x="19" y="503"/>
                      <a:pt x="0" y="494"/>
                      <a:pt x="14" y="490"/>
                    </a:cubicBezTo>
                    <a:cubicBezTo>
                      <a:pt x="21" y="488"/>
                      <a:pt x="46" y="484"/>
                      <a:pt x="48" y="478"/>
                    </a:cubicBezTo>
                    <a:cubicBezTo>
                      <a:pt x="50" y="473"/>
                      <a:pt x="53" y="458"/>
                      <a:pt x="53" y="451"/>
                    </a:cubicBezTo>
                    <a:cubicBezTo>
                      <a:pt x="53" y="443"/>
                      <a:pt x="49" y="423"/>
                      <a:pt x="42" y="390"/>
                    </a:cubicBezTo>
                    <a:cubicBezTo>
                      <a:pt x="35" y="357"/>
                      <a:pt x="27" y="276"/>
                      <a:pt x="25" y="257"/>
                    </a:cubicBezTo>
                    <a:cubicBezTo>
                      <a:pt x="22" y="237"/>
                      <a:pt x="10" y="145"/>
                      <a:pt x="7" y="134"/>
                    </a:cubicBezTo>
                    <a:cubicBezTo>
                      <a:pt x="5" y="122"/>
                      <a:pt x="4" y="75"/>
                      <a:pt x="5" y="64"/>
                    </a:cubicBezTo>
                    <a:cubicBezTo>
                      <a:pt x="6" y="53"/>
                      <a:pt x="16" y="24"/>
                      <a:pt x="16" y="17"/>
                    </a:cubicBezTo>
                    <a:cubicBezTo>
                      <a:pt x="17" y="11"/>
                      <a:pt x="14" y="0"/>
                      <a:pt x="22" y="5"/>
                    </a:cubicBezTo>
                    <a:cubicBezTo>
                      <a:pt x="29" y="9"/>
                      <a:pt x="64" y="18"/>
                      <a:pt x="74" y="18"/>
                    </a:cubicBezTo>
                    <a:cubicBezTo>
                      <a:pt x="85" y="19"/>
                      <a:pt x="101" y="20"/>
                      <a:pt x="117" y="18"/>
                    </a:cubicBezTo>
                    <a:cubicBezTo>
                      <a:pt x="131" y="14"/>
                      <a:pt x="138" y="13"/>
                      <a:pt x="149" y="9"/>
                    </a:cubicBezTo>
                    <a:cubicBezTo>
                      <a:pt x="156" y="5"/>
                      <a:pt x="168" y="2"/>
                      <a:pt x="168" y="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51"/>
              <p:cNvSpPr>
                <a:spLocks/>
              </p:cNvSpPr>
              <p:nvPr/>
            </p:nvSpPr>
            <p:spPr bwMode="gray">
              <a:xfrm>
                <a:off x="-2901950" y="3932238"/>
                <a:ext cx="231775" cy="42863"/>
              </a:xfrm>
              <a:custGeom>
                <a:avLst/>
                <a:gdLst/>
                <a:ahLst/>
                <a:cxnLst>
                  <a:cxn ang="0">
                    <a:pos x="2" y="1"/>
                  </a:cxn>
                  <a:cxn ang="0">
                    <a:pos x="1" y="10"/>
                  </a:cxn>
                  <a:cxn ang="0">
                    <a:pos x="4" y="16"/>
                  </a:cxn>
                  <a:cxn ang="0">
                    <a:pos x="33" y="25"/>
                  </a:cxn>
                  <a:cxn ang="0">
                    <a:pos x="65" y="29"/>
                  </a:cxn>
                  <a:cxn ang="0">
                    <a:pos x="101" y="28"/>
                  </a:cxn>
                  <a:cxn ang="0">
                    <a:pos x="133" y="20"/>
                  </a:cxn>
                  <a:cxn ang="0">
                    <a:pos x="151" y="12"/>
                  </a:cxn>
                  <a:cxn ang="0">
                    <a:pos x="155" y="8"/>
                  </a:cxn>
                  <a:cxn ang="0">
                    <a:pos x="153" y="0"/>
                  </a:cxn>
                  <a:cxn ang="0">
                    <a:pos x="138" y="4"/>
                  </a:cxn>
                  <a:cxn ang="0">
                    <a:pos x="117" y="10"/>
                  </a:cxn>
                  <a:cxn ang="0">
                    <a:pos x="86" y="16"/>
                  </a:cxn>
                  <a:cxn ang="0">
                    <a:pos x="56" y="15"/>
                  </a:cxn>
                  <a:cxn ang="0">
                    <a:pos x="27" y="9"/>
                  </a:cxn>
                  <a:cxn ang="0">
                    <a:pos x="10" y="3"/>
                  </a:cxn>
                  <a:cxn ang="0">
                    <a:pos x="2" y="1"/>
                  </a:cxn>
                </a:cxnLst>
                <a:rect l="0" t="0" r="r" b="b"/>
                <a:pathLst>
                  <a:path w="157" h="29">
                    <a:moveTo>
                      <a:pt x="2" y="1"/>
                    </a:moveTo>
                    <a:cubicBezTo>
                      <a:pt x="2" y="2"/>
                      <a:pt x="1" y="6"/>
                      <a:pt x="1" y="10"/>
                    </a:cubicBezTo>
                    <a:cubicBezTo>
                      <a:pt x="1" y="14"/>
                      <a:pt x="0" y="15"/>
                      <a:pt x="4" y="16"/>
                    </a:cubicBezTo>
                    <a:cubicBezTo>
                      <a:pt x="8" y="18"/>
                      <a:pt x="26" y="24"/>
                      <a:pt x="33" y="25"/>
                    </a:cubicBezTo>
                    <a:cubicBezTo>
                      <a:pt x="39" y="27"/>
                      <a:pt x="54" y="29"/>
                      <a:pt x="65" y="29"/>
                    </a:cubicBezTo>
                    <a:cubicBezTo>
                      <a:pt x="77" y="29"/>
                      <a:pt x="94" y="29"/>
                      <a:pt x="101" y="28"/>
                    </a:cubicBezTo>
                    <a:cubicBezTo>
                      <a:pt x="109" y="26"/>
                      <a:pt x="128" y="22"/>
                      <a:pt x="133" y="20"/>
                    </a:cubicBezTo>
                    <a:cubicBezTo>
                      <a:pt x="138" y="18"/>
                      <a:pt x="148" y="13"/>
                      <a:pt x="151" y="12"/>
                    </a:cubicBezTo>
                    <a:cubicBezTo>
                      <a:pt x="153" y="11"/>
                      <a:pt x="157" y="11"/>
                      <a:pt x="155" y="8"/>
                    </a:cubicBezTo>
                    <a:cubicBezTo>
                      <a:pt x="155" y="5"/>
                      <a:pt x="155" y="1"/>
                      <a:pt x="153" y="0"/>
                    </a:cubicBezTo>
                    <a:cubicBezTo>
                      <a:pt x="150" y="1"/>
                      <a:pt x="142" y="2"/>
                      <a:pt x="138" y="4"/>
                    </a:cubicBezTo>
                    <a:cubicBezTo>
                      <a:pt x="134" y="6"/>
                      <a:pt x="126" y="8"/>
                      <a:pt x="117" y="10"/>
                    </a:cubicBezTo>
                    <a:cubicBezTo>
                      <a:pt x="108" y="13"/>
                      <a:pt x="95" y="17"/>
                      <a:pt x="86" y="16"/>
                    </a:cubicBezTo>
                    <a:cubicBezTo>
                      <a:pt x="77" y="16"/>
                      <a:pt x="68" y="17"/>
                      <a:pt x="56" y="15"/>
                    </a:cubicBezTo>
                    <a:cubicBezTo>
                      <a:pt x="44" y="12"/>
                      <a:pt x="35" y="11"/>
                      <a:pt x="27" y="9"/>
                    </a:cubicBezTo>
                    <a:cubicBezTo>
                      <a:pt x="19" y="6"/>
                      <a:pt x="13" y="5"/>
                      <a:pt x="10" y="3"/>
                    </a:cubicBezTo>
                    <a:cubicBezTo>
                      <a:pt x="6" y="1"/>
                      <a:pt x="2" y="1"/>
                      <a:pt x="2" y="1"/>
                    </a:cubicBezTo>
                    <a:close/>
                  </a:path>
                </a:pathLst>
              </a:cu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Rectangle 52"/>
              <p:cNvSpPr>
                <a:spLocks noChangeArrowheads="1"/>
              </p:cNvSpPr>
              <p:nvPr/>
            </p:nvSpPr>
            <p:spPr bwMode="gray">
              <a:xfrm>
                <a:off x="-2805113" y="3954463"/>
                <a:ext cx="39688" cy="22225"/>
              </a:xfrm>
              <a:prstGeom prst="rect">
                <a:avLst/>
              </a:pr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53"/>
              <p:cNvSpPr>
                <a:spLocks/>
              </p:cNvSpPr>
              <p:nvPr/>
            </p:nvSpPr>
            <p:spPr bwMode="gray">
              <a:xfrm>
                <a:off x="-2801938" y="3683000"/>
                <a:ext cx="17463" cy="269875"/>
              </a:xfrm>
              <a:custGeom>
                <a:avLst/>
                <a:gdLst/>
                <a:ahLst/>
                <a:cxnLst>
                  <a:cxn ang="0">
                    <a:pos x="0" y="0"/>
                  </a:cxn>
                  <a:cxn ang="0">
                    <a:pos x="2" y="0"/>
                  </a:cxn>
                  <a:cxn ang="0">
                    <a:pos x="11" y="170"/>
                  </a:cxn>
                  <a:cxn ang="0">
                    <a:pos x="8" y="170"/>
                  </a:cxn>
                  <a:cxn ang="0">
                    <a:pos x="0" y="0"/>
                  </a:cxn>
                  <a:cxn ang="0">
                    <a:pos x="0" y="0"/>
                  </a:cxn>
                </a:cxnLst>
                <a:rect l="0" t="0" r="r" b="b"/>
                <a:pathLst>
                  <a:path w="11" h="170">
                    <a:moveTo>
                      <a:pt x="0" y="0"/>
                    </a:moveTo>
                    <a:lnTo>
                      <a:pt x="2" y="0"/>
                    </a:lnTo>
                    <a:lnTo>
                      <a:pt x="11" y="170"/>
                    </a:lnTo>
                    <a:lnTo>
                      <a:pt x="8" y="170"/>
                    </a:lnTo>
                    <a:lnTo>
                      <a:pt x="0" y="0"/>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21" name="Rounded Rectangle 120"/>
          <p:cNvSpPr/>
          <p:nvPr/>
        </p:nvSpPr>
        <p:spPr>
          <a:xfrm>
            <a:off x="377115" y="4379961"/>
            <a:ext cx="1446654"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context</a:t>
            </a:r>
            <a:endParaRPr lang="en-US" sz="1600" b="1" cap="all" dirty="0">
              <a:solidFill>
                <a:schemeClr val="bg1"/>
              </a:solidFill>
            </a:endParaRPr>
          </a:p>
        </p:txBody>
      </p:sp>
      <p:sp>
        <p:nvSpPr>
          <p:cNvPr id="122" name="Rounded Rectangle 121"/>
          <p:cNvSpPr/>
          <p:nvPr/>
        </p:nvSpPr>
        <p:spPr>
          <a:xfrm>
            <a:off x="811111" y="2243281"/>
            <a:ext cx="1446654"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CLOUD</a:t>
            </a:r>
            <a:endParaRPr lang="en-US" sz="1600" b="1" cap="all" dirty="0">
              <a:solidFill>
                <a:schemeClr val="bg1"/>
              </a:solidFill>
            </a:endParaRPr>
          </a:p>
        </p:txBody>
      </p:sp>
      <p:sp>
        <p:nvSpPr>
          <p:cNvPr id="2" name="Title 1"/>
          <p:cNvSpPr>
            <a:spLocks noGrp="1"/>
          </p:cNvSpPr>
          <p:nvPr>
            <p:ph type="title"/>
          </p:nvPr>
        </p:nvSpPr>
        <p:spPr>
          <a:xfrm>
            <a:off x="531812" y="406400"/>
            <a:ext cx="11125200" cy="889000"/>
          </a:xfrm>
        </p:spPr>
        <p:txBody>
          <a:bodyPr/>
          <a:lstStyle/>
          <a:p>
            <a:r>
              <a:rPr lang="en-US" dirty="0"/>
              <a:t>Re-Think Enterprise Mobility</a:t>
            </a:r>
          </a:p>
        </p:txBody>
      </p:sp>
      <p:sp>
        <p:nvSpPr>
          <p:cNvPr id="57"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9</a:t>
            </a:fld>
            <a:endParaRPr dirty="0"/>
          </a:p>
        </p:txBody>
      </p:sp>
    </p:spTree>
    <p:extLst>
      <p:ext uri="{BB962C8B-B14F-4D97-AF65-F5344CB8AC3E}">
        <p14:creationId xmlns:p14="http://schemas.microsoft.com/office/powerpoint/2010/main" val="172074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4)">
                                      <p:cBhvr>
                                        <p:cTn id="7" dur="1000"/>
                                        <p:tgtEl>
                                          <p:spTgt spid="87"/>
                                        </p:tgtEl>
                                      </p:cBhvr>
                                    </p:animEffect>
                                  </p:childTnLst>
                                </p:cTn>
                              </p:par>
                            </p:childTnLst>
                          </p:cTn>
                        </p:par>
                        <p:par>
                          <p:cTn id="8" fill="hold">
                            <p:stCondLst>
                              <p:cond delay="1000"/>
                            </p:stCondLst>
                            <p:childTnLst>
                              <p:par>
                                <p:cTn id="9" presetID="55" presetClass="entr" presetSubtype="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p:cTn id="11" dur="500" fill="hold"/>
                                        <p:tgtEl>
                                          <p:spTgt spid="89"/>
                                        </p:tgtEl>
                                        <p:attrNameLst>
                                          <p:attrName>ppt_w</p:attrName>
                                        </p:attrNameLst>
                                      </p:cBhvr>
                                      <p:tavLst>
                                        <p:tav tm="0">
                                          <p:val>
                                            <p:strVal val="#ppt_w*0.70"/>
                                          </p:val>
                                        </p:tav>
                                        <p:tav tm="100000">
                                          <p:val>
                                            <p:strVal val="#ppt_w"/>
                                          </p:val>
                                        </p:tav>
                                      </p:tavLst>
                                    </p:anim>
                                    <p:anim calcmode="lin" valueType="num">
                                      <p:cBhvr>
                                        <p:cTn id="12" dur="500" fill="hold"/>
                                        <p:tgtEl>
                                          <p:spTgt spid="89"/>
                                        </p:tgtEl>
                                        <p:attrNameLst>
                                          <p:attrName>ppt_h</p:attrName>
                                        </p:attrNameLst>
                                      </p:cBhvr>
                                      <p:tavLst>
                                        <p:tav tm="0">
                                          <p:val>
                                            <p:strVal val="#ppt_h"/>
                                          </p:val>
                                        </p:tav>
                                        <p:tav tm="100000">
                                          <p:val>
                                            <p:strVal val="#ppt_h"/>
                                          </p:val>
                                        </p:tav>
                                      </p:tavLst>
                                    </p:anim>
                                    <p:animEffect transition="in" filter="fade">
                                      <p:cBhvr>
                                        <p:cTn id="13" dur="500"/>
                                        <p:tgtEl>
                                          <p:spTgt spid="89"/>
                                        </p:tgtEl>
                                      </p:cBhvr>
                                    </p:animEffect>
                                  </p:childTnLst>
                                </p:cTn>
                              </p:par>
                            </p:childTnLst>
                          </p:cTn>
                        </p:par>
                        <p:par>
                          <p:cTn id="14" fill="hold">
                            <p:stCondLst>
                              <p:cond delay="1500"/>
                            </p:stCondLst>
                            <p:childTnLst>
                              <p:par>
                                <p:cTn id="15" presetID="55" presetClass="entr" presetSubtype="0"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p:cTn id="17" dur="500" fill="hold"/>
                                        <p:tgtEl>
                                          <p:spTgt spid="88"/>
                                        </p:tgtEl>
                                        <p:attrNameLst>
                                          <p:attrName>ppt_w</p:attrName>
                                        </p:attrNameLst>
                                      </p:cBhvr>
                                      <p:tavLst>
                                        <p:tav tm="0">
                                          <p:val>
                                            <p:strVal val="#ppt_w*0.70"/>
                                          </p:val>
                                        </p:tav>
                                        <p:tav tm="100000">
                                          <p:val>
                                            <p:strVal val="#ppt_w"/>
                                          </p:val>
                                        </p:tav>
                                      </p:tavLst>
                                    </p:anim>
                                    <p:anim calcmode="lin" valueType="num">
                                      <p:cBhvr>
                                        <p:cTn id="18" dur="500" fill="hold"/>
                                        <p:tgtEl>
                                          <p:spTgt spid="88"/>
                                        </p:tgtEl>
                                        <p:attrNameLst>
                                          <p:attrName>ppt_h</p:attrName>
                                        </p:attrNameLst>
                                      </p:cBhvr>
                                      <p:tavLst>
                                        <p:tav tm="0">
                                          <p:val>
                                            <p:strVal val="#ppt_h"/>
                                          </p:val>
                                        </p:tav>
                                        <p:tav tm="100000">
                                          <p:val>
                                            <p:strVal val="#ppt_h"/>
                                          </p:val>
                                        </p:tav>
                                      </p:tavLst>
                                    </p:anim>
                                    <p:animEffect transition="in" filter="fade">
                                      <p:cBhvr>
                                        <p:cTn id="19" dur="500"/>
                                        <p:tgtEl>
                                          <p:spTgt spid="88"/>
                                        </p:tgtEl>
                                      </p:cBhvr>
                                    </p:animEffect>
                                  </p:childTnLst>
                                </p:cTn>
                              </p:par>
                            </p:childTnLst>
                          </p:cTn>
                        </p:par>
                        <p:par>
                          <p:cTn id="20" fill="hold">
                            <p:stCondLst>
                              <p:cond delay="2000"/>
                            </p:stCondLst>
                            <p:childTnLst>
                              <p:par>
                                <p:cTn id="21" presetID="55" presetClass="entr" presetSubtype="0" fill="hold" grpId="0" nodeType="afterEffect">
                                  <p:stCondLst>
                                    <p:cond delay="0"/>
                                  </p:stCondLst>
                                  <p:childTnLst>
                                    <p:set>
                                      <p:cBhvr>
                                        <p:cTn id="22" dur="1" fill="hold">
                                          <p:stCondLst>
                                            <p:cond delay="0"/>
                                          </p:stCondLst>
                                        </p:cTn>
                                        <p:tgtEl>
                                          <p:spTgt spid="121"/>
                                        </p:tgtEl>
                                        <p:attrNameLst>
                                          <p:attrName>style.visibility</p:attrName>
                                        </p:attrNameLst>
                                      </p:cBhvr>
                                      <p:to>
                                        <p:strVal val="visible"/>
                                      </p:to>
                                    </p:set>
                                    <p:anim calcmode="lin" valueType="num">
                                      <p:cBhvr>
                                        <p:cTn id="23" dur="500" fill="hold"/>
                                        <p:tgtEl>
                                          <p:spTgt spid="121"/>
                                        </p:tgtEl>
                                        <p:attrNameLst>
                                          <p:attrName>ppt_w</p:attrName>
                                        </p:attrNameLst>
                                      </p:cBhvr>
                                      <p:tavLst>
                                        <p:tav tm="0">
                                          <p:val>
                                            <p:strVal val="#ppt_w*0.70"/>
                                          </p:val>
                                        </p:tav>
                                        <p:tav tm="100000">
                                          <p:val>
                                            <p:strVal val="#ppt_w"/>
                                          </p:val>
                                        </p:tav>
                                      </p:tavLst>
                                    </p:anim>
                                    <p:anim calcmode="lin" valueType="num">
                                      <p:cBhvr>
                                        <p:cTn id="24" dur="500" fill="hold"/>
                                        <p:tgtEl>
                                          <p:spTgt spid="121"/>
                                        </p:tgtEl>
                                        <p:attrNameLst>
                                          <p:attrName>ppt_h</p:attrName>
                                        </p:attrNameLst>
                                      </p:cBhvr>
                                      <p:tavLst>
                                        <p:tav tm="0">
                                          <p:val>
                                            <p:strVal val="#ppt_h"/>
                                          </p:val>
                                        </p:tav>
                                        <p:tav tm="100000">
                                          <p:val>
                                            <p:strVal val="#ppt_h"/>
                                          </p:val>
                                        </p:tav>
                                      </p:tavLst>
                                    </p:anim>
                                    <p:animEffect transition="in" filter="fade">
                                      <p:cBhvr>
                                        <p:cTn id="25" dur="500"/>
                                        <p:tgtEl>
                                          <p:spTgt spid="121"/>
                                        </p:tgtEl>
                                      </p:cBhvr>
                                    </p:animEffect>
                                  </p:childTnLst>
                                </p:cTn>
                              </p:par>
                            </p:childTnLst>
                          </p:cTn>
                        </p:par>
                        <p:par>
                          <p:cTn id="26" fill="hold">
                            <p:stCondLst>
                              <p:cond delay="2500"/>
                            </p:stCondLst>
                            <p:childTnLst>
                              <p:par>
                                <p:cTn id="27" presetID="55" presetClass="entr" presetSubtype="0" fill="hold" grpId="0" nodeType="afterEffect">
                                  <p:stCondLst>
                                    <p:cond delay="0"/>
                                  </p:stCondLst>
                                  <p:childTnLst>
                                    <p:set>
                                      <p:cBhvr>
                                        <p:cTn id="28" dur="1" fill="hold">
                                          <p:stCondLst>
                                            <p:cond delay="0"/>
                                          </p:stCondLst>
                                        </p:cTn>
                                        <p:tgtEl>
                                          <p:spTgt spid="122"/>
                                        </p:tgtEl>
                                        <p:attrNameLst>
                                          <p:attrName>style.visibility</p:attrName>
                                        </p:attrNameLst>
                                      </p:cBhvr>
                                      <p:to>
                                        <p:strVal val="visible"/>
                                      </p:to>
                                    </p:set>
                                    <p:anim calcmode="lin" valueType="num">
                                      <p:cBhvr>
                                        <p:cTn id="29" dur="500" fill="hold"/>
                                        <p:tgtEl>
                                          <p:spTgt spid="122"/>
                                        </p:tgtEl>
                                        <p:attrNameLst>
                                          <p:attrName>ppt_w</p:attrName>
                                        </p:attrNameLst>
                                      </p:cBhvr>
                                      <p:tavLst>
                                        <p:tav tm="0">
                                          <p:val>
                                            <p:strVal val="#ppt_w*0.70"/>
                                          </p:val>
                                        </p:tav>
                                        <p:tav tm="100000">
                                          <p:val>
                                            <p:strVal val="#ppt_w"/>
                                          </p:val>
                                        </p:tav>
                                      </p:tavLst>
                                    </p:anim>
                                    <p:anim calcmode="lin" valueType="num">
                                      <p:cBhvr>
                                        <p:cTn id="30" dur="500" fill="hold"/>
                                        <p:tgtEl>
                                          <p:spTgt spid="122"/>
                                        </p:tgtEl>
                                        <p:attrNameLst>
                                          <p:attrName>ppt_h</p:attrName>
                                        </p:attrNameLst>
                                      </p:cBhvr>
                                      <p:tavLst>
                                        <p:tav tm="0">
                                          <p:val>
                                            <p:strVal val="#ppt_h"/>
                                          </p:val>
                                        </p:tav>
                                        <p:tav tm="100000">
                                          <p:val>
                                            <p:strVal val="#ppt_h"/>
                                          </p:val>
                                        </p:tav>
                                      </p:tavLst>
                                    </p:anim>
                                    <p:animEffect transition="in" filter="fade">
                                      <p:cBhvr>
                                        <p:cTn id="3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121" grpId="0" animBg="1"/>
      <p:bldP spid="1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4423</Words>
  <Application>Microsoft Office PowerPoint</Application>
  <PresentationFormat>Custom</PresentationFormat>
  <Paragraphs>513</Paragraphs>
  <Slides>35</Slides>
  <Notes>31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MS PGothic</vt:lpstr>
      <vt:lpstr>MS PGothic</vt:lpstr>
      <vt:lpstr>Arial</vt:lpstr>
      <vt:lpstr>Arial Black</vt:lpstr>
      <vt:lpstr>Arial Narrow</vt:lpstr>
      <vt:lpstr>Calibri</vt:lpstr>
      <vt:lpstr>HelveticaNeueLT Std</vt:lpstr>
      <vt:lpstr>HelveticaNeueLT Std Lt</vt:lpstr>
      <vt:lpstr>Tahoma</vt:lpstr>
      <vt:lpstr>Times</vt:lpstr>
      <vt:lpstr>Wingdings</vt:lpstr>
      <vt:lpstr>ヒラギノ角ゴ Pro W3</vt:lpstr>
      <vt:lpstr>Oracle_16x9_2014</vt:lpstr>
      <vt:lpstr>PowerPoint Presentation</vt:lpstr>
      <vt:lpstr>PowerPoint Presentation</vt:lpstr>
      <vt:lpstr>Oracle  Mobile Strategy Overview</vt:lpstr>
      <vt:lpstr>Agenda</vt:lpstr>
      <vt:lpstr>Re-Think Enterprise Mobility</vt:lpstr>
      <vt:lpstr>The New Frontier . . . </vt:lpstr>
      <vt:lpstr>Rethink Mobile </vt:lpstr>
      <vt:lpstr>Enterprise Mobility Challenges</vt:lpstr>
      <vt:lpstr>Re-Think Enterprise Mobility</vt:lpstr>
      <vt:lpstr>Enterprise Mobility begins with a “Mobile Plus” Architecture</vt:lpstr>
      <vt:lpstr>Oracle Mobile  Strategy</vt:lpstr>
      <vt:lpstr>Oracle Mobile Platform Strategy</vt:lpstr>
      <vt:lpstr>Oracle Mobile Platform Strategy</vt:lpstr>
      <vt:lpstr>Oracle Mobile  Platform</vt:lpstr>
      <vt:lpstr>Oracle Mobile Cloud Service </vt:lpstr>
      <vt:lpstr>Lets start with a Mobile App. A simple HR Mobile App</vt:lpstr>
      <vt:lpstr>Let’s decompose this app</vt:lpstr>
      <vt:lpstr>And map it to the systems of record</vt:lpstr>
      <vt:lpstr>This simple app soon became complicated to develop…</vt:lpstr>
      <vt:lpstr>Why Mobile Integration is Different to Traditional Integration?</vt:lpstr>
      <vt:lpstr>Why Mobile Analytics ?</vt:lpstr>
      <vt:lpstr>The Answer – Mobile Cloud Service</vt:lpstr>
      <vt:lpstr>Oracle Mobile Cloud Service </vt:lpstr>
      <vt:lpstr>Geared for all involved Personas</vt:lpstr>
      <vt:lpstr>Oracle Mobile Cloud Service</vt:lpstr>
      <vt:lpstr>Mobile Application Accelerator (MAX)</vt:lpstr>
      <vt:lpstr>Oracle Mobile Application Framework  </vt:lpstr>
      <vt:lpstr>Develop: Oracle Mobile Application Framework</vt:lpstr>
      <vt:lpstr>Mobile Application Framework Architecture</vt:lpstr>
      <vt:lpstr>Oracle Mobile Security Suite </vt:lpstr>
      <vt:lpstr>Oracle Mobile Security Suite:</vt:lpstr>
      <vt:lpstr>Customer Case Study:  7-11</vt:lpstr>
      <vt:lpstr>For More Information</vt:lpstr>
      <vt:lpstr>PowerPoint Presentation</vt:lpstr>
      <vt:lpstr>Developer Screenshots</vt:lpstr>
    </vt:vector>
  </TitlesOfParts>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2015-04-27T01:47:53Z</dcterms:created>
  <dcterms:modified xsi:type="dcterms:W3CDTF">2015-08-13T15:48:33Z</dcterms:modified>
</cp:coreProperties>
</file>